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04862"/>
            <a:ext cx="1071245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57885"/>
            <a:ext cx="24460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224" y="3127755"/>
            <a:ext cx="7522209" cy="276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7" y="6463575"/>
            <a:ext cx="1498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876299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299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4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51100" y="152400"/>
            <a:ext cx="628015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10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8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10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952500" y="3492500"/>
            <a:ext cx="8181340" cy="148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2400" spc="-35" b="1">
                <a:latin typeface="Calibri"/>
                <a:cs typeface="Calibri"/>
              </a:rPr>
              <a:t>S</a:t>
            </a:r>
            <a:r>
              <a:rPr dirty="0" sz="2400" spc="-90" b="1">
                <a:latin typeface="Calibri"/>
                <a:cs typeface="Calibri"/>
              </a:rPr>
              <a:t>T</a:t>
            </a:r>
            <a:r>
              <a:rPr dirty="0" sz="2400" spc="-70" b="1">
                <a:latin typeface="Calibri"/>
                <a:cs typeface="Calibri"/>
              </a:rPr>
              <a:t>U</a:t>
            </a:r>
            <a:r>
              <a:rPr dirty="0" sz="2400" spc="-5" b="1">
                <a:latin typeface="Calibri"/>
                <a:cs typeface="Calibri"/>
              </a:rPr>
              <a:t>DE</a:t>
            </a:r>
            <a:r>
              <a:rPr dirty="0" sz="2400" spc="-65" b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T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N</a:t>
            </a:r>
            <a:r>
              <a:rPr dirty="0" sz="2400" spc="-55" b="1">
                <a:latin typeface="Calibri"/>
                <a:cs typeface="Calibri"/>
              </a:rPr>
              <a:t>A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75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spc="-55" b="1">
                <a:latin typeface="Calibri"/>
                <a:cs typeface="Calibri"/>
              </a:rPr>
              <a:t>A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70" b="1">
                <a:latin typeface="Calibri"/>
                <a:cs typeface="Calibri"/>
              </a:rPr>
              <a:t>U</a:t>
            </a:r>
            <a:r>
              <a:rPr dirty="0" sz="2400" spc="-90" b="1">
                <a:latin typeface="Calibri"/>
                <a:cs typeface="Calibri"/>
              </a:rPr>
              <a:t>T</a:t>
            </a:r>
            <a:r>
              <a:rPr dirty="0" sz="2400" spc="-15" b="1">
                <a:latin typeface="Calibri"/>
                <a:cs typeface="Calibri"/>
              </a:rPr>
              <a:t>H</a:t>
            </a:r>
            <a:r>
              <a:rPr dirty="0" sz="2400" spc="-55" b="1">
                <a:latin typeface="Calibri"/>
                <a:cs typeface="Calibri"/>
              </a:rPr>
              <a:t>A</a:t>
            </a:r>
            <a:r>
              <a:rPr dirty="0" sz="2400" spc="-5" b="1">
                <a:latin typeface="Calibri"/>
                <a:cs typeface="Calibri"/>
              </a:rPr>
              <a:t>NI</a:t>
            </a:r>
            <a:r>
              <a:rPr dirty="0" sz="2400" spc="-60" b="1">
                <a:latin typeface="Calibri"/>
                <a:cs typeface="Calibri"/>
              </a:rPr>
              <a:t>.</a:t>
            </a:r>
            <a:r>
              <a:rPr dirty="0" sz="2400" spc="-35" b="1">
                <a:latin typeface="Calibri"/>
                <a:cs typeface="Calibri"/>
              </a:rPr>
              <a:t>S</a:t>
            </a:r>
            <a:r>
              <a:rPr dirty="0" sz="2400" spc="-45" b="1">
                <a:latin typeface="Calibri"/>
                <a:cs typeface="Calibri"/>
              </a:rPr>
              <a:t>.</a:t>
            </a:r>
            <a:r>
              <a:rPr dirty="0" sz="2400" b="1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00"/>
              </a:lnSpc>
              <a:spcBef>
                <a:spcPts val="340"/>
              </a:spcBef>
            </a:pPr>
            <a:r>
              <a:rPr dirty="0" sz="2400" spc="-40" b="1">
                <a:latin typeface="Calibri"/>
                <a:cs typeface="Calibri"/>
              </a:rPr>
              <a:t>REGISTER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NO: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spc="-30" b="1">
                <a:latin typeface="Calibri"/>
                <a:cs typeface="Calibri"/>
              </a:rPr>
              <a:t>52783770E9BFE65897E42D47AE30B4DC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312208641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</a:t>
            </a:r>
            <a:r>
              <a:rPr dirty="0" sz="2400" spc="-85" b="1">
                <a:latin typeface="Calibri"/>
                <a:cs typeface="Calibri"/>
              </a:rPr>
              <a:t>E</a:t>
            </a:r>
            <a:r>
              <a:rPr dirty="0" sz="2400" spc="-80" b="1">
                <a:latin typeface="Calibri"/>
                <a:cs typeface="Calibri"/>
              </a:rPr>
              <a:t>P</a:t>
            </a:r>
            <a:r>
              <a:rPr dirty="0" sz="2400" spc="-55" b="1">
                <a:latin typeface="Calibri"/>
                <a:cs typeface="Calibri"/>
              </a:rPr>
              <a:t>AR</a:t>
            </a:r>
            <a:r>
              <a:rPr dirty="0" sz="2400" spc="-90" b="1">
                <a:latin typeface="Calibri"/>
                <a:cs typeface="Calibri"/>
              </a:rPr>
              <a:t>T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5" b="1">
                <a:latin typeface="Calibri"/>
                <a:cs typeface="Calibri"/>
              </a:rPr>
              <a:t>E</a:t>
            </a:r>
            <a:r>
              <a:rPr dirty="0" sz="2400" spc="-50" b="1">
                <a:latin typeface="Calibri"/>
                <a:cs typeface="Calibri"/>
              </a:rPr>
              <a:t>N</a:t>
            </a:r>
            <a:r>
              <a:rPr dirty="0" sz="2400" spc="-90" b="1">
                <a:latin typeface="Calibri"/>
                <a:cs typeface="Calibri"/>
              </a:rPr>
              <a:t>T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B</a:t>
            </a:r>
            <a:r>
              <a:rPr dirty="0" sz="2400" spc="-45" b="1">
                <a:latin typeface="Calibri"/>
                <a:cs typeface="Calibri"/>
              </a:rPr>
              <a:t>.</a:t>
            </a:r>
            <a:r>
              <a:rPr dirty="0" sz="2400" spc="-75" b="1">
                <a:latin typeface="Calibri"/>
                <a:cs typeface="Calibri"/>
              </a:rPr>
              <a:t>C</a:t>
            </a:r>
            <a:r>
              <a:rPr dirty="0" sz="2400" spc="-25" b="1">
                <a:latin typeface="Calibri"/>
                <a:cs typeface="Calibri"/>
              </a:rPr>
              <a:t>O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50" b="1">
                <a:latin typeface="Calibri"/>
                <a:cs typeface="Calibri"/>
              </a:rPr>
              <a:t>(</a:t>
            </a:r>
            <a:r>
              <a:rPr dirty="0" sz="2400" spc="-5" b="1">
                <a:latin typeface="Calibri"/>
                <a:cs typeface="Calibri"/>
              </a:rPr>
              <a:t>GEN</a:t>
            </a:r>
            <a:r>
              <a:rPr dirty="0" sz="2400" spc="-55" b="1">
                <a:latin typeface="Calibri"/>
                <a:cs typeface="Calibri"/>
              </a:rPr>
              <a:t>ERA</a:t>
            </a:r>
            <a:r>
              <a:rPr dirty="0" sz="2400" spc="-15" b="1">
                <a:latin typeface="Calibri"/>
                <a:cs typeface="Calibri"/>
              </a:rPr>
              <a:t>L</a:t>
            </a:r>
            <a:r>
              <a:rPr dirty="0" sz="2400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2400" spc="-75" b="1">
                <a:latin typeface="Calibri"/>
                <a:cs typeface="Calibri"/>
              </a:rPr>
              <a:t>C</a:t>
            </a:r>
            <a:r>
              <a:rPr dirty="0" sz="2400" spc="-25" b="1">
                <a:latin typeface="Calibri"/>
                <a:cs typeface="Calibri"/>
              </a:rPr>
              <a:t>O</a:t>
            </a:r>
            <a:r>
              <a:rPr dirty="0" sz="2400" spc="-15" b="1">
                <a:latin typeface="Calibri"/>
                <a:cs typeface="Calibri"/>
              </a:rPr>
              <a:t>LL</a:t>
            </a:r>
            <a:r>
              <a:rPr dirty="0" sz="2400" spc="-5" b="1">
                <a:latin typeface="Calibri"/>
                <a:cs typeface="Calibri"/>
              </a:rPr>
              <a:t>EG</a:t>
            </a:r>
            <a:r>
              <a:rPr dirty="0" sz="2400" spc="-70" b="1">
                <a:latin typeface="Calibri"/>
                <a:cs typeface="Calibri"/>
              </a:rPr>
              <a:t>E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5" b="1">
                <a:latin typeface="Calibri"/>
                <a:cs typeface="Calibri"/>
              </a:rPr>
              <a:t>EE</a:t>
            </a:r>
            <a:r>
              <a:rPr dirty="0" sz="2400" spc="-20" b="1">
                <a:latin typeface="Calibri"/>
                <a:cs typeface="Calibri"/>
              </a:rPr>
              <a:t>N</a:t>
            </a:r>
            <a:r>
              <a:rPr dirty="0" sz="2400" spc="-55" b="1">
                <a:latin typeface="Calibri"/>
                <a:cs typeface="Calibri"/>
              </a:rPr>
              <a:t>A</a:t>
            </a:r>
            <a:r>
              <a:rPr dirty="0" sz="2400" spc="-15" b="1">
                <a:latin typeface="Calibri"/>
                <a:cs typeface="Calibri"/>
              </a:rPr>
              <a:t>K</a:t>
            </a:r>
            <a:r>
              <a:rPr dirty="0" sz="2400" spc="-35" b="1">
                <a:latin typeface="Calibri"/>
                <a:cs typeface="Calibri"/>
              </a:rPr>
              <a:t>S</a:t>
            </a:r>
            <a:r>
              <a:rPr dirty="0" sz="2400" spc="-15" b="1">
                <a:latin typeface="Calibri"/>
                <a:cs typeface="Calibri"/>
              </a:rPr>
              <a:t>H</a:t>
            </a:r>
            <a:r>
              <a:rPr dirty="0" sz="2400" b="1">
                <a:latin typeface="Calibri"/>
                <a:cs typeface="Calibri"/>
              </a:rPr>
              <a:t>I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75" b="1">
                <a:latin typeface="Calibri"/>
                <a:cs typeface="Calibri"/>
              </a:rPr>
              <a:t>C</a:t>
            </a:r>
            <a:r>
              <a:rPr dirty="0" sz="2400" spc="-25" b="1">
                <a:latin typeface="Calibri"/>
                <a:cs typeface="Calibri"/>
              </a:rPr>
              <a:t>O</a:t>
            </a:r>
            <a:r>
              <a:rPr dirty="0" sz="2400" spc="-15" b="1">
                <a:latin typeface="Calibri"/>
                <a:cs typeface="Calibri"/>
              </a:rPr>
              <a:t>LL</a:t>
            </a:r>
            <a:r>
              <a:rPr dirty="0" sz="2400" spc="-5" b="1">
                <a:latin typeface="Calibri"/>
                <a:cs typeface="Calibri"/>
              </a:rPr>
              <a:t>EG</a:t>
            </a:r>
            <a:r>
              <a:rPr dirty="0" sz="2400" b="1">
                <a:latin typeface="Calibri"/>
                <a:cs typeface="Calibri"/>
              </a:rPr>
              <a:t>E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05" b="1">
                <a:latin typeface="Calibri"/>
                <a:cs typeface="Calibri"/>
              </a:rPr>
              <a:t>F</a:t>
            </a:r>
            <a:r>
              <a:rPr dirty="0" sz="2400" spc="-25" b="1">
                <a:latin typeface="Calibri"/>
                <a:cs typeface="Calibri"/>
              </a:rPr>
              <a:t>O</a:t>
            </a:r>
            <a:r>
              <a:rPr dirty="0" sz="2400" b="1">
                <a:latin typeface="Calibri"/>
                <a:cs typeface="Calibri"/>
              </a:rPr>
              <a:t>R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75" b="1">
                <a:latin typeface="Calibri"/>
                <a:cs typeface="Calibri"/>
              </a:rPr>
              <a:t>W</a:t>
            </a:r>
            <a:r>
              <a:rPr dirty="0" sz="2400" spc="-25" b="1">
                <a:latin typeface="Calibri"/>
                <a:cs typeface="Calibri"/>
              </a:rPr>
              <a:t>O</a:t>
            </a:r>
            <a:r>
              <a:rPr dirty="0" sz="2400" spc="-100" b="1">
                <a:latin typeface="Calibri"/>
                <a:cs typeface="Calibri"/>
              </a:rPr>
              <a:t>M</a:t>
            </a:r>
            <a:r>
              <a:rPr dirty="0" sz="2400" spc="-5" b="1">
                <a:latin typeface="Calibri"/>
                <a:cs typeface="Calibri"/>
              </a:rPr>
              <a:t>EN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263588"/>
            <a:ext cx="3306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MODELLING</a:t>
            </a:r>
          </a:p>
        </p:txBody>
      </p:sp>
      <p:sp>
        <p:nvSpPr>
          <p:cNvPr id="6" name="object 6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0050" y="1516857"/>
            <a:ext cx="7302500" cy="441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STE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  <a:p>
            <a:pPr marL="12700" marR="92075" indent="12192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DOWNLOAD THE EMPLOYEE </a:t>
            </a:r>
            <a:r>
              <a:rPr dirty="0" sz="2400" spc="-55" b="1">
                <a:latin typeface="Times New Roman"/>
                <a:cs typeface="Times New Roman"/>
              </a:rPr>
              <a:t>DATASET 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OPEN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EMPLOYEE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DATASET </a:t>
            </a:r>
            <a:r>
              <a:rPr dirty="0" sz="2400" spc="-5" b="1">
                <a:latin typeface="Times New Roman"/>
                <a:cs typeface="Times New Roman"/>
              </a:rPr>
              <a:t>IN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EXCEL.</a:t>
            </a:r>
            <a:endParaRPr sz="2400">
              <a:latin typeface="Times New Roman"/>
              <a:cs typeface="Times New Roman"/>
            </a:endParaRPr>
          </a:p>
          <a:p>
            <a:pPr marL="469900" indent="-4127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STE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-2</a:t>
            </a:r>
            <a:endParaRPr sz="2400">
              <a:latin typeface="Times New Roman"/>
              <a:cs typeface="Times New Roman"/>
            </a:endParaRPr>
          </a:p>
          <a:p>
            <a:pPr marL="469900" marR="467995" indent="5334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SELEC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ENTIR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D</a:t>
            </a:r>
            <a:r>
              <a:rPr dirty="0" sz="2400" spc="-180" b="1">
                <a:latin typeface="Times New Roman"/>
                <a:cs typeface="Times New Roman"/>
              </a:rPr>
              <a:t>AT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 CLICK  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 D</a:t>
            </a:r>
            <a:r>
              <a:rPr dirty="0" sz="2400" spc="-180" b="1">
                <a:latin typeface="Times New Roman"/>
                <a:cs typeface="Times New Roman"/>
              </a:rPr>
              <a:t>AT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 CLIC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 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 FI</a:t>
            </a:r>
            <a:r>
              <a:rPr dirty="0" sz="2400" spc="-225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TE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 OPTION.</a:t>
            </a:r>
            <a:endParaRPr sz="2400">
              <a:latin typeface="Times New Roman"/>
              <a:cs typeface="Times New Roman"/>
            </a:endParaRPr>
          </a:p>
          <a:p>
            <a:pPr marL="469900" indent="-4127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STE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-3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FI</a:t>
            </a:r>
            <a:r>
              <a:rPr dirty="0" sz="2400" spc="-225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TE</a:t>
            </a:r>
            <a:r>
              <a:rPr dirty="0" sz="240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 FT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FRO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8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Z</a:t>
            </a:r>
            <a:r>
              <a:rPr dirty="0" sz="2400" spc="-5" b="1">
                <a:latin typeface="Times New Roman"/>
                <a:cs typeface="Times New Roman"/>
              </a:rPr>
              <a:t> ORDER.</a:t>
            </a:r>
            <a:endParaRPr sz="2400">
              <a:latin typeface="Times New Roman"/>
              <a:cs typeface="Times New Roman"/>
            </a:endParaRPr>
          </a:p>
          <a:p>
            <a:pPr marL="469900" indent="-41275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STE</a:t>
            </a:r>
            <a:r>
              <a:rPr dirty="0" sz="2400" b="1">
                <a:latin typeface="Times New Roman"/>
                <a:cs typeface="Times New Roman"/>
              </a:rPr>
              <a:t>P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-4</a:t>
            </a:r>
            <a:endParaRPr sz="2400">
              <a:latin typeface="Times New Roman"/>
              <a:cs typeface="Times New Roman"/>
            </a:endParaRPr>
          </a:p>
          <a:p>
            <a:pPr marL="12700" marR="5080" indent="14478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SELEC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ENTIR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 D</a:t>
            </a:r>
            <a:r>
              <a:rPr dirty="0" sz="2400" spc="-180" b="1">
                <a:latin typeface="Times New Roman"/>
                <a:cs typeface="Times New Roman"/>
              </a:rPr>
              <a:t>AT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CLICK  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 INSE</a:t>
            </a:r>
            <a:r>
              <a:rPr dirty="0" sz="2400" spc="-8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1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</a:t>
            </a:r>
            <a:r>
              <a:rPr dirty="0" sz="2400" b="1">
                <a:latin typeface="Times New Roman"/>
                <a:cs typeface="Times New Roman"/>
              </a:rPr>
              <a:t>D</a:t>
            </a:r>
            <a:r>
              <a:rPr dirty="0" sz="2400" spc="-5" b="1">
                <a:latin typeface="Times New Roman"/>
                <a:cs typeface="Times New Roman"/>
              </a:rPr>
              <a:t> CLIC</a:t>
            </a:r>
            <a:r>
              <a:rPr dirty="0" sz="2400" b="1">
                <a:latin typeface="Times New Roman"/>
                <a:cs typeface="Times New Roman"/>
              </a:rPr>
              <a:t>K</a:t>
            </a:r>
            <a:r>
              <a:rPr dirty="0" sz="2400" spc="-5" b="1">
                <a:latin typeface="Times New Roman"/>
                <a:cs typeface="Times New Roman"/>
              </a:rPr>
              <a:t> O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spc="-5" b="1">
                <a:latin typeface="Times New Roman"/>
                <a:cs typeface="Times New Roman"/>
              </a:rPr>
              <a:t> PI</a:t>
            </a:r>
            <a:r>
              <a:rPr dirty="0" sz="2400" spc="-50" b="1">
                <a:latin typeface="Times New Roman"/>
                <a:cs typeface="Times New Roman"/>
              </a:rPr>
              <a:t>V</a:t>
            </a:r>
            <a:r>
              <a:rPr dirty="0" sz="2400" spc="-5" b="1">
                <a:latin typeface="Times New Roman"/>
                <a:cs typeface="Times New Roman"/>
              </a:rPr>
              <a:t>O</a:t>
            </a:r>
            <a:r>
              <a:rPr dirty="0" sz="2400" b="1">
                <a:latin typeface="Times New Roman"/>
                <a:cs typeface="Times New Roman"/>
              </a:rPr>
              <a:t>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180" b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ABL</a:t>
            </a:r>
            <a:r>
              <a:rPr dirty="0" sz="2400" b="1">
                <a:latin typeface="Times New Roman"/>
                <a:cs typeface="Times New Roman"/>
              </a:rPr>
              <a:t>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T</a:t>
            </a:r>
            <a:r>
              <a:rPr dirty="0" sz="2400" b="1">
                <a:latin typeface="Times New Roman"/>
                <a:cs typeface="Times New Roman"/>
              </a:rPr>
              <a:t>O  </a:t>
            </a:r>
            <a:r>
              <a:rPr dirty="0" sz="2400" spc="-35" b="1">
                <a:latin typeface="Times New Roman"/>
                <a:cs typeface="Times New Roman"/>
              </a:rPr>
              <a:t>CREATE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PIVOT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83" y="1002432"/>
            <a:ext cx="7477125" cy="40322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424180" indent="-412115">
              <a:lnSpc>
                <a:spcPct val="100000"/>
              </a:lnSpc>
              <a:spcBef>
                <a:spcPts val="140"/>
              </a:spcBef>
              <a:buFont typeface="Arial"/>
              <a:buChar char="●"/>
              <a:tabLst>
                <a:tab pos="424180" algn="l"/>
                <a:tab pos="424815" algn="l"/>
              </a:tabLst>
            </a:pPr>
            <a:r>
              <a:rPr dirty="0" sz="2350" spc="20" b="1">
                <a:latin typeface="Times New Roman"/>
                <a:cs typeface="Times New Roman"/>
              </a:rPr>
              <a:t>STE</a:t>
            </a:r>
            <a:r>
              <a:rPr dirty="0" sz="2350" spc="20" b="1">
                <a:latin typeface="Times New Roman"/>
                <a:cs typeface="Times New Roman"/>
              </a:rPr>
              <a:t>P</a:t>
            </a:r>
            <a:r>
              <a:rPr dirty="0" sz="2350" spc="-125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-5</a:t>
            </a:r>
            <a:endParaRPr sz="2350">
              <a:latin typeface="Times New Roman"/>
              <a:cs typeface="Times New Roman"/>
            </a:endParaRPr>
          </a:p>
          <a:p>
            <a:pPr marL="424180" marR="5080" indent="910590">
              <a:lnSpc>
                <a:spcPct val="101699"/>
              </a:lnSpc>
            </a:pPr>
            <a:r>
              <a:rPr dirty="0" sz="2350" spc="20" b="1">
                <a:latin typeface="Times New Roman"/>
                <a:cs typeface="Times New Roman"/>
              </a:rPr>
              <a:t>DRA</a:t>
            </a:r>
            <a:r>
              <a:rPr dirty="0" sz="2350" spc="30" b="1">
                <a:latin typeface="Times New Roman"/>
                <a:cs typeface="Times New Roman"/>
              </a:rPr>
              <a:t>G</a:t>
            </a:r>
            <a:r>
              <a:rPr dirty="0" sz="2350" spc="-3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TH</a:t>
            </a:r>
            <a:r>
              <a:rPr dirty="0" sz="2350" spc="25" b="1">
                <a:latin typeface="Times New Roman"/>
                <a:cs typeface="Times New Roman"/>
              </a:rPr>
              <a:t>E</a:t>
            </a:r>
            <a:r>
              <a:rPr dirty="0" sz="2350" spc="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NEEDE</a:t>
            </a:r>
            <a:r>
              <a:rPr dirty="0" sz="2350" spc="25" b="1">
                <a:latin typeface="Times New Roman"/>
                <a:cs typeface="Times New Roman"/>
              </a:rPr>
              <a:t>D</a:t>
            </a:r>
            <a:r>
              <a:rPr dirty="0" sz="2350" spc="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D</a:t>
            </a:r>
            <a:r>
              <a:rPr dirty="0" sz="2350" spc="-155" b="1">
                <a:latin typeface="Times New Roman"/>
                <a:cs typeface="Times New Roman"/>
              </a:rPr>
              <a:t>AT</a:t>
            </a:r>
            <a:r>
              <a:rPr dirty="0" sz="2350" spc="25" b="1">
                <a:latin typeface="Times New Roman"/>
                <a:cs typeface="Times New Roman"/>
              </a:rPr>
              <a:t>A</a:t>
            </a:r>
            <a:r>
              <a:rPr dirty="0" sz="2350" spc="-254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AN</a:t>
            </a:r>
            <a:r>
              <a:rPr dirty="0" sz="2350" spc="25" b="1">
                <a:latin typeface="Times New Roman"/>
                <a:cs typeface="Times New Roman"/>
              </a:rPr>
              <a:t>D</a:t>
            </a:r>
            <a:r>
              <a:rPr dirty="0" sz="2350" spc="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CRE</a:t>
            </a:r>
            <a:r>
              <a:rPr dirty="0" sz="2350" spc="-155" b="1">
                <a:latin typeface="Times New Roman"/>
                <a:cs typeface="Times New Roman"/>
              </a:rPr>
              <a:t>A</a:t>
            </a:r>
            <a:r>
              <a:rPr dirty="0" sz="2350" spc="20" b="1">
                <a:latin typeface="Times New Roman"/>
                <a:cs typeface="Times New Roman"/>
              </a:rPr>
              <a:t>T</a:t>
            </a:r>
            <a:r>
              <a:rPr dirty="0" sz="2350" spc="25" b="1">
                <a:latin typeface="Times New Roman"/>
                <a:cs typeface="Times New Roman"/>
              </a:rPr>
              <a:t>E</a:t>
            </a:r>
            <a:r>
              <a:rPr dirty="0" sz="2350" spc="-130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A  </a:t>
            </a:r>
            <a:r>
              <a:rPr dirty="0" sz="2350" spc="10" b="1">
                <a:latin typeface="Times New Roman"/>
                <a:cs typeface="Times New Roman"/>
              </a:rPr>
              <a:t>PIVOT</a:t>
            </a:r>
            <a:r>
              <a:rPr dirty="0" sz="2350" spc="-85" b="1">
                <a:latin typeface="Times New Roman"/>
                <a:cs typeface="Times New Roman"/>
              </a:rPr>
              <a:t> </a:t>
            </a:r>
            <a:r>
              <a:rPr dirty="0" sz="2350" spc="-10" b="1">
                <a:latin typeface="Times New Roman"/>
                <a:cs typeface="Times New Roman"/>
              </a:rPr>
              <a:t>TABLE.</a:t>
            </a:r>
            <a:endParaRPr sz="2350">
              <a:latin typeface="Times New Roman"/>
              <a:cs typeface="Times New Roman"/>
            </a:endParaRPr>
          </a:p>
          <a:p>
            <a:pPr marL="424180" indent="-412115">
              <a:lnSpc>
                <a:spcPct val="100000"/>
              </a:lnSpc>
              <a:spcBef>
                <a:spcPts val="45"/>
              </a:spcBef>
              <a:buFont typeface="Arial"/>
              <a:buChar char="●"/>
              <a:tabLst>
                <a:tab pos="424180" algn="l"/>
                <a:tab pos="424815" algn="l"/>
              </a:tabLst>
            </a:pPr>
            <a:r>
              <a:rPr dirty="0" sz="2350" spc="20" b="1">
                <a:latin typeface="Times New Roman"/>
                <a:cs typeface="Times New Roman"/>
              </a:rPr>
              <a:t>STE</a:t>
            </a:r>
            <a:r>
              <a:rPr dirty="0" sz="2350" spc="20" b="1">
                <a:latin typeface="Times New Roman"/>
                <a:cs typeface="Times New Roman"/>
              </a:rPr>
              <a:t>P</a:t>
            </a:r>
            <a:r>
              <a:rPr dirty="0" sz="2350" spc="-125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-6</a:t>
            </a:r>
            <a:endParaRPr sz="2350">
              <a:latin typeface="Times New Roman"/>
              <a:cs typeface="Times New Roman"/>
            </a:endParaRPr>
          </a:p>
          <a:p>
            <a:pPr marL="881380" marR="115570" indent="151765">
              <a:lnSpc>
                <a:spcPct val="101699"/>
              </a:lnSpc>
            </a:pPr>
            <a:r>
              <a:rPr dirty="0" sz="2350" spc="20" b="1">
                <a:latin typeface="Times New Roman"/>
                <a:cs typeface="Times New Roman"/>
              </a:rPr>
              <a:t>SELECT</a:t>
            </a:r>
            <a:r>
              <a:rPr dirty="0" sz="2350" spc="-8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THE</a:t>
            </a:r>
            <a:r>
              <a:rPr dirty="0" sz="2350" spc="-5" b="1">
                <a:latin typeface="Times New Roman"/>
                <a:cs typeface="Times New Roman"/>
              </a:rPr>
              <a:t> </a:t>
            </a:r>
            <a:r>
              <a:rPr dirty="0" sz="2350" spc="10" b="1">
                <a:latin typeface="Times New Roman"/>
                <a:cs typeface="Times New Roman"/>
              </a:rPr>
              <a:t>PIVOT</a:t>
            </a:r>
            <a:r>
              <a:rPr dirty="0" sz="2350" spc="-85" b="1">
                <a:latin typeface="Times New Roman"/>
                <a:cs typeface="Times New Roman"/>
              </a:rPr>
              <a:t> </a:t>
            </a:r>
            <a:r>
              <a:rPr dirty="0" sz="2350" spc="-15" b="1">
                <a:latin typeface="Times New Roman"/>
                <a:cs typeface="Times New Roman"/>
              </a:rPr>
              <a:t>TABLE</a:t>
            </a:r>
            <a:r>
              <a:rPr dirty="0" sz="2350" spc="-130" b="1">
                <a:latin typeface="Times New Roman"/>
                <a:cs typeface="Times New Roman"/>
              </a:rPr>
              <a:t> </a:t>
            </a:r>
            <a:r>
              <a:rPr dirty="0" sz="2350" spc="25" b="1">
                <a:latin typeface="Times New Roman"/>
                <a:cs typeface="Times New Roman"/>
              </a:rPr>
              <a:t>AND</a:t>
            </a:r>
            <a:r>
              <a:rPr dirty="0" sz="2350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CLICK</a:t>
            </a:r>
            <a:r>
              <a:rPr dirty="0" sz="2350" b="1">
                <a:latin typeface="Times New Roman"/>
                <a:cs typeface="Times New Roman"/>
              </a:rPr>
              <a:t> </a:t>
            </a:r>
            <a:r>
              <a:rPr dirty="0" sz="2350" spc="25" b="1">
                <a:latin typeface="Times New Roman"/>
                <a:cs typeface="Times New Roman"/>
              </a:rPr>
              <a:t>ON </a:t>
            </a:r>
            <a:r>
              <a:rPr dirty="0" sz="2350" spc="-570" b="1">
                <a:latin typeface="Times New Roman"/>
                <a:cs typeface="Times New Roman"/>
              </a:rPr>
              <a:t> </a:t>
            </a:r>
            <a:r>
              <a:rPr dirty="0" sz="2350" spc="-20" b="1">
                <a:latin typeface="Times New Roman"/>
                <a:cs typeface="Times New Roman"/>
              </a:rPr>
              <a:t>INSERT.</a:t>
            </a:r>
            <a:endParaRPr sz="2350">
              <a:latin typeface="Times New Roman"/>
              <a:cs typeface="Times New Roman"/>
            </a:endParaRPr>
          </a:p>
          <a:p>
            <a:pPr marL="424180" indent="-384810">
              <a:lnSpc>
                <a:spcPct val="100000"/>
              </a:lnSpc>
              <a:spcBef>
                <a:spcPts val="50"/>
              </a:spcBef>
              <a:buSzPct val="85106"/>
              <a:buFont typeface="Arial"/>
              <a:buChar char="●"/>
              <a:tabLst>
                <a:tab pos="424180" algn="l"/>
                <a:tab pos="424815" algn="l"/>
              </a:tabLst>
            </a:pPr>
            <a:r>
              <a:rPr dirty="0" sz="2350" spc="15" b="1">
                <a:latin typeface="Times New Roman"/>
                <a:cs typeface="Times New Roman"/>
              </a:rPr>
              <a:t>STEP-7</a:t>
            </a:r>
            <a:endParaRPr sz="2350">
              <a:latin typeface="Times New Roman"/>
              <a:cs typeface="Times New Roman"/>
            </a:endParaRPr>
          </a:p>
          <a:p>
            <a:pPr marL="424180" marR="654050" indent="530860">
              <a:lnSpc>
                <a:spcPct val="101699"/>
              </a:lnSpc>
            </a:pPr>
            <a:r>
              <a:rPr dirty="0" sz="2350" spc="25" b="1">
                <a:latin typeface="Times New Roman"/>
                <a:cs typeface="Times New Roman"/>
              </a:rPr>
              <a:t>NO</a:t>
            </a:r>
            <a:r>
              <a:rPr dirty="0" sz="2350" spc="40" b="1">
                <a:latin typeface="Times New Roman"/>
                <a:cs typeface="Times New Roman"/>
              </a:rPr>
              <a:t>W</a:t>
            </a:r>
            <a:r>
              <a:rPr dirty="0" sz="2350" spc="-3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CLIC</a:t>
            </a:r>
            <a:r>
              <a:rPr dirty="0" sz="2350" spc="30" b="1">
                <a:latin typeface="Times New Roman"/>
                <a:cs typeface="Times New Roman"/>
              </a:rPr>
              <a:t>K</a:t>
            </a:r>
            <a:r>
              <a:rPr dirty="0" sz="2350" spc="5" b="1">
                <a:latin typeface="Times New Roman"/>
                <a:cs typeface="Times New Roman"/>
              </a:rPr>
              <a:t> </a:t>
            </a:r>
            <a:r>
              <a:rPr dirty="0" sz="2350" spc="25" b="1">
                <a:latin typeface="Times New Roman"/>
                <a:cs typeface="Times New Roman"/>
              </a:rPr>
              <a:t>O</a:t>
            </a:r>
            <a:r>
              <a:rPr dirty="0" sz="2350" spc="25" b="1">
                <a:latin typeface="Times New Roman"/>
                <a:cs typeface="Times New Roman"/>
              </a:rPr>
              <a:t>N</a:t>
            </a:r>
            <a:r>
              <a:rPr dirty="0" sz="2350" spc="-40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TH</a:t>
            </a:r>
            <a:r>
              <a:rPr dirty="0" sz="2350" spc="25" b="1">
                <a:latin typeface="Times New Roman"/>
                <a:cs typeface="Times New Roman"/>
              </a:rPr>
              <a:t>E</a:t>
            </a:r>
            <a:r>
              <a:rPr dirty="0" sz="2350" spc="5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CHA</a:t>
            </a:r>
            <a:r>
              <a:rPr dirty="0" sz="2350" spc="-60" b="1">
                <a:latin typeface="Times New Roman"/>
                <a:cs typeface="Times New Roman"/>
              </a:rPr>
              <a:t>R</a:t>
            </a:r>
            <a:r>
              <a:rPr dirty="0" sz="2350" spc="25" b="1">
                <a:latin typeface="Times New Roman"/>
                <a:cs typeface="Times New Roman"/>
              </a:rPr>
              <a:t>T</a:t>
            </a:r>
            <a:r>
              <a:rPr dirty="0" sz="2350" spc="-80" b="1">
                <a:latin typeface="Times New Roman"/>
                <a:cs typeface="Times New Roman"/>
              </a:rPr>
              <a:t> </a:t>
            </a:r>
            <a:r>
              <a:rPr dirty="0" sz="2350" spc="20" b="1">
                <a:latin typeface="Times New Roman"/>
                <a:cs typeface="Times New Roman"/>
              </a:rPr>
              <a:t>TH</a:t>
            </a:r>
            <a:r>
              <a:rPr dirty="0" sz="2350" spc="-155" b="1">
                <a:latin typeface="Times New Roman"/>
                <a:cs typeface="Times New Roman"/>
              </a:rPr>
              <a:t>A</a:t>
            </a:r>
            <a:r>
              <a:rPr dirty="0" sz="2350" spc="25" b="1">
                <a:latin typeface="Times New Roman"/>
                <a:cs typeface="Times New Roman"/>
              </a:rPr>
              <a:t>T</a:t>
            </a:r>
            <a:r>
              <a:rPr dirty="0" sz="2350" spc="-125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YOU  </a:t>
            </a:r>
            <a:r>
              <a:rPr dirty="0" sz="2350" spc="-65" b="1">
                <a:latin typeface="Times New Roman"/>
                <a:cs typeface="Times New Roman"/>
              </a:rPr>
              <a:t>WANT.</a:t>
            </a:r>
            <a:endParaRPr sz="2350">
              <a:latin typeface="Times New Roman"/>
              <a:cs typeface="Times New Roman"/>
            </a:endParaRPr>
          </a:p>
          <a:p>
            <a:pPr marL="424180" indent="-412115">
              <a:lnSpc>
                <a:spcPct val="100000"/>
              </a:lnSpc>
              <a:spcBef>
                <a:spcPts val="50"/>
              </a:spcBef>
              <a:buFont typeface="Arial"/>
              <a:buChar char="●"/>
              <a:tabLst>
                <a:tab pos="424180" algn="l"/>
                <a:tab pos="424815" algn="l"/>
              </a:tabLst>
            </a:pPr>
            <a:r>
              <a:rPr dirty="0" sz="2350" spc="20" b="1">
                <a:latin typeface="Times New Roman"/>
                <a:cs typeface="Times New Roman"/>
              </a:rPr>
              <a:t>STE</a:t>
            </a:r>
            <a:r>
              <a:rPr dirty="0" sz="2350" spc="20" b="1">
                <a:latin typeface="Times New Roman"/>
                <a:cs typeface="Times New Roman"/>
              </a:rPr>
              <a:t>P</a:t>
            </a:r>
            <a:r>
              <a:rPr dirty="0" sz="2350" spc="-125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-8</a:t>
            </a:r>
            <a:endParaRPr sz="235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45"/>
              </a:spcBef>
            </a:pPr>
            <a:r>
              <a:rPr dirty="0" sz="2350" spc="20" b="1">
                <a:latin typeface="Times New Roman"/>
                <a:cs typeface="Times New Roman"/>
              </a:rPr>
              <a:t>THE</a:t>
            </a:r>
            <a:r>
              <a:rPr dirty="0" sz="2350" spc="-5" b="1">
                <a:latin typeface="Times New Roman"/>
                <a:cs typeface="Times New Roman"/>
              </a:rPr>
              <a:t> </a:t>
            </a:r>
            <a:r>
              <a:rPr dirty="0" sz="2350" spc="5" b="1">
                <a:latin typeface="Times New Roman"/>
                <a:cs typeface="Times New Roman"/>
              </a:rPr>
              <a:t>CHART</a:t>
            </a:r>
            <a:r>
              <a:rPr dirty="0" sz="2350" spc="-45" b="1">
                <a:latin typeface="Times New Roman"/>
                <a:cs typeface="Times New Roman"/>
              </a:rPr>
              <a:t> </a:t>
            </a:r>
            <a:r>
              <a:rPr dirty="0" sz="2350" spc="15" b="1">
                <a:latin typeface="Times New Roman"/>
                <a:cs typeface="Times New Roman"/>
              </a:rPr>
              <a:t>IS</a:t>
            </a:r>
            <a:r>
              <a:rPr dirty="0" sz="2350" spc="-5" b="1">
                <a:latin typeface="Times New Roman"/>
                <a:cs typeface="Times New Roman"/>
              </a:rPr>
              <a:t> CREATED.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</a:t>
            </a:r>
            <a:r>
              <a:rPr dirty="0" spc="-360"/>
              <a:t>L</a:t>
            </a:r>
            <a:r>
              <a:rPr dirty="0" spc="15"/>
              <a:t>T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5332" y="1089404"/>
            <a:ext cx="23526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latin typeface="Trebuchet MS"/>
                <a:cs typeface="Trebuchet MS"/>
              </a:rPr>
              <a:t>1.</a:t>
            </a:r>
            <a:r>
              <a:rPr dirty="0" sz="4800" spc="-459" b="1">
                <a:latin typeface="Trebuchet MS"/>
                <a:cs typeface="Trebuchet MS"/>
              </a:rPr>
              <a:t>T</a:t>
            </a:r>
            <a:r>
              <a:rPr dirty="0" sz="4800" spc="-5" b="1">
                <a:latin typeface="Trebuchet MS"/>
                <a:cs typeface="Trebuchet MS"/>
              </a:rPr>
              <a:t>ABLE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617" y="6455049"/>
            <a:ext cx="172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2D93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1224" y="1695450"/>
          <a:ext cx="7522209" cy="134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/>
                <a:gridCol w="1193800"/>
                <a:gridCol w="1652904"/>
                <a:gridCol w="921385"/>
                <a:gridCol w="1079500"/>
                <a:gridCol w="158114"/>
                <a:gridCol w="156845"/>
                <a:gridCol w="599440"/>
                <a:gridCol w="863600"/>
              </a:tblGrid>
              <a:tr h="323849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D83C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2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1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FTE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100" spc="-2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w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 Labels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Column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Labels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Accounting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Development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Human</a:t>
                      </a:r>
                      <a:r>
                        <a:rPr dirty="0" sz="11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Resources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3030" marR="103505">
                        <a:lnSpc>
                          <a:spcPct val="102299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Mar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tin 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1125" marR="390525">
                        <a:lnSpc>
                          <a:spcPct val="102299"/>
                        </a:lnSpc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and  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8EA9DB"/>
                      </a:solidFill>
                      <a:prstDash val="solid"/>
                    </a:lnB>
                    <a:solidFill>
                      <a:srgbClr val="D9E1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1224" y="3127755"/>
          <a:ext cx="7522209" cy="276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480"/>
                <a:gridCol w="1443355"/>
                <a:gridCol w="1283969"/>
                <a:gridCol w="1061720"/>
                <a:gridCol w="1007110"/>
                <a:gridCol w="745489"/>
                <a:gridCol w="676909"/>
              </a:tblGrid>
              <a:tr h="559368">
                <a:tc>
                  <a:txBody>
                    <a:bodyPr/>
                    <a:lstStyle/>
                    <a:p>
                      <a:pPr marL="85725">
                        <a:lnSpc>
                          <a:spcPts val="1530"/>
                        </a:lnSpc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Fixed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5725">
                        <a:lnSpc>
                          <a:spcPts val="1664"/>
                        </a:lnSpc>
                      </a:pPr>
                      <a:r>
                        <a:rPr dirty="0" sz="1400" spc="-45">
                          <a:latin typeface="Arial MT"/>
                          <a:cs typeface="Arial MT"/>
                        </a:rPr>
                        <a:t>Term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5475">
                        <a:lnSpc>
                          <a:spcPts val="154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ts val="154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99745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3.4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38125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ts val="1545"/>
                        </a:lnSpc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13.5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710550">
                <a:tc>
                  <a:txBody>
                    <a:bodyPr/>
                    <a:lstStyle/>
                    <a:p>
                      <a:pPr marL="85725" marR="486409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Permane  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145"/>
                </a:tc>
                <a:tc>
                  <a:txBody>
                    <a:bodyPr/>
                    <a:lstStyle/>
                    <a:p>
                      <a:pPr algn="r" marR="62547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13.9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  <a:tc>
                  <a:txBody>
                    <a:bodyPr/>
                    <a:lstStyle/>
                    <a:p>
                      <a:pPr algn="r" marR="4997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4.7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  <a:tc>
                  <a:txBody>
                    <a:bodyPr/>
                    <a:lstStyle/>
                    <a:p>
                      <a:pPr algn="r" marR="2381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7.5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42.9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/>
                </a:tc>
              </a:tr>
              <a:tr h="766276">
                <a:tc>
                  <a:txBody>
                    <a:bodyPr/>
                    <a:lstStyle/>
                    <a:p>
                      <a:pPr marL="85725" marR="455930">
                        <a:lnSpc>
                          <a:spcPts val="1650"/>
                        </a:lnSpc>
                        <a:spcBef>
                          <a:spcPts val="1135"/>
                        </a:spcBef>
                      </a:pPr>
                      <a:r>
                        <a:rPr dirty="0" sz="1400" spc="-16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emporar 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14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547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1.6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97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511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81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0.8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747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400" spc="-5">
                          <a:latin typeface="Arial MT"/>
                          <a:cs typeface="Arial MT"/>
                        </a:rPr>
                        <a:t>10.2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33985">
                    <a:lnB w="12700">
                      <a:solidFill>
                        <a:srgbClr val="8EA9DB"/>
                      </a:solidFill>
                      <a:prstDash val="solid"/>
                    </a:lnB>
                  </a:tcPr>
                </a:tc>
              </a:tr>
              <a:tr h="728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54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16.4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1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19.9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003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11.8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9.9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3876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8.6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66.6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010">
                    <a:lnT w="12700">
                      <a:solidFill>
                        <a:srgbClr val="8EA9DB"/>
                      </a:solidFill>
                      <a:prstDash val="solid"/>
                    </a:lnT>
                    <a:solidFill>
                      <a:srgbClr val="D9E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46589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</a:t>
            </a:r>
            <a:r>
              <a:rPr dirty="0" spc="-65"/>
              <a:t> </a:t>
            </a:r>
            <a:r>
              <a:rPr dirty="0" spc="-5"/>
              <a:t>BAR</a:t>
            </a:r>
            <a:r>
              <a:rPr dirty="0" spc="-50"/>
              <a:t> </a:t>
            </a:r>
            <a:r>
              <a:rPr dirty="0" spc="-5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950" y="1285869"/>
            <a:ext cx="7762874" cy="4286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27641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2674" y="1501783"/>
            <a:ext cx="6950709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dataset </a:t>
            </a:r>
            <a:r>
              <a:rPr dirty="0" sz="2400" spc="-15" b="1">
                <a:latin typeface="Times New Roman"/>
                <a:cs typeface="Times New Roman"/>
              </a:rPr>
              <a:t>reveals </a:t>
            </a:r>
            <a:r>
              <a:rPr dirty="0" sz="2400" b="1">
                <a:latin typeface="Times New Roman"/>
                <a:cs typeface="Times New Roman"/>
              </a:rPr>
              <a:t>the overall </a:t>
            </a:r>
            <a:r>
              <a:rPr dirty="0" sz="2400" spc="-5" b="1">
                <a:latin typeface="Times New Roman"/>
                <a:cs typeface="Times New Roman"/>
              </a:rPr>
              <a:t>composition </a:t>
            </a:r>
            <a:r>
              <a:rPr dirty="0" sz="2400" b="1">
                <a:latin typeface="Times New Roman"/>
                <a:cs typeface="Times New Roman"/>
              </a:rPr>
              <a:t>of the 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workforce, </a:t>
            </a:r>
            <a:r>
              <a:rPr dirty="0" sz="2400" spc="-5" b="1">
                <a:latin typeface="Times New Roman"/>
                <a:cs typeface="Times New Roman"/>
              </a:rPr>
              <a:t>including demographics such </a:t>
            </a:r>
            <a:r>
              <a:rPr dirty="0" sz="2400" b="1">
                <a:latin typeface="Times New Roman"/>
                <a:cs typeface="Times New Roman"/>
              </a:rPr>
              <a:t>as </a:t>
            </a:r>
            <a:r>
              <a:rPr dirty="0" sz="2400" spc="-35" b="1">
                <a:latin typeface="Times New Roman"/>
                <a:cs typeface="Times New Roman"/>
              </a:rPr>
              <a:t>gender, 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salary, </a:t>
            </a:r>
            <a:r>
              <a:rPr dirty="0" sz="2400" spc="-5" b="1">
                <a:latin typeface="Times New Roman"/>
                <a:cs typeface="Times New Roman"/>
              </a:rPr>
              <a:t>employee </a:t>
            </a:r>
            <a:r>
              <a:rPr dirty="0" sz="2400" b="1">
                <a:latin typeface="Times New Roman"/>
                <a:cs typeface="Times New Roman"/>
              </a:rPr>
              <a:t>type and </a:t>
            </a:r>
            <a:r>
              <a:rPr dirty="0" sz="2400" spc="-5" b="1">
                <a:latin typeface="Times New Roman"/>
                <a:cs typeface="Times New Roman"/>
              </a:rPr>
              <a:t>work location This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information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crucial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understanding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diversity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" b="1">
                <a:latin typeface="Times New Roman"/>
                <a:cs typeface="Times New Roman"/>
              </a:rPr>
              <a:t> experience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level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within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50825" indent="70485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analysis aids </a:t>
            </a:r>
            <a:r>
              <a:rPr dirty="0" sz="2400" spc="-5" b="1">
                <a:latin typeface="Times New Roman"/>
                <a:cs typeface="Times New Roman"/>
              </a:rPr>
              <a:t>in </a:t>
            </a:r>
            <a:r>
              <a:rPr dirty="0" sz="2400" spc="-10" b="1">
                <a:latin typeface="Times New Roman"/>
                <a:cs typeface="Times New Roman"/>
              </a:rPr>
              <a:t>workforce </a:t>
            </a:r>
            <a:r>
              <a:rPr dirty="0" sz="2400" spc="-5" b="1">
                <a:latin typeface="Times New Roman"/>
                <a:cs typeface="Times New Roman"/>
              </a:rPr>
              <a:t>planning by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forecasting future</a:t>
            </a:r>
            <a:r>
              <a:rPr dirty="0" sz="2400" spc="-5" b="1">
                <a:latin typeface="Times New Roman"/>
                <a:cs typeface="Times New Roman"/>
              </a:rPr>
              <a:t> staffing needs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based </a:t>
            </a:r>
            <a:r>
              <a:rPr dirty="0" sz="2400" b="1">
                <a:latin typeface="Times New Roman"/>
                <a:cs typeface="Times New Roman"/>
              </a:rPr>
              <a:t>on </a:t>
            </a:r>
            <a:r>
              <a:rPr dirty="0" sz="2400" spc="-15" b="1">
                <a:latin typeface="Times New Roman"/>
                <a:cs typeface="Times New Roman"/>
              </a:rPr>
              <a:t>current </a:t>
            </a:r>
            <a:r>
              <a:rPr dirty="0" sz="2400" spc="-10" b="1">
                <a:latin typeface="Times New Roman"/>
                <a:cs typeface="Times New Roman"/>
              </a:rPr>
              <a:t> trends </a:t>
            </a:r>
            <a:r>
              <a:rPr dirty="0" sz="2400" b="1">
                <a:latin typeface="Times New Roman"/>
                <a:cs typeface="Times New Roman"/>
              </a:rPr>
              <a:t>and organizational </a:t>
            </a:r>
            <a:r>
              <a:rPr dirty="0" sz="2400" spc="-10" b="1">
                <a:latin typeface="Times New Roman"/>
                <a:cs typeface="Times New Roman"/>
              </a:rPr>
              <a:t>growth </a:t>
            </a:r>
            <a:r>
              <a:rPr dirty="0" sz="2400" spc="-5" b="1">
                <a:latin typeface="Times New Roman"/>
                <a:cs typeface="Times New Roman"/>
              </a:rPr>
              <a:t>projections. This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enables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better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preparation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scaling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operations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restructuring </a:t>
            </a:r>
            <a:r>
              <a:rPr dirty="0" sz="2400" b="1">
                <a:latin typeface="Times New Roman"/>
                <a:cs typeface="Times New Roman"/>
              </a:rPr>
              <a:t>the </a:t>
            </a:r>
            <a:r>
              <a:rPr dirty="0" sz="2400" spc="-10" b="1">
                <a:latin typeface="Times New Roman"/>
                <a:cs typeface="Times New Roman"/>
              </a:rPr>
              <a:t>workforce.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" b="1">
                <a:latin typeface="Trebuchet MS"/>
                <a:cs typeface="Trebuchet MS"/>
              </a:rPr>
              <a:t>PROJECT</a:t>
            </a:r>
            <a:r>
              <a:rPr dirty="0" sz="4250" spc="-250" b="1">
                <a:latin typeface="Trebuchet MS"/>
                <a:cs typeface="Trebuchet MS"/>
              </a:rPr>
              <a:t> </a:t>
            </a:r>
            <a:r>
              <a:rPr dirty="0" sz="4250" spc="-5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0547" y="2126319"/>
            <a:ext cx="820229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Employee Performance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Based</a:t>
            </a:r>
            <a:r>
              <a:rPr dirty="0" sz="4400" spc="-4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On</a:t>
            </a:r>
            <a:r>
              <a:rPr dirty="0" sz="4400" spc="-4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Departments,</a:t>
            </a:r>
            <a:r>
              <a:rPr dirty="0" sz="4400" spc="-3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Employee </a:t>
            </a:r>
            <a:r>
              <a:rPr dirty="0" sz="4400" spc="-108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330" b="1">
                <a:solidFill>
                  <a:srgbClr val="0F0F0F"/>
                </a:solidFill>
                <a:latin typeface="Times New Roman"/>
                <a:cs typeface="Times New Roman"/>
              </a:rPr>
              <a:t>T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ype</a:t>
            </a:r>
            <a:r>
              <a:rPr dirty="0" sz="4400" spc="-24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An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d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FT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E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usin</a:t>
            </a:r>
            <a:r>
              <a:rPr dirty="0" sz="4400" b="1">
                <a:solidFill>
                  <a:srgbClr val="0F0F0F"/>
                </a:solidFill>
                <a:latin typeface="Times New Roman"/>
                <a:cs typeface="Times New Roman"/>
              </a:rPr>
              <a:t>g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 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8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6829420"/>
                  </a:moveTo>
                  <a:lnTo>
                    <a:pt x="0" y="6829420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294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447674" y="2847974"/>
                  </a:moveTo>
                  <a:lnTo>
                    <a:pt x="0" y="2847974"/>
                  </a:lnTo>
                  <a:lnTo>
                    <a:pt x="0" y="0"/>
                  </a:lnTo>
                  <a:lnTo>
                    <a:pt x="447674" y="2847974"/>
                  </a:lnTo>
                  <a:close/>
                </a:path>
              </a:pathLst>
            </a:custGeom>
            <a:solidFill>
              <a:srgbClr val="5FCAEE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2475" y="6488976"/>
            <a:ext cx="1710689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3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2863" y="355484"/>
                  </a:lnTo>
                  <a:lnTo>
                    <a:pt x="89632" y="337240"/>
                  </a:lnTo>
                  <a:lnTo>
                    <a:pt x="53006" y="308942"/>
                  </a:lnTo>
                  <a:lnTo>
                    <a:pt x="24707" y="272315"/>
                  </a:lnTo>
                  <a:lnTo>
                    <a:pt x="6463" y="229084"/>
                  </a:lnTo>
                  <a:lnTo>
                    <a:pt x="0" y="180974"/>
                  </a:lnTo>
                  <a:lnTo>
                    <a:pt x="6463" y="132863"/>
                  </a:lnTo>
                  <a:lnTo>
                    <a:pt x="24707" y="89632"/>
                  </a:lnTo>
                  <a:lnTo>
                    <a:pt x="53006" y="53005"/>
                  </a:lnTo>
                  <a:lnTo>
                    <a:pt x="89632" y="24707"/>
                  </a:lnTo>
                  <a:lnTo>
                    <a:pt x="132863" y="6463"/>
                  </a:lnTo>
                  <a:lnTo>
                    <a:pt x="180974" y="0"/>
                  </a:lnTo>
                  <a:lnTo>
                    <a:pt x="229084" y="6463"/>
                  </a:lnTo>
                  <a:lnTo>
                    <a:pt x="272315" y="24707"/>
                  </a:lnTo>
                  <a:lnTo>
                    <a:pt x="308942" y="53005"/>
                  </a:lnTo>
                  <a:lnTo>
                    <a:pt x="337240" y="89632"/>
                  </a:lnTo>
                  <a:lnTo>
                    <a:pt x="355484" y="132863"/>
                  </a:lnTo>
                  <a:lnTo>
                    <a:pt x="361949" y="180974"/>
                  </a:lnTo>
                  <a:lnTo>
                    <a:pt x="355484" y="229084"/>
                  </a:lnTo>
                  <a:lnTo>
                    <a:pt x="337240" y="272315"/>
                  </a:lnTo>
                  <a:lnTo>
                    <a:pt x="308942" y="308942"/>
                  </a:lnTo>
                  <a:lnTo>
                    <a:pt x="272315" y="337240"/>
                  </a:lnTo>
                  <a:lnTo>
                    <a:pt x="229084" y="35548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49" y="647699"/>
                  </a:moveTo>
                  <a:lnTo>
                    <a:pt x="276002" y="644187"/>
                  </a:lnTo>
                  <a:lnTo>
                    <a:pt x="230331" y="633987"/>
                  </a:lnTo>
                  <a:lnTo>
                    <a:pt x="187339" y="617599"/>
                  </a:lnTo>
                  <a:lnTo>
                    <a:pt x="147527" y="595523"/>
                  </a:lnTo>
                  <a:lnTo>
                    <a:pt x="111396" y="568262"/>
                  </a:lnTo>
                  <a:lnTo>
                    <a:pt x="79447" y="536317"/>
                  </a:lnTo>
                  <a:lnTo>
                    <a:pt x="52184" y="500187"/>
                  </a:lnTo>
                  <a:lnTo>
                    <a:pt x="30106" y="460374"/>
                  </a:lnTo>
                  <a:lnTo>
                    <a:pt x="13713" y="417379"/>
                  </a:lnTo>
                  <a:lnTo>
                    <a:pt x="3511" y="371704"/>
                  </a:lnTo>
                  <a:lnTo>
                    <a:pt x="0" y="323849"/>
                  </a:lnTo>
                  <a:lnTo>
                    <a:pt x="3511" y="275994"/>
                  </a:lnTo>
                  <a:lnTo>
                    <a:pt x="13713" y="230319"/>
                  </a:lnTo>
                  <a:lnTo>
                    <a:pt x="30106" y="187323"/>
                  </a:lnTo>
                  <a:lnTo>
                    <a:pt x="52184" y="147510"/>
                  </a:lnTo>
                  <a:lnTo>
                    <a:pt x="79447" y="111380"/>
                  </a:lnTo>
                  <a:lnTo>
                    <a:pt x="111396" y="79435"/>
                  </a:lnTo>
                  <a:lnTo>
                    <a:pt x="147527" y="52174"/>
                  </a:lnTo>
                  <a:lnTo>
                    <a:pt x="187339" y="30098"/>
                  </a:lnTo>
                  <a:lnTo>
                    <a:pt x="230331" y="13710"/>
                  </a:lnTo>
                  <a:lnTo>
                    <a:pt x="276002" y="3510"/>
                  </a:lnTo>
                  <a:lnTo>
                    <a:pt x="323849" y="0"/>
                  </a:lnTo>
                  <a:lnTo>
                    <a:pt x="371695" y="3510"/>
                  </a:lnTo>
                  <a:lnTo>
                    <a:pt x="417367" y="13710"/>
                  </a:lnTo>
                  <a:lnTo>
                    <a:pt x="460359" y="30098"/>
                  </a:lnTo>
                  <a:lnTo>
                    <a:pt x="500170" y="52174"/>
                  </a:lnTo>
                  <a:lnTo>
                    <a:pt x="536302" y="79435"/>
                  </a:lnTo>
                  <a:lnTo>
                    <a:pt x="568250" y="111380"/>
                  </a:lnTo>
                  <a:lnTo>
                    <a:pt x="595514" y="147510"/>
                  </a:lnTo>
                  <a:lnTo>
                    <a:pt x="617592" y="187323"/>
                  </a:lnTo>
                  <a:lnTo>
                    <a:pt x="633984" y="230319"/>
                  </a:lnTo>
                  <a:lnTo>
                    <a:pt x="644186" y="275994"/>
                  </a:lnTo>
                  <a:lnTo>
                    <a:pt x="647699" y="323849"/>
                  </a:lnTo>
                  <a:lnTo>
                    <a:pt x="644186" y="371704"/>
                  </a:lnTo>
                  <a:lnTo>
                    <a:pt x="633984" y="417379"/>
                  </a:lnTo>
                  <a:lnTo>
                    <a:pt x="617592" y="460374"/>
                  </a:lnTo>
                  <a:lnTo>
                    <a:pt x="595514" y="500187"/>
                  </a:lnTo>
                  <a:lnTo>
                    <a:pt x="568250" y="536317"/>
                  </a:lnTo>
                  <a:lnTo>
                    <a:pt x="536302" y="568262"/>
                  </a:lnTo>
                  <a:lnTo>
                    <a:pt x="500170" y="595523"/>
                  </a:lnTo>
                  <a:lnTo>
                    <a:pt x="460359" y="617599"/>
                  </a:lnTo>
                  <a:lnTo>
                    <a:pt x="417367" y="633987"/>
                  </a:lnTo>
                  <a:lnTo>
                    <a:pt x="371695" y="644187"/>
                  </a:lnTo>
                  <a:lnTo>
                    <a:pt x="323849" y="647699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49" cy="2476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49" cy="300989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17829"/>
            <a:ext cx="2351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2312870" y="1479429"/>
            <a:ext cx="4470400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64945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1.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2.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Project Overview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3.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4.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Our Solution and Proposition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5.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Dataset Description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6.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Modelling Approach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Calibri"/>
                <a:cs typeface="Calibri"/>
              </a:rPr>
              <a:t>7.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Results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and Discussion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37680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"/>
              <a:t>PROBLEM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834071" y="1197990"/>
            <a:ext cx="290639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" b="1">
                <a:latin typeface="Trebuchet MS"/>
                <a:cs typeface="Trebuchet MS"/>
              </a:rPr>
              <a:t>S</a:t>
            </a:r>
            <a:r>
              <a:rPr dirty="0" sz="4250" spc="-405" b="1">
                <a:latin typeface="Trebuchet MS"/>
                <a:cs typeface="Trebuchet MS"/>
              </a:rPr>
              <a:t>TA</a:t>
            </a:r>
            <a:r>
              <a:rPr dirty="0" sz="4250" spc="-5" b="1">
                <a:latin typeface="Trebuchet MS"/>
                <a:cs typeface="Trebuchet MS"/>
              </a:rPr>
              <a:t>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51225" y="1711767"/>
            <a:ext cx="5467985" cy="279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 spc="-10" b="1">
                <a:latin typeface="Times New Roman"/>
                <a:cs typeface="Times New Roman"/>
              </a:rPr>
              <a:t>The </a:t>
            </a:r>
            <a:r>
              <a:rPr dirty="0" sz="2600" spc="-5" b="1">
                <a:latin typeface="Times New Roman"/>
                <a:cs typeface="Times New Roman"/>
              </a:rPr>
              <a:t>purpose </a:t>
            </a:r>
            <a:r>
              <a:rPr dirty="0" sz="2600" b="1">
                <a:latin typeface="Times New Roman"/>
                <a:cs typeface="Times New Roman"/>
              </a:rPr>
              <a:t>of </a:t>
            </a:r>
            <a:r>
              <a:rPr dirty="0" sz="2600" spc="-10" b="1">
                <a:latin typeface="Times New Roman"/>
                <a:cs typeface="Times New Roman"/>
              </a:rPr>
              <a:t>Full-Time Equivalent 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(FTE) </a:t>
            </a:r>
            <a:r>
              <a:rPr dirty="0" sz="2600" spc="-5" b="1">
                <a:latin typeface="Times New Roman"/>
                <a:cs typeface="Times New Roman"/>
              </a:rPr>
              <a:t>is </a:t>
            </a:r>
            <a:r>
              <a:rPr dirty="0" sz="2600" b="1">
                <a:latin typeface="Times New Roman"/>
                <a:cs typeface="Times New Roman"/>
              </a:rPr>
              <a:t>to </a:t>
            </a:r>
            <a:r>
              <a:rPr dirty="0" sz="2600" spc="-5" b="1">
                <a:latin typeface="Times New Roman"/>
                <a:cs typeface="Times New Roman"/>
              </a:rPr>
              <a:t>standardize </a:t>
            </a:r>
            <a:r>
              <a:rPr dirty="0" sz="2600" b="1">
                <a:latin typeface="Times New Roman"/>
                <a:cs typeface="Times New Roman"/>
              </a:rPr>
              <a:t>the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measurement </a:t>
            </a:r>
            <a:r>
              <a:rPr dirty="0" sz="2600" b="1">
                <a:latin typeface="Times New Roman"/>
                <a:cs typeface="Times New Roman"/>
              </a:rPr>
              <a:t>of </a:t>
            </a:r>
            <a:r>
              <a:rPr dirty="0" sz="2600" spc="-5" b="1">
                <a:latin typeface="Times New Roman"/>
                <a:cs typeface="Times New Roman"/>
              </a:rPr>
              <a:t>employee work hours,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regardless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of</a:t>
            </a:r>
            <a:r>
              <a:rPr dirty="0" sz="2600" spc="-5" b="1">
                <a:latin typeface="Times New Roman"/>
                <a:cs typeface="Times New Roman"/>
              </a:rPr>
              <a:t> whether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they</a:t>
            </a:r>
            <a:r>
              <a:rPr dirty="0" sz="2600" spc="-5" b="1">
                <a:latin typeface="Times New Roman"/>
                <a:cs typeface="Times New Roman"/>
              </a:rPr>
              <a:t> work</a:t>
            </a:r>
            <a:endParaRPr sz="2600">
              <a:latin typeface="Times New Roman"/>
              <a:cs typeface="Times New Roman"/>
            </a:endParaRPr>
          </a:p>
          <a:p>
            <a:pPr marL="12700" marR="335915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full-time or </a:t>
            </a:r>
            <a:r>
              <a:rPr dirty="0" sz="2600" spc="-5" b="1">
                <a:latin typeface="Times New Roman"/>
                <a:cs typeface="Times New Roman"/>
              </a:rPr>
              <a:t>part-time, in </a:t>
            </a:r>
            <a:r>
              <a:rPr dirty="0" sz="2600" b="1">
                <a:latin typeface="Times New Roman"/>
                <a:cs typeface="Times New Roman"/>
              </a:rPr>
              <a:t>order to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better</a:t>
            </a:r>
            <a:r>
              <a:rPr dirty="0" sz="2600" spc="-7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manage,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allocate,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analyze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workforce </a:t>
            </a:r>
            <a:r>
              <a:rPr dirty="0" sz="2600" spc="-15" b="1">
                <a:latin typeface="Times New Roman"/>
                <a:cs typeface="Times New Roman"/>
              </a:rPr>
              <a:t>resources.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4860"/>
            <a:ext cx="505650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5"/>
              <a:t>PROJECT</a:t>
            </a:r>
            <a:r>
              <a:rPr dirty="0" sz="4250" spc="-165"/>
              <a:t> </a:t>
            </a:r>
            <a:r>
              <a:rPr dirty="0" sz="4250" spc="-25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06500" y="1932735"/>
            <a:ext cx="533717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Employee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analysis </a:t>
            </a:r>
            <a:r>
              <a:rPr dirty="0" sz="3000" spc="-5" b="1">
                <a:solidFill>
                  <a:srgbClr val="0D0D0D"/>
                </a:solidFill>
                <a:latin typeface="Times New Roman"/>
                <a:cs typeface="Times New Roman"/>
              </a:rPr>
              <a:t>involves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examining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various aspects of the </a:t>
            </a:r>
            <a:r>
              <a:rPr dirty="0" sz="3000" spc="-7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D0D0D"/>
                </a:solidFill>
                <a:latin typeface="Times New Roman"/>
                <a:cs typeface="Times New Roman"/>
              </a:rPr>
              <a:t>workforce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to gain </a:t>
            </a:r>
            <a:r>
              <a:rPr dirty="0" sz="3000" spc="-5" b="1">
                <a:solidFill>
                  <a:srgbClr val="0D0D0D"/>
                </a:solidFill>
                <a:latin typeface="Times New Roman"/>
                <a:cs typeface="Times New Roman"/>
              </a:rPr>
              <a:t>insights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dirty="0" sz="30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can </a:t>
            </a:r>
            <a:r>
              <a:rPr dirty="0" sz="3000" spc="-5" b="1">
                <a:solidFill>
                  <a:srgbClr val="0D0D0D"/>
                </a:solidFill>
                <a:latin typeface="Times New Roman"/>
                <a:cs typeface="Times New Roman"/>
              </a:rPr>
              <a:t>help in decision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- making, </a:t>
            </a:r>
            <a:r>
              <a:rPr dirty="0" sz="30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improving </a:t>
            </a:r>
            <a:r>
              <a:rPr dirty="0" sz="3000" spc="-20" b="1">
                <a:solidFill>
                  <a:srgbClr val="0D0D0D"/>
                </a:solidFill>
                <a:latin typeface="Times New Roman"/>
                <a:cs typeface="Times New Roman"/>
              </a:rPr>
              <a:t>efficiency,</a:t>
            </a:r>
            <a:r>
              <a:rPr dirty="0" sz="3000" spc="-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30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dirty="0" sz="3000" spc="-5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dirty="0" sz="3000" spc="-4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D0D0D"/>
                </a:solidFill>
                <a:latin typeface="Times New Roman"/>
                <a:cs typeface="Times New Roman"/>
              </a:rPr>
              <a:t>satisfaction.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11" y="1105023"/>
            <a:ext cx="500570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WHO</a:t>
            </a:r>
            <a:r>
              <a:rPr dirty="0" sz="3200" spc="-200"/>
              <a:t> </a:t>
            </a:r>
            <a:r>
              <a:rPr dirty="0" sz="3200" spc="-5"/>
              <a:t>ARE</a:t>
            </a:r>
            <a:r>
              <a:rPr dirty="0" sz="3200" spc="-80"/>
              <a:t> </a:t>
            </a:r>
            <a:r>
              <a:rPr dirty="0" sz="3200" spc="-10"/>
              <a:t>THE</a:t>
            </a:r>
            <a:r>
              <a:rPr dirty="0" sz="3200" spc="-30"/>
              <a:t> </a:t>
            </a:r>
            <a:r>
              <a:rPr dirty="0" sz="3200" spc="-10"/>
              <a:t>END</a:t>
            </a:r>
            <a:r>
              <a:rPr dirty="0" sz="3200" spc="-25"/>
              <a:t> </a:t>
            </a:r>
            <a:r>
              <a:rPr dirty="0" sz="3200" spc="-5"/>
              <a:t>USERS?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694403" y="2080400"/>
            <a:ext cx="682815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6409" indent="-47434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 b="1">
                <a:latin typeface="Trebuchet MS"/>
                <a:cs typeface="Trebuchet MS"/>
              </a:rPr>
              <a:t>HUMAN</a:t>
            </a:r>
            <a:r>
              <a:rPr dirty="0" sz="3200" spc="-30" b="1">
                <a:latin typeface="Trebuchet MS"/>
                <a:cs typeface="Trebuchet MS"/>
              </a:rPr>
              <a:t> </a:t>
            </a:r>
            <a:r>
              <a:rPr dirty="0" sz="3200" spc="-10" b="1">
                <a:latin typeface="Trebuchet MS"/>
                <a:cs typeface="Trebuchet MS"/>
              </a:rPr>
              <a:t>RESOURCE</a:t>
            </a:r>
            <a:r>
              <a:rPr dirty="0" sz="3200" spc="-35" b="1">
                <a:latin typeface="Trebuchet MS"/>
                <a:cs typeface="Trebuchet MS"/>
              </a:rPr>
              <a:t> </a:t>
            </a:r>
            <a:r>
              <a:rPr dirty="0" sz="3200" spc="-40" b="1">
                <a:latin typeface="Trebuchet MS"/>
                <a:cs typeface="Trebuchet MS"/>
              </a:rPr>
              <a:t>DEPARTMENTS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 b="1">
                <a:latin typeface="Trebuchet MS"/>
                <a:cs typeface="Trebuchet MS"/>
              </a:rPr>
              <a:t>MANAGEMEN</a:t>
            </a:r>
            <a:r>
              <a:rPr dirty="0" sz="3200" b="1">
                <a:latin typeface="Trebuchet MS"/>
                <a:cs typeface="Trebuchet MS"/>
              </a:rPr>
              <a:t>T</a:t>
            </a:r>
            <a:r>
              <a:rPr dirty="0" sz="3200" spc="-23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AN</a:t>
            </a:r>
            <a:r>
              <a:rPr dirty="0" sz="3200" b="1">
                <a:latin typeface="Trebuchet MS"/>
                <a:cs typeface="Trebuchet MS"/>
              </a:rPr>
              <a:t>D</a:t>
            </a:r>
            <a:r>
              <a:rPr dirty="0" sz="3200" spc="-5" b="1">
                <a:latin typeface="Trebuchet MS"/>
                <a:cs typeface="Trebuchet MS"/>
              </a:rPr>
              <a:t> LEADERSHIP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ts val="384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0" b="1">
                <a:latin typeface="Trebuchet MS"/>
                <a:cs typeface="Trebuchet MS"/>
              </a:rPr>
              <a:t>TEAM</a:t>
            </a:r>
            <a:r>
              <a:rPr dirty="0" sz="3200" spc="-20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LEADERS</a:t>
            </a:r>
            <a:r>
              <a:rPr dirty="0" sz="3200" spc="-19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AND</a:t>
            </a:r>
            <a:r>
              <a:rPr dirty="0" sz="3200" spc="-15" b="1">
                <a:latin typeface="Trebuchet MS"/>
                <a:cs typeface="Trebuchet MS"/>
              </a:rPr>
              <a:t> </a:t>
            </a:r>
            <a:r>
              <a:rPr dirty="0" sz="3200" spc="-20" b="1">
                <a:latin typeface="Trebuchet MS"/>
                <a:cs typeface="Trebuchet MS"/>
              </a:rPr>
              <a:t>SUPERVISORS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 b="1">
                <a:latin typeface="Trebuchet MS"/>
                <a:cs typeface="Trebuchet MS"/>
              </a:rPr>
              <a:t>EMPLOYEES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10" b="1">
                <a:latin typeface="Trebuchet MS"/>
                <a:cs typeface="Trebuchet MS"/>
              </a:rPr>
              <a:t>EXECUTIVE</a:t>
            </a:r>
            <a:r>
              <a:rPr dirty="0" sz="3200" spc="-5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LEADERSHIP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ts val="384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 b="1">
                <a:latin typeface="Trebuchet MS"/>
                <a:cs typeface="Trebuchet MS"/>
              </a:rPr>
              <a:t>BUSINESS</a:t>
            </a:r>
            <a:r>
              <a:rPr dirty="0" sz="3200" spc="-220" b="1">
                <a:latin typeface="Trebuchet MS"/>
                <a:cs typeface="Trebuchet MS"/>
              </a:rPr>
              <a:t> </a:t>
            </a:r>
            <a:r>
              <a:rPr dirty="0" sz="3200" spc="-35" b="1">
                <a:latin typeface="Trebuchet MS"/>
                <a:cs typeface="Trebuchet MS"/>
              </a:rPr>
              <a:t>ANALYSTS</a:t>
            </a:r>
            <a:endParaRPr sz="3200">
              <a:latin typeface="Trebuchet MS"/>
              <a:cs typeface="Trebuchet MS"/>
            </a:endParaRPr>
          </a:p>
          <a:p>
            <a:pPr marL="486409" indent="-474345">
              <a:lnSpc>
                <a:spcPct val="100000"/>
              </a:lnSpc>
              <a:buFont typeface="Arial MT"/>
              <a:buChar char="●"/>
              <a:tabLst>
                <a:tab pos="486409" algn="l"/>
                <a:tab pos="487045" algn="l"/>
              </a:tabLst>
            </a:pPr>
            <a:r>
              <a:rPr dirty="0" sz="3200" spc="-5" b="1">
                <a:latin typeface="Trebuchet MS"/>
                <a:cs typeface="Trebuchet MS"/>
              </a:rPr>
              <a:t>RECRUITERS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234699" cy="2692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36422"/>
            <a:ext cx="94862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OUR</a:t>
            </a:r>
            <a:r>
              <a:rPr dirty="0" sz="3600" spc="-20"/>
              <a:t> </a:t>
            </a:r>
            <a:r>
              <a:rPr dirty="0" sz="3600" spc="-5"/>
              <a:t>SOLUTION</a:t>
            </a:r>
            <a:r>
              <a:rPr dirty="0" sz="3600" spc="-215"/>
              <a:t> </a:t>
            </a:r>
            <a:r>
              <a:rPr dirty="0" sz="3600" spc="-5"/>
              <a:t>AND</a:t>
            </a:r>
            <a:r>
              <a:rPr dirty="0" sz="3600" spc="-20"/>
              <a:t> </a:t>
            </a:r>
            <a:r>
              <a:rPr dirty="0" sz="3600" spc="-5"/>
              <a:t>ITS</a:t>
            </a:r>
            <a:r>
              <a:rPr dirty="0" sz="3600" spc="-15"/>
              <a:t> </a:t>
            </a:r>
            <a:r>
              <a:rPr dirty="0" sz="3600" spc="-60"/>
              <a:t>VALUE</a:t>
            </a:r>
            <a:r>
              <a:rPr dirty="0" sz="3600" spc="-20"/>
              <a:t> </a:t>
            </a:r>
            <a:r>
              <a:rPr dirty="0" sz="3600" spc="-5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62825" y="2253884"/>
            <a:ext cx="5112385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30">
                <a:latin typeface="Times New Roman"/>
                <a:cs typeface="Times New Roman"/>
              </a:rPr>
              <a:t>FILTERING-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REMOVE</a:t>
            </a:r>
            <a:r>
              <a:rPr dirty="0" sz="2700" spc="-75">
                <a:latin typeface="Times New Roman"/>
                <a:cs typeface="Times New Roman"/>
              </a:rPr>
              <a:t> </a:t>
            </a:r>
            <a:r>
              <a:rPr dirty="0" sz="2700" spc="-65">
                <a:latin typeface="Times New Roman"/>
                <a:cs typeface="Times New Roman"/>
              </a:rPr>
              <a:t>VALUES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382270">
              <a:lnSpc>
                <a:spcPct val="100000"/>
              </a:lnSpc>
            </a:pPr>
            <a:r>
              <a:rPr dirty="0" sz="2700" spc="-5">
                <a:latin typeface="Times New Roman"/>
                <a:cs typeface="Times New Roman"/>
              </a:rPr>
              <a:t>PIVOT</a:t>
            </a:r>
            <a:r>
              <a:rPr dirty="0" sz="2700" spc="-120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Times New Roman"/>
                <a:cs typeface="Times New Roman"/>
              </a:rPr>
              <a:t>TABLE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-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SUMMARY</a:t>
            </a:r>
            <a:r>
              <a:rPr dirty="0" sz="2700" spc="-12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OF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EMPLOYEE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700" spc="-10">
                <a:latin typeface="Times New Roman"/>
                <a:cs typeface="Times New Roman"/>
              </a:rPr>
              <a:t>BAR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DIAGRAM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-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FINAL</a:t>
            </a:r>
            <a:r>
              <a:rPr dirty="0" sz="2700" spc="-114">
                <a:latin typeface="Times New Roman"/>
                <a:cs typeface="Times New Roman"/>
              </a:rPr>
              <a:t> </a:t>
            </a:r>
            <a:r>
              <a:rPr dirty="0" sz="2700" spc="-35">
                <a:latin typeface="Times New Roman"/>
                <a:cs typeface="Times New Roman"/>
              </a:rPr>
              <a:t>REPORT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8360"/>
            <a:ext cx="55803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Dataset</a:t>
            </a:r>
            <a:r>
              <a:rPr dirty="0" spc="-95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000" y="1337507"/>
            <a:ext cx="6999605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3898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100" spc="-5" b="1">
                <a:latin typeface="Times New Roman"/>
                <a:cs typeface="Times New Roman"/>
              </a:rPr>
              <a:t>EMPLOYE</a:t>
            </a:r>
            <a:r>
              <a:rPr dirty="0" sz="2100" b="1">
                <a:latin typeface="Times New Roman"/>
                <a:cs typeface="Times New Roman"/>
              </a:rPr>
              <a:t>E</a:t>
            </a:r>
            <a:r>
              <a:rPr dirty="0" sz="2100" spc="-5" b="1">
                <a:latin typeface="Times New Roman"/>
                <a:cs typeface="Times New Roman"/>
              </a:rPr>
              <a:t> D</a:t>
            </a:r>
            <a:r>
              <a:rPr dirty="0" sz="2100" spc="-160" b="1">
                <a:latin typeface="Times New Roman"/>
                <a:cs typeface="Times New Roman"/>
              </a:rPr>
              <a:t>AT</a:t>
            </a:r>
            <a:r>
              <a:rPr dirty="0" sz="2100" b="1">
                <a:latin typeface="Times New Roman"/>
                <a:cs typeface="Times New Roman"/>
              </a:rPr>
              <a:t>A</a:t>
            </a:r>
            <a:r>
              <a:rPr dirty="0" sz="2100" spc="-12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SE</a:t>
            </a:r>
            <a:r>
              <a:rPr dirty="0" sz="2100" spc="-195" b="1">
                <a:latin typeface="Times New Roman"/>
                <a:cs typeface="Times New Roman"/>
              </a:rPr>
              <a:t>T</a:t>
            </a:r>
            <a:r>
              <a:rPr dirty="0" sz="2100" b="1">
                <a:latin typeface="Times New Roman"/>
                <a:cs typeface="Times New Roman"/>
              </a:rPr>
              <a:t>- </a:t>
            </a:r>
            <a:r>
              <a:rPr dirty="0" sz="2100" spc="-5" b="1">
                <a:latin typeface="Times New Roman"/>
                <a:cs typeface="Times New Roman"/>
              </a:rPr>
              <a:t>NA</a:t>
            </a:r>
            <a:r>
              <a:rPr dirty="0" sz="2100" b="1">
                <a:latin typeface="Times New Roman"/>
                <a:cs typeface="Times New Roman"/>
              </a:rPr>
              <a:t>N</a:t>
            </a:r>
            <a:r>
              <a:rPr dirty="0" sz="2100" spc="-5" b="1">
                <a:latin typeface="Times New Roman"/>
                <a:cs typeface="Times New Roman"/>
              </a:rPr>
              <a:t> MUDHA</a:t>
            </a:r>
            <a:r>
              <a:rPr dirty="0" sz="2100" spc="-195" b="1">
                <a:latin typeface="Times New Roman"/>
                <a:cs typeface="Times New Roman"/>
              </a:rPr>
              <a:t>L</a:t>
            </a:r>
            <a:r>
              <a:rPr dirty="0" sz="2100" spc="-270" b="1">
                <a:latin typeface="Times New Roman"/>
                <a:cs typeface="Times New Roman"/>
              </a:rPr>
              <a:t>V</a:t>
            </a:r>
            <a:r>
              <a:rPr dirty="0" sz="2100" spc="-5" b="1">
                <a:latin typeface="Times New Roman"/>
                <a:cs typeface="Times New Roman"/>
              </a:rPr>
              <a:t>A</a:t>
            </a:r>
            <a:r>
              <a:rPr dirty="0" sz="2100" b="1">
                <a:latin typeface="Times New Roman"/>
                <a:cs typeface="Times New Roman"/>
              </a:rPr>
              <a:t>N</a:t>
            </a:r>
            <a:r>
              <a:rPr dirty="0" sz="2100" spc="-5" b="1">
                <a:latin typeface="Times New Roman"/>
                <a:cs typeface="Times New Roman"/>
              </a:rPr>
              <a:t> PO</a:t>
            </a:r>
            <a:r>
              <a:rPr dirty="0" sz="2100" spc="-80" b="1">
                <a:latin typeface="Times New Roman"/>
                <a:cs typeface="Times New Roman"/>
              </a:rPr>
              <a:t>R</a:t>
            </a:r>
            <a:r>
              <a:rPr dirty="0" sz="2100" spc="-160" b="1">
                <a:latin typeface="Times New Roman"/>
                <a:cs typeface="Times New Roman"/>
              </a:rPr>
              <a:t>T</a:t>
            </a:r>
            <a:r>
              <a:rPr dirty="0" sz="2100" spc="-5" b="1">
                <a:latin typeface="Times New Roman"/>
                <a:cs typeface="Times New Roman"/>
              </a:rPr>
              <a:t>AL</a:t>
            </a:r>
            <a:endParaRPr sz="2100">
              <a:latin typeface="Times New Roman"/>
              <a:cs typeface="Times New Roman"/>
            </a:endParaRPr>
          </a:p>
          <a:p>
            <a:pPr marL="12700" marR="1956435" indent="6731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100" b="1">
                <a:latin typeface="Times New Roman"/>
                <a:cs typeface="Times New Roman"/>
              </a:rPr>
              <a:t>9</a:t>
            </a:r>
            <a:r>
              <a:rPr dirty="0" sz="2100" spc="45" b="1">
                <a:latin typeface="Times New Roman"/>
                <a:cs typeface="Times New Roman"/>
              </a:rPr>
              <a:t> </a:t>
            </a:r>
            <a:r>
              <a:rPr dirty="0" sz="2100" spc="-25" b="1">
                <a:latin typeface="Times New Roman"/>
                <a:cs typeface="Times New Roman"/>
              </a:rPr>
              <a:t>FEATURES</a:t>
            </a:r>
            <a:r>
              <a:rPr dirty="0" sz="2100" spc="4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IN</a:t>
            </a:r>
            <a:r>
              <a:rPr dirty="0" sz="2100" spc="4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EXCEL: </a:t>
            </a:r>
            <a:r>
              <a:rPr dirty="0" sz="210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EMPLOYEE ID- </a:t>
            </a:r>
            <a:r>
              <a:rPr dirty="0" sz="2100" spc="-5">
                <a:latin typeface="Times New Roman"/>
                <a:cs typeface="Times New Roman"/>
              </a:rPr>
              <a:t>ALPHANUMERIC(TEXT)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NAME- </a:t>
            </a:r>
            <a:r>
              <a:rPr dirty="0" sz="2100" spc="-5">
                <a:latin typeface="Times New Roman"/>
                <a:cs typeface="Times New Roman"/>
              </a:rPr>
              <a:t>ALPHABETICAL(TEXT) 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GENDER-</a:t>
            </a:r>
            <a:r>
              <a:rPr dirty="0" sz="2100" spc="10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 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30" b="1">
                <a:latin typeface="Times New Roman"/>
                <a:cs typeface="Times New Roman"/>
              </a:rPr>
              <a:t>DEPARTMENT </a:t>
            </a:r>
            <a:r>
              <a:rPr dirty="0" sz="2100" b="1">
                <a:latin typeface="Times New Roman"/>
                <a:cs typeface="Times New Roman"/>
              </a:rPr>
              <a:t>- </a:t>
            </a:r>
            <a:r>
              <a:rPr dirty="0" sz="2100" spc="-5">
                <a:latin typeface="Times New Roman"/>
                <a:cs typeface="Times New Roman"/>
              </a:rPr>
              <a:t>ALPHABETICAL(TEXT) 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20" b="1">
                <a:latin typeface="Times New Roman"/>
                <a:cs typeface="Times New Roman"/>
              </a:rPr>
              <a:t>SALARY</a:t>
            </a:r>
            <a:r>
              <a:rPr dirty="0" sz="2100" spc="-85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- </a:t>
            </a:r>
            <a:r>
              <a:rPr dirty="0" sz="2100" spc="-5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0" b="1">
                <a:latin typeface="Times New Roman"/>
                <a:cs typeface="Times New Roman"/>
              </a:rPr>
              <a:t>START</a:t>
            </a:r>
            <a:r>
              <a:rPr dirty="0" sz="2100" spc="-60" b="1">
                <a:latin typeface="Times New Roman"/>
                <a:cs typeface="Times New Roman"/>
              </a:rPr>
              <a:t> </a:t>
            </a:r>
            <a:r>
              <a:rPr dirty="0" sz="2100" spc="-45" b="1">
                <a:latin typeface="Times New Roman"/>
                <a:cs typeface="Times New Roman"/>
              </a:rPr>
              <a:t>DATE</a:t>
            </a:r>
            <a:r>
              <a:rPr dirty="0" sz="2100" spc="-25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-</a:t>
            </a:r>
            <a:r>
              <a:rPr dirty="0" sz="2100" spc="-10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ALPHANUMERIC(TEXT)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latin typeface="Times New Roman"/>
                <a:cs typeface="Times New Roman"/>
              </a:rPr>
              <a:t>FTE-</a:t>
            </a:r>
            <a:r>
              <a:rPr dirty="0" sz="2100" spc="-40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latin typeface="Times New Roman"/>
                <a:cs typeface="Times New Roman"/>
              </a:rPr>
              <a:t>EMPLOYEE</a:t>
            </a:r>
            <a:r>
              <a:rPr dirty="0" sz="2100" spc="-7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TYPE-</a:t>
            </a:r>
            <a:r>
              <a:rPr dirty="0" sz="2100" spc="15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latin typeface="Times New Roman"/>
                <a:cs typeface="Times New Roman"/>
              </a:rPr>
              <a:t>EMPLOYEE</a:t>
            </a:r>
            <a:r>
              <a:rPr dirty="0" sz="2100" spc="-25" b="1">
                <a:latin typeface="Times New Roman"/>
                <a:cs typeface="Times New Roman"/>
              </a:rPr>
              <a:t> LOCATION-</a:t>
            </a:r>
            <a:r>
              <a:rPr dirty="0" sz="2100" spc="35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indent="-3898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2100" b="1">
                <a:latin typeface="Times New Roman"/>
                <a:cs typeface="Times New Roman"/>
              </a:rPr>
              <a:t>3</a:t>
            </a:r>
            <a:r>
              <a:rPr dirty="0" sz="2100" spc="-30" b="1">
                <a:latin typeface="Times New Roman"/>
                <a:cs typeface="Times New Roman"/>
              </a:rPr>
              <a:t> </a:t>
            </a:r>
            <a:r>
              <a:rPr dirty="0" sz="2100" spc="-25" b="1">
                <a:latin typeface="Times New Roman"/>
                <a:cs typeface="Times New Roman"/>
              </a:rPr>
              <a:t>FEATURES</a:t>
            </a:r>
            <a:r>
              <a:rPr dirty="0" sz="2100" spc="-3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USED: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30" b="1">
                <a:latin typeface="Times New Roman"/>
                <a:cs typeface="Times New Roman"/>
              </a:rPr>
              <a:t>DEPARTMENT</a:t>
            </a:r>
            <a:r>
              <a:rPr dirty="0" sz="2100" spc="-60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-</a:t>
            </a:r>
            <a:r>
              <a:rPr dirty="0" sz="2100" spc="-15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latin typeface="Times New Roman"/>
                <a:cs typeface="Times New Roman"/>
              </a:rPr>
              <a:t>FTE-</a:t>
            </a:r>
            <a:r>
              <a:rPr dirty="0" sz="2100" spc="-40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NUMERICAL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spc="-5" b="1">
                <a:latin typeface="Times New Roman"/>
                <a:cs typeface="Times New Roman"/>
              </a:rPr>
              <a:t>EMPLOYEE</a:t>
            </a:r>
            <a:r>
              <a:rPr dirty="0" sz="2100" spc="-7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TYPE-</a:t>
            </a:r>
            <a:r>
              <a:rPr dirty="0" sz="2100" spc="15" b="1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ALPHABETICAL(TEXT)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8976"/>
            <a:ext cx="1402080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00" spc="28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00" spc="-2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D83C3"/>
                </a:solidFill>
                <a:latin typeface="Trebuchet MS"/>
                <a:cs typeface="Trebuchet MS"/>
              </a:rPr>
              <a:t>Re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68" y="6467749"/>
            <a:ext cx="3346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 b="1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dirty="0" sz="1100" spc="-5" b="1">
                <a:solidFill>
                  <a:srgbClr val="2D83C3"/>
                </a:solidFill>
                <a:latin typeface="Trebuchet MS"/>
                <a:cs typeface="Trebuchet MS"/>
              </a:rPr>
              <a:t>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852549"/>
            <a:ext cx="2127049" cy="29482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9775" y="630173"/>
            <a:ext cx="7527925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-10"/>
              <a:t>THE</a:t>
            </a:r>
            <a:r>
              <a:rPr dirty="0" sz="4250" spc="-30"/>
              <a:t> </a:t>
            </a:r>
            <a:r>
              <a:rPr dirty="0" sz="4250" spc="-10"/>
              <a:t>"WOW"</a:t>
            </a:r>
            <a:r>
              <a:rPr dirty="0" sz="4250" spc="-25"/>
              <a:t> </a:t>
            </a:r>
            <a:r>
              <a:rPr dirty="0" sz="4250" spc="-5"/>
              <a:t>IN</a:t>
            </a:r>
            <a:r>
              <a:rPr dirty="0" sz="4250" spc="-25"/>
              <a:t> </a:t>
            </a:r>
            <a:r>
              <a:rPr dirty="0" sz="4250" spc="-5"/>
              <a:t>OUR</a:t>
            </a:r>
            <a:r>
              <a:rPr dirty="0" sz="4250" spc="-20"/>
              <a:t> </a:t>
            </a:r>
            <a:r>
              <a:rPr dirty="0" sz="4250" spc="-5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302617" y="6455049"/>
            <a:ext cx="990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4830" y="2019680"/>
            <a:ext cx="6000115" cy="321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1660" marR="336550" indent="-569595">
              <a:lnSpc>
                <a:spcPct val="114999"/>
              </a:lnSpc>
              <a:spcBef>
                <a:spcPts val="100"/>
              </a:spcBef>
              <a:buFont typeface="Yu Gothic UI"/>
              <a:buChar char="❖"/>
              <a:tabLst>
                <a:tab pos="582295" algn="l"/>
              </a:tabLst>
            </a:pPr>
            <a:r>
              <a:rPr dirty="0" sz="2600" spc="-10" b="1">
                <a:latin typeface="Times New Roman"/>
                <a:cs typeface="Times New Roman"/>
              </a:rPr>
              <a:t>Effective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data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visualization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makes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it </a:t>
            </a:r>
            <a:r>
              <a:rPr dirty="0" sz="2600" spc="-64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easier </a:t>
            </a:r>
            <a:r>
              <a:rPr dirty="0" sz="2600" b="1">
                <a:latin typeface="Times New Roman"/>
                <a:cs typeface="Times New Roman"/>
              </a:rPr>
              <a:t>to </a:t>
            </a:r>
            <a:r>
              <a:rPr dirty="0" sz="2600" spc="-15" b="1">
                <a:latin typeface="Times New Roman"/>
                <a:cs typeface="Times New Roman"/>
              </a:rPr>
              <a:t>present </a:t>
            </a:r>
            <a:r>
              <a:rPr dirty="0" sz="2600" spc="-5" b="1">
                <a:latin typeface="Times New Roman"/>
                <a:cs typeface="Times New Roman"/>
              </a:rPr>
              <a:t>complex data in </a:t>
            </a:r>
            <a:r>
              <a:rPr dirty="0" sz="2600" b="1">
                <a:latin typeface="Times New Roman"/>
                <a:cs typeface="Times New Roman"/>
              </a:rPr>
              <a:t>an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engaging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1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understandable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spc="-40" b="1">
                <a:latin typeface="Times New Roman"/>
                <a:cs typeface="Times New Roman"/>
              </a:rPr>
              <a:t>way.</a:t>
            </a:r>
            <a:endParaRPr sz="2600">
              <a:latin typeface="Times New Roman"/>
              <a:cs typeface="Times New Roman"/>
            </a:endParaRPr>
          </a:p>
          <a:p>
            <a:pPr marL="581660" marR="5080" indent="-569595">
              <a:lnSpc>
                <a:spcPct val="114999"/>
              </a:lnSpc>
              <a:buFont typeface="Yu Gothic UI"/>
              <a:buChar char="❖"/>
              <a:tabLst>
                <a:tab pos="581025" algn="l"/>
                <a:tab pos="582295" algn="l"/>
              </a:tabLst>
            </a:pPr>
            <a:r>
              <a:rPr dirty="0" sz="2600" spc="-20" b="1">
                <a:latin typeface="Times New Roman"/>
                <a:cs typeface="Times New Roman"/>
              </a:rPr>
              <a:t>Well-presented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data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can have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significant impact </a:t>
            </a:r>
            <a:r>
              <a:rPr dirty="0" sz="2600" b="1">
                <a:latin typeface="Times New Roman"/>
                <a:cs typeface="Times New Roman"/>
              </a:rPr>
              <a:t>on </a:t>
            </a:r>
            <a:r>
              <a:rPr dirty="0" sz="2600" spc="-5" b="1">
                <a:latin typeface="Times New Roman"/>
                <a:cs typeface="Times New Roman"/>
              </a:rPr>
              <a:t>decision-makers, </a:t>
            </a:r>
            <a:r>
              <a:rPr dirty="0" sz="2600" spc="-63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helping </a:t>
            </a:r>
            <a:r>
              <a:rPr dirty="0" sz="2600" b="1">
                <a:latin typeface="Times New Roman"/>
                <a:cs typeface="Times New Roman"/>
              </a:rPr>
              <a:t>to </a:t>
            </a:r>
            <a:r>
              <a:rPr dirty="0" sz="2600" spc="-5" b="1">
                <a:latin typeface="Times New Roman"/>
                <a:cs typeface="Times New Roman"/>
              </a:rPr>
              <a:t>drive change </a:t>
            </a:r>
            <a:r>
              <a:rPr dirty="0" sz="2600" b="1">
                <a:latin typeface="Times New Roman"/>
                <a:cs typeface="Times New Roman"/>
              </a:rPr>
              <a:t>and </a:t>
            </a:r>
            <a:r>
              <a:rPr dirty="0" sz="2600" spc="5" b="1">
                <a:latin typeface="Times New Roman"/>
                <a:cs typeface="Times New Roman"/>
              </a:rPr>
              <a:t> </a:t>
            </a:r>
            <a:r>
              <a:rPr dirty="0" sz="2600" spc="-5" b="1">
                <a:latin typeface="Times New Roman"/>
                <a:cs typeface="Times New Roman"/>
              </a:rPr>
              <a:t>innovation.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</dc:title>
  <dcterms:created xsi:type="dcterms:W3CDTF">2024-08-31T14:59:45Z</dcterms:created>
  <dcterms:modified xsi:type="dcterms:W3CDTF">2024-08-31T14:59:45Z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2024-08-31T00:00:00Z</vt:filetime>
  </property>
</Properties>
</file>