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gIacJtpfh7jLF0BWKLOEDRwE7y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24"/>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6" name="Google Shape;26;p24"/>
          <p:cNvSpPr/>
          <p:nvPr/>
        </p:nvSpPr>
        <p:spPr>
          <a:xfrm flipH="1" rot="10800000">
            <a:off x="5410200" y="3897010"/>
            <a:ext cx="37338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7" name="Google Shape;27;p24"/>
          <p:cNvSpPr/>
          <p:nvPr/>
        </p:nvSpPr>
        <p:spPr>
          <a:xfrm flipH="1" rot="10800000">
            <a:off x="5410200" y="4115167"/>
            <a:ext cx="37338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8" name="Google Shape;28;p24"/>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9" name="Google Shape;29;p24"/>
          <p:cNvSpPr/>
          <p:nvPr/>
        </p:nvSpPr>
        <p:spPr>
          <a:xfrm flipH="1" rot="10800000">
            <a:off x="5410200" y="4199572"/>
            <a:ext cx="196596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24"/>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24"/>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24"/>
          <p:cNvSpPr/>
          <p:nvPr/>
        </p:nvSpPr>
        <p:spPr>
          <a:xfrm>
            <a:off x="1" y="3649662"/>
            <a:ext cx="9144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24"/>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24"/>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24"/>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24"/>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4"/>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38" name="Google Shape;38;p24"/>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Georgia"/>
                <a:ea typeface="Georgia"/>
                <a:cs typeface="Georgia"/>
                <a:sym typeface="Georgia"/>
              </a:defRPr>
            </a:lvl1pPr>
            <a:lvl2pPr indent="0" lvl="1" marL="0" algn="r">
              <a:spcBef>
                <a:spcPts val="0"/>
              </a:spcBef>
              <a:buNone/>
              <a:defRPr b="0" i="0" sz="1800" u="none" cap="none" strike="noStrike">
                <a:solidFill>
                  <a:schemeClr val="lt1"/>
                </a:solidFill>
                <a:latin typeface="Georgia"/>
                <a:ea typeface="Georgia"/>
                <a:cs typeface="Georgia"/>
                <a:sym typeface="Georgia"/>
              </a:defRPr>
            </a:lvl2pPr>
            <a:lvl3pPr indent="0" lvl="2" marL="0" algn="r">
              <a:spcBef>
                <a:spcPts val="0"/>
              </a:spcBef>
              <a:buNone/>
              <a:defRPr b="0" i="0" sz="1800" u="none" cap="none" strike="noStrike">
                <a:solidFill>
                  <a:schemeClr val="lt1"/>
                </a:solidFill>
                <a:latin typeface="Georgia"/>
                <a:ea typeface="Georgia"/>
                <a:cs typeface="Georgia"/>
                <a:sym typeface="Georgia"/>
              </a:defRPr>
            </a:lvl3pPr>
            <a:lvl4pPr indent="0" lvl="3" marL="0" algn="r">
              <a:spcBef>
                <a:spcPts val="0"/>
              </a:spcBef>
              <a:buNone/>
              <a:defRPr b="0" i="0" sz="1800" u="none" cap="none" strike="noStrike">
                <a:solidFill>
                  <a:schemeClr val="lt1"/>
                </a:solidFill>
                <a:latin typeface="Georgia"/>
                <a:ea typeface="Georgia"/>
                <a:cs typeface="Georgia"/>
                <a:sym typeface="Georgia"/>
              </a:defRPr>
            </a:lvl4pPr>
            <a:lvl5pPr indent="0" lvl="4" marL="0" algn="r">
              <a:spcBef>
                <a:spcPts val="0"/>
              </a:spcBef>
              <a:buNone/>
              <a:defRPr b="0" i="0" sz="1800" u="none" cap="none" strike="noStrike">
                <a:solidFill>
                  <a:schemeClr val="lt1"/>
                </a:solidFill>
                <a:latin typeface="Georgia"/>
                <a:ea typeface="Georgia"/>
                <a:cs typeface="Georgia"/>
                <a:sym typeface="Georgia"/>
              </a:defRPr>
            </a:lvl5pPr>
            <a:lvl6pPr indent="0" lvl="5" marL="0" algn="r">
              <a:spcBef>
                <a:spcPts val="0"/>
              </a:spcBef>
              <a:buNone/>
              <a:defRPr b="0" i="0" sz="1800" u="none" cap="none" strike="noStrike">
                <a:solidFill>
                  <a:schemeClr val="lt1"/>
                </a:solidFill>
                <a:latin typeface="Georgia"/>
                <a:ea typeface="Georgia"/>
                <a:cs typeface="Georgia"/>
                <a:sym typeface="Georgia"/>
              </a:defRPr>
            </a:lvl6pPr>
            <a:lvl7pPr indent="0" lvl="6" marL="0" algn="r">
              <a:spcBef>
                <a:spcPts val="0"/>
              </a:spcBef>
              <a:buNone/>
              <a:defRPr b="0" i="0" sz="1800" u="none" cap="none" strike="noStrike">
                <a:solidFill>
                  <a:schemeClr val="lt1"/>
                </a:solidFill>
                <a:latin typeface="Georgia"/>
                <a:ea typeface="Georgia"/>
                <a:cs typeface="Georgia"/>
                <a:sym typeface="Georgia"/>
              </a:defRPr>
            </a:lvl7pPr>
            <a:lvl8pPr indent="0" lvl="7" marL="0" algn="r">
              <a:spcBef>
                <a:spcPts val="0"/>
              </a:spcBef>
              <a:buNone/>
              <a:defRPr b="0" i="0" sz="1800" u="none" cap="none" strike="noStrike">
                <a:solidFill>
                  <a:schemeClr val="lt1"/>
                </a:solidFill>
                <a:latin typeface="Georgia"/>
                <a:ea typeface="Georgia"/>
                <a:cs typeface="Georgia"/>
                <a:sym typeface="Georgia"/>
              </a:defRPr>
            </a:lvl8pPr>
            <a:lvl9pPr indent="0" lvl="8" mar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3"/>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5" name="Google Shape;95;p3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4"/>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4"/>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1" name="Google Shape;101;p34"/>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2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2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48" name="Google Shape;48;p26"/>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27"/>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300"/>
              <a:buFont typeface="Trebuchet MS"/>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7"/>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4" name="Google Shape;54;p2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28"/>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8"/>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0" name="Google Shape;60;p28"/>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1" name="Google Shape;61;p28"/>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9"/>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9"/>
          <p:cNvSpPr txBox="1"/>
          <p:nvPr>
            <p:ph idx="1" type="body"/>
          </p:nvPr>
        </p:nvSpPr>
        <p:spPr>
          <a:xfrm>
            <a:off x="381000" y="2244970"/>
            <a:ext cx="4041648"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7" name="Google Shape;67;p29"/>
          <p:cNvSpPr txBox="1"/>
          <p:nvPr>
            <p:ph idx="2" type="body"/>
          </p:nvPr>
        </p:nvSpPr>
        <p:spPr>
          <a:xfrm>
            <a:off x="4721225" y="2244970"/>
            <a:ext cx="4041775"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8" name="Google Shape;68;p29"/>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9" name="Google Shape;69;p29"/>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0" name="Google Shape;70;p2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2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30"/>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0"/>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31"/>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1" name="Google Shape;81;p31"/>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normAutofit/>
          </a:bodyPr>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2" name="Google Shape;82;p3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32"/>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normAutofit/>
          </a:bodyPr>
          <a:lstStyle>
            <a:lvl1pPr lvl="0" algn="ctr">
              <a:spcBef>
                <a:spcPts val="0"/>
              </a:spcBef>
              <a:spcAft>
                <a:spcPts val="0"/>
              </a:spcAft>
              <a:buClr>
                <a:schemeClr val="dk2"/>
              </a:buClr>
              <a:buSzPts val="2000"/>
              <a:buFont typeface="Trebuchet M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2"/>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sp>
      <p:sp>
        <p:nvSpPr>
          <p:cNvPr id="88" name="Google Shape;88;p32"/>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normAutofit/>
          </a:bodyPr>
          <a:lstStyle>
            <a:lvl1pPr indent="-228600" lvl="0" marL="457200" algn="l">
              <a:lnSpc>
                <a:spcPct val="100000"/>
              </a:lnSpc>
              <a:spcBef>
                <a:spcPts val="0"/>
              </a:spcBef>
              <a:spcAft>
                <a:spcPts val="0"/>
              </a:spcAft>
              <a:buSzPts val="1300"/>
              <a:buFont typeface="Georgia"/>
              <a:buNone/>
              <a:defRPr sz="1300"/>
            </a:lvl1pPr>
            <a:lvl2pPr indent="-228600" lvl="1" marL="914400" algn="l">
              <a:spcBef>
                <a:spcPts val="300"/>
              </a:spcBef>
              <a:spcAft>
                <a:spcPts val="0"/>
              </a:spcAft>
              <a:buSzPts val="1200"/>
              <a:buFont typeface="Georgia"/>
              <a:buNone/>
              <a:defRPr sz="1200"/>
            </a:lvl2pPr>
            <a:lvl3pPr indent="-228600" lvl="2" marL="1371600" algn="l">
              <a:spcBef>
                <a:spcPts val="300"/>
              </a:spcBef>
              <a:spcAft>
                <a:spcPts val="0"/>
              </a:spcAft>
              <a:buSzPts val="1000"/>
              <a:buFont typeface="Georgia"/>
              <a:buNone/>
              <a:defRPr sz="1000"/>
            </a:lvl3pPr>
            <a:lvl4pPr indent="-228600" lvl="3" marL="1828800" algn="l">
              <a:spcBef>
                <a:spcPts val="300"/>
              </a:spcBef>
              <a:spcAft>
                <a:spcPts val="0"/>
              </a:spcAft>
              <a:buSzPts val="900"/>
              <a:buFont typeface="Georgia"/>
              <a:buNone/>
              <a:defRPr sz="900"/>
            </a:lvl4pPr>
            <a:lvl5pPr indent="-228600" lvl="4" marL="2286000" algn="l">
              <a:spcBef>
                <a:spcPts val="300"/>
              </a:spcBef>
              <a:spcAft>
                <a:spcPts val="0"/>
              </a:spcAft>
              <a:buSzPts val="900"/>
              <a:buFont typeface="Georgia"/>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9" name="Google Shape;89;p3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p:nvPr/>
        </p:nvSpPr>
        <p:spPr>
          <a:xfrm>
            <a:off x="1" y="366818"/>
            <a:ext cx="9144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 name="Google Shape;7;p23"/>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8" name="Google Shape;8;p23"/>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9" name="Google Shape;9;p23"/>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0" name="Google Shape;10;p23"/>
          <p:cNvSpPr/>
          <p:nvPr/>
        </p:nvSpPr>
        <p:spPr>
          <a:xfrm flipH="1" rot="10800000">
            <a:off x="5410200" y="440112"/>
            <a:ext cx="37338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23"/>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23"/>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23"/>
          <p:cNvSpPr/>
          <p:nvPr/>
        </p:nvSpPr>
        <p:spPr>
          <a:xfrm>
            <a:off x="9084966" y="-2001"/>
            <a:ext cx="5762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23"/>
          <p:cNvSpPr/>
          <p:nvPr/>
        </p:nvSpPr>
        <p:spPr>
          <a:xfrm>
            <a:off x="9044481" y="-2001"/>
            <a:ext cx="27432"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23"/>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23"/>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23"/>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23"/>
          <p:cNvSpPr/>
          <p:nvPr/>
        </p:nvSpPr>
        <p:spPr>
          <a:xfrm>
            <a:off x="8873475" y="380"/>
            <a:ext cx="9144"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2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3"/>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1" name="Google Shape;21;p2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2" name="Google Shape;22;p2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3" name="Google Shape;23;p2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tutorialrepublic.com/javascript-tutorial/javascript-arrays.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tutorialrepublic.com/javascript-tutorial/javascript-loops.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image1.jpg" id="108" name="Google Shape;108;p1"/>
          <p:cNvPicPr preferRelativeResize="0"/>
          <p:nvPr/>
        </p:nvPicPr>
        <p:blipFill rotWithShape="1">
          <a:blip r:embed="rId3">
            <a:alphaModFix/>
          </a:blip>
          <a:srcRect b="0" l="0" r="0" t="0"/>
          <a:stretch/>
        </p:blipFill>
        <p:spPr>
          <a:xfrm>
            <a:off x="251520" y="5805264"/>
            <a:ext cx="2618561" cy="836712"/>
          </a:xfrm>
          <a:prstGeom prst="rect">
            <a:avLst/>
          </a:prstGeom>
          <a:noFill/>
          <a:ln>
            <a:noFill/>
          </a:ln>
        </p:spPr>
      </p:pic>
      <p:sp>
        <p:nvSpPr>
          <p:cNvPr id="109" name="Google Shape;109;p1"/>
          <p:cNvSpPr txBox="1"/>
          <p:nvPr/>
        </p:nvSpPr>
        <p:spPr>
          <a:xfrm>
            <a:off x="4644008" y="5229200"/>
            <a:ext cx="4320480" cy="120032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Chitradevi M</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Technical Trainer</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KGiSL Micro College</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KGiSL Campus, Coimbatore – </a:t>
            </a:r>
            <a:r>
              <a:rPr b="0" i="0" lang="en-US" sz="1800" u="none" cap="none" strike="noStrike">
                <a:solidFill>
                  <a:schemeClr val="dk1"/>
                </a:solidFill>
                <a:latin typeface="Times New Roman"/>
                <a:ea typeface="Times New Roman"/>
                <a:cs typeface="Times New Roman"/>
                <a:sym typeface="Times New Roman"/>
              </a:rPr>
              <a:t>641 035</a:t>
            </a:r>
            <a:r>
              <a:rPr b="0" i="0" lang="en-US" sz="1800" u="none" cap="none" strike="noStrike">
                <a:solidFill>
                  <a:schemeClr val="dk1"/>
                </a:solidFill>
                <a:latin typeface="Georgia"/>
                <a:ea typeface="Georgia"/>
                <a:cs typeface="Georgia"/>
                <a:sym typeface="Georgia"/>
              </a:rPr>
              <a:t>.  </a:t>
            </a:r>
            <a:endParaRPr/>
          </a:p>
        </p:txBody>
      </p:sp>
      <p:sp>
        <p:nvSpPr>
          <p:cNvPr id="110" name="Google Shape;110;p1"/>
          <p:cNvSpPr txBox="1"/>
          <p:nvPr/>
        </p:nvSpPr>
        <p:spPr>
          <a:xfrm>
            <a:off x="755576" y="1052736"/>
            <a:ext cx="727280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Times New Roman"/>
                <a:ea typeface="Times New Roman"/>
                <a:cs typeface="Times New Roman"/>
                <a:sym typeface="Times New Roman"/>
              </a:rPr>
              <a:t>JavaScript – Array</a:t>
            </a:r>
            <a:endParaRPr b="1" i="0" sz="24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p:nvPr/>
        </p:nvSpPr>
        <p:spPr>
          <a:xfrm>
            <a:off x="251520" y="894494"/>
            <a:ext cx="8640960" cy="3431709"/>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Adding or Removing Elements at Any Position</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splice() method is a very versatile array method that allows you to add or remove elements from any index, using the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syntax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800">
                <a:solidFill>
                  <a:srgbClr val="FF0000"/>
                </a:solidFill>
                <a:latin typeface="Times New Roman"/>
                <a:ea typeface="Times New Roman"/>
                <a:cs typeface="Times New Roman"/>
                <a:sym typeface="Times New Roman"/>
              </a:rPr>
              <a:t>arr.splice(startIndex, deleteCount, elem1, ..., elemN).</a:t>
            </a:r>
            <a:endParaRPr sz="2200">
              <a:solidFill>
                <a:srgbClr val="FF0000"/>
              </a:solidFill>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This method takes three parameters: the first parameter is the index at which to start splicing the array, it is required; the second parameter is the number of elements to remove (use 0 if you don't want to remove any elements), it is optional; and the third parameter is a set of replacement elements, it is also optional. The following example shows how it works: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p:nvPr/>
        </p:nvSpPr>
        <p:spPr>
          <a:xfrm>
            <a:off x="107504" y="620688"/>
            <a:ext cx="8712968"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colors = ["Red", "Green", "Blue"];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removed = colors.splice(0,1); // Remove the first element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document.write(colors + "&lt;br&gt;"); // Prints: Green,Blue</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document.write(removed + "&lt;br&gt;"); // Prints: Red (one item array)</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document.write(removed.length + "&lt;br&gt;"); // Prints: 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removed = colors.splice(1, 0, "Pink", "Yellow"); // Insert two items at position one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document.write(colors + "&lt;br&gt;"); // Prints: Green,Pink,Yellow,Blue</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document.write(removed + "&lt;br&gt;"); // Empty array</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document.write(removed.length + "&lt;br&gt;"); // Prints: 0</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removed = colors.splice(1, 1, "Purple", "Voilet"); // Insert two values, remove one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document.write(colors + "&lt;br&gt;"); //Prints: Green,Purple,Voilet,Yellow,Blue</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document.write(removed + "&lt;br&gt;"); // Prints: Pink (one item array)</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document.write(removed.length); // Prints: 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p:nvPr/>
        </p:nvSpPr>
        <p:spPr>
          <a:xfrm flipH="1">
            <a:off x="539552" y="1628800"/>
            <a:ext cx="7992888" cy="1477328"/>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The splice() method returns an array of the deleted elements, or an empty array if no elements were deleted, as you can see in the above example. If the second argument is omitted, all elements from the start to the end of the array are removed. Unlike slice() and </a:t>
            </a:r>
            <a:r>
              <a:rPr lang="en-US" sz="1800" u="sng">
                <a:solidFill>
                  <a:schemeClr val="dk1"/>
                </a:solidFill>
                <a:latin typeface="Georgia"/>
                <a:ea typeface="Georgia"/>
                <a:cs typeface="Georgia"/>
                <a:sym typeface="Georgia"/>
                <a:hlinkClick r:id="rId3">
                  <a:extLst>
                    <a:ext uri="{A12FA001-AC4F-418D-AE19-62706E023703}">
                      <ahyp:hlinkClr val="tx"/>
                    </a:ext>
                  </a:extLst>
                </a:hlinkClick>
              </a:rPr>
              <a:t>concat()</a:t>
            </a:r>
            <a:r>
              <a:rPr lang="en-US" sz="1800">
                <a:solidFill>
                  <a:schemeClr val="dk1"/>
                </a:solidFill>
                <a:latin typeface="Georgia"/>
                <a:ea typeface="Georgia"/>
                <a:cs typeface="Georgia"/>
                <a:sym typeface="Georgia"/>
              </a:rPr>
              <a:t> methods, the splice() method modifies the array on which it is called 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p:nvPr/>
        </p:nvSpPr>
        <p:spPr>
          <a:xfrm>
            <a:off x="144016" y="482189"/>
            <a:ext cx="8676456" cy="5863144"/>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Creating a String from an Array</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There may be situations where you simply want to create a string by joining the elements of an array. To do this you can use the join() method. This method takes an optional parameter which is a separator string that is added in between each element. If you omit the separator, then JavaScript will use comma (,) by default. The following example shows how it works:</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colors = ["Red", "Green", "Blue"];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document.write(colors.join() + "&lt;br&gt;"); // Prints: Red,Green,Blue</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document.write(colors.join("") + "&lt;br&gt;"); // Prints: RedGreenBlue</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document.write(colors.join("-") + "&lt;br&gt;"); // Prints: Red-Green-Blue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document.write(colors.join(", ")); // Prints: Red, Green, Blue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You can also convert an array to a comma-separated string using the toString(). This method does not accept the separator parameter like join(). Here's an example:</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colors = ["Red", "Green", "Blue"];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document.write(colors.toString()); // Prints: Red,Green,Blue</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&lt;/script&gt;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p:nvPr/>
        </p:nvSpPr>
        <p:spPr>
          <a:xfrm>
            <a:off x="179512" y="739725"/>
            <a:ext cx="8604448" cy="5863144"/>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Extracting a Portion of an Array</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If you want to extract out a portion of an array (i.e. subarray) but keep the original array intact you can use the slice() method. This method takes 2 parameters: start index (index at which to begin extraction), and an optional end index (index before which to end extraction), like arr.slice(startIndex, endIndex). Here's an example: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fruits = ["Apple", "Banana", "Mango", "Orange", "Papaya"];</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subarr = fruits.slice(1, 3);</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document.write(subarr); // Prints: Banana,Mango</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If endIndex parameter is omitted, all elements to the end of the array are extracted. You can also specify negative indexes or offsets —in that case the slice() method extract the elements from the end of an array, rather then the begining. For example:</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fruits = ["Apple", "Banana", "Mango", "Orange", "Papaya"];</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document.write(fruits.slice(2) + "&lt;br&gt;"); // Prints: Mango,Orange,Papaya</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document.write(fruits.slice(-2) + "&lt;br&gt;"); // Prints: Orange,Papaya</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document.write(fruits.slice(2, -1)); // Prints: Mango,Orange</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&lt;/script&gt;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p:nvPr/>
        </p:nvSpPr>
        <p:spPr>
          <a:xfrm>
            <a:off x="144016" y="895367"/>
            <a:ext cx="8892480" cy="4970591"/>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Merging Two or More Arrays</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concat() method can be used to merge or combine two or more arrays. This method does not change the existing arrays, instead it returns a new array. For example:</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pets = ["Cat", "Dog", "Parrot"];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wilds = ["Tiger", "Wolf", "Zebra"];</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 Creating new array by combining pets and wilds arrays</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animals = pets.concat(wilds);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document.write(animals); // Prints: Cat,Dog,Parrot,Tiger,Wolf,Zebra</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concat() method can take any number of array arguments, so you can create an array from any number of other arrays, as shown in the following example:</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p:nvPr/>
        </p:nvSpPr>
        <p:spPr>
          <a:xfrm>
            <a:off x="395536" y="1859340"/>
            <a:ext cx="828092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pets = ["Cat", "Dog", "Parrot"];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wilds = ["Tiger", "Wolf", "Zebra"];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bugs = ["Ant", "Bee"];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Creating new array by combining pets, wilds and bugs arrays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animals = pets.concat(wilds, bugs);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document.write(animals); // Prints: Cat,Dog,Parrot,Tiger,Wolf,Zebra,Ant,Bee</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p:nvPr/>
        </p:nvSpPr>
        <p:spPr>
          <a:xfrm>
            <a:off x="251520" y="941236"/>
            <a:ext cx="8316416" cy="4662815"/>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Searching Through an Array</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If you want to search an array for a specific value, you can simply use the indexOf() and lastIndexOf(). If the value is found, both methods return an index representing the array element. If the value is not found, -1 is returned. The indexOf() method returns the first one found, whereas the lastIndexOf() returns the last one found.</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fruits = ["Apple", "Banana", "Mango", "Orange", "Papaya"];</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document.write(fruits.indexOf("Apple") + "&lt;br&gt;"); // Prints: 0</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document.write(fruits.indexOf("Banana") + "&lt;br&gt;"); // Prints: 1</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document.write(fruits.indexOf("Pineapple")); // Prints: -1</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p:nvPr/>
        </p:nvSpPr>
        <p:spPr>
          <a:xfrm>
            <a:off x="467544" y="751344"/>
            <a:ext cx="8136904"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Both methods also accept an optional integer parameter </a:t>
            </a:r>
            <a:r>
              <a:rPr i="1" lang="en-US" sz="2000">
                <a:solidFill>
                  <a:schemeClr val="dk1"/>
                </a:solidFill>
                <a:latin typeface="Times New Roman"/>
                <a:ea typeface="Times New Roman"/>
                <a:cs typeface="Times New Roman"/>
                <a:sym typeface="Times New Roman"/>
              </a:rPr>
              <a:t>from index</a:t>
            </a:r>
            <a:r>
              <a:rPr lang="en-US" sz="2000">
                <a:solidFill>
                  <a:schemeClr val="dk1"/>
                </a:solidFill>
                <a:latin typeface="Times New Roman"/>
                <a:ea typeface="Times New Roman"/>
                <a:cs typeface="Times New Roman"/>
                <a:sym typeface="Times New Roman"/>
              </a:rPr>
              <a:t> which specifies the index within the array at which to start the search. Here's an example:</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arr = [1, 0, 3, 1, false, 5, 1, 4, 7];</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Searching forwards, starting at from- index</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document.write(arr.indexOf(1, 2) + "&lt;br&gt;"); // Prints: 3</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Searching backwards, starting at from index</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document.write(arr.lastIndexOf(1, 2)); // Prints: 0</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p:nvPr/>
        </p:nvSpPr>
        <p:spPr>
          <a:xfrm>
            <a:off x="179512" y="1284731"/>
            <a:ext cx="8712968" cy="4093428"/>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You can also use includes() method to find out whether an array includes a certain element or not. This method takes the same parameters as indexOf() and lastIndexOf() methods, but it returns true or false instead of index number. For example:</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arr = [1, 0, 3, 1, false, 5, 1, 4, 7];</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document.write(arr.includes(1) + "&lt;br&gt;"); // Prints: true</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document.write(arr.includes(6) + "&lt;br&gt;"); // Prints: false</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document.write(arr.includes(1, 2) + "&lt;br&gt;"); // Prints: true</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document.write(arr.includes(3, 4)); // Prints: false</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p:nvPr/>
        </p:nvSpPr>
        <p:spPr>
          <a:xfrm>
            <a:off x="107504" y="548680"/>
            <a:ext cx="8712968" cy="6217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What is an Array</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Arrays are complex variables that allow us to store more than one value or a group of values under a single variable name. JavaScript arrays can store any valid value, including strings, numbers, objects, functions, and even other arrays, thus making it possible to create more complex data structures such as an array of objects or an array of arrays.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Let's suppose you want to store the name of colors in your JavaScript code. Storing the color names one by one in a variable could look something like this: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Creating variables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color1 = "Red";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color2 = "Green";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color3 = "Blue";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Printing variable values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document.write(color1 + "&lt;br&gt;");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document.write(color2 + "&lt;br&gt;");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document.write(color3);</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p:nvPr/>
        </p:nvSpPr>
        <p:spPr>
          <a:xfrm>
            <a:off x="395536" y="1201690"/>
            <a:ext cx="8496944" cy="4093428"/>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If you want to search an array based on certain condition then you can use the JavaScript find() method which is newly introduced in ES6. This method returns the value of the first element in the array that satisfies the provided testing function. Otherwise it return undefined.</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arr = [1, 0, 3, 1, false, 5, 1, 4, 7];</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result = arr.find(function(element){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return element &gt; 4;</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document.write(result); // Prints: 5</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p:nvPr/>
        </p:nvSpPr>
        <p:spPr>
          <a:xfrm>
            <a:off x="467544" y="1124744"/>
            <a:ext cx="8208912" cy="378565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There is one more method similar to </a:t>
            </a:r>
            <a:r>
              <a:rPr b="0" i="0" lang="en-US" sz="2000" u="none" cap="none" strike="noStrike">
                <a:solidFill>
                  <a:srgbClr val="E83E8C"/>
                </a:solidFill>
                <a:latin typeface="Times New Roman"/>
                <a:ea typeface="Times New Roman"/>
                <a:cs typeface="Times New Roman"/>
                <a:sym typeface="Times New Roman"/>
              </a:rPr>
              <a:t>find()</a:t>
            </a:r>
            <a:r>
              <a:rPr b="0" i="0" lang="en-US" sz="2000" u="none" cap="none" strike="noStrike">
                <a:solidFill>
                  <a:srgbClr val="1D2125"/>
                </a:solidFill>
                <a:latin typeface="Times New Roman"/>
                <a:ea typeface="Times New Roman"/>
                <a:cs typeface="Times New Roman"/>
                <a:sym typeface="Times New Roman"/>
              </a:rPr>
              <a:t> is </a:t>
            </a:r>
            <a:r>
              <a:rPr b="0" i="0" lang="en-US" sz="2000" u="none" cap="none" strike="noStrike">
                <a:solidFill>
                  <a:srgbClr val="E83E8C"/>
                </a:solidFill>
                <a:latin typeface="Times New Roman"/>
                <a:ea typeface="Times New Roman"/>
                <a:cs typeface="Times New Roman"/>
                <a:sym typeface="Times New Roman"/>
              </a:rPr>
              <a:t>findIndex()</a:t>
            </a:r>
            <a:r>
              <a:rPr b="0" i="0" lang="en-US" sz="2000" u="none" cap="none" strike="noStrike">
                <a:solidFill>
                  <a:srgbClr val="1D2125"/>
                </a:solidFill>
                <a:latin typeface="Times New Roman"/>
                <a:ea typeface="Times New Roman"/>
                <a:cs typeface="Times New Roman"/>
                <a:sym typeface="Times New Roman"/>
              </a:rPr>
              <a:t> method, which returns the index of a found element in the array instead of its value. For example:</a:t>
            </a:r>
            <a:br>
              <a:rPr b="0" i="0" lang="en-US" sz="2000" u="none" cap="none" strike="noStrike">
                <a:solidFill>
                  <a:srgbClr val="1D2125"/>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var arr = [1, 0, 3, 1, false, 5, 1, 4, 7];</a:t>
            </a:r>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var result = arr.findIndex(function(element){</a:t>
            </a:r>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return element &gt; 6;</a:t>
            </a:r>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document.write(result); // Prints: 8</a:t>
            </a:r>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&lt;/script&gt;</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p:nvPr/>
        </p:nvSpPr>
        <p:spPr>
          <a:xfrm>
            <a:off x="107504" y="637520"/>
            <a:ext cx="8856984" cy="6247864"/>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find() method only looks for the first element that satisfies the provided testing function. However, if you want to find out all the matched elements you can use the filter() method.</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filter() method creates a new array with all the elements that successfully passes the given test. The following example will show you how this actually works:</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arr = [1, 0, 3, 1, false, 5, 1, 4, 7];</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result = arr.filter(function(element){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return element &gt; 4;</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document.write(result + "&lt;br&gt;"); // Prints: 5,7</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document.write(result.length); // Prints: 2</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2000"/>
              <a:buFont typeface="Times New Roman"/>
              <a:buNone/>
            </a:pP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p:nvPr/>
        </p:nvSpPr>
        <p:spPr>
          <a:xfrm>
            <a:off x="288032" y="895067"/>
            <a:ext cx="8532440" cy="4478149"/>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But what happens if you need to store the state or city names of a country in variables and this time this not just three may be hundred. It is quite hard and boring to store each of them in a separate variable. Also, using so many variables simultaneously and keeping track of them all will be a very difficult task. And here array comes into play. Arrays solve this problem by providing an ordered structure for storing multiple values or a group of values.</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rPr b="1" lang="en-US" sz="1800">
                <a:solidFill>
                  <a:schemeClr val="dk1"/>
                </a:solidFill>
                <a:latin typeface="Georgia"/>
                <a:ea typeface="Georgia"/>
                <a:cs typeface="Georgia"/>
                <a:sym typeface="Georgia"/>
              </a:rPr>
              <a:t>Creating an Array</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The simplest way to create an array in JavaScript is enclosing a comma-separated list of values in square brackets ([]), as shown in the following syntax:</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var myArray = [element0, element1, ..., elementN];</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Array can also be created using the Array() constructor as shown in the following syntax. However, for the sake of simplicity previous syntax is recommended.</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var myArray = new Array(element0, element1, ..., elementN);</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Here are some examples of arrays created using array literal syntax: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p:nvPr/>
        </p:nvSpPr>
        <p:spPr>
          <a:xfrm>
            <a:off x="179512" y="1305342"/>
            <a:ext cx="8640960"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Creating variables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colors = ["Red", "Green", "Blue"];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fruits = ["Apple", "Banana", "Mango", "Orange", "Papaya"];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cities = ["London", "Paris", "New York"];</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person = ["John", "Wick", 32];</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Printing variable values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document.write(colors + "&lt;br&gt;");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document.write(fruits + "&lt;br&gt;");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document.write(cities + "&lt;br&gt;");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document.write(person);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p:nvPr/>
        </p:nvSpPr>
        <p:spPr>
          <a:xfrm>
            <a:off x="323528" y="787926"/>
            <a:ext cx="864096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Accessing the Elements of an Array</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Array elements can be accessed by their index using the square bracket notation. An index is a number that represents an element's position in an array.</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Array indexes are zero-based. This means that the first item of an array is stored at index 0, not 1, the second item is stored at index 1, and so on. Array indexes start at 0 and go up to the number of elements minus 1. So, array of five elements would have indexes from 0 to 4.</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following example will show you how to get individual array element by their index.</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fruits = ["Apple", "Banana", "Mango", "Orange", "Papaya"];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document.write(fruits[0] + "&lt;br&gt;"); // Prints: Apple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document.write(fruits[1] + "&lt;br&gt;"); // Prints: Banana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document.write(fruits[2] + "&lt;br&gt;"); // Prints: Mango</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document.write(fruits[fruits.length - 1]); // Prints: Papaya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p:nvPr/>
        </p:nvSpPr>
        <p:spPr>
          <a:xfrm>
            <a:off x="179512" y="588749"/>
            <a:ext cx="8424936" cy="5863144"/>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400"/>
              <a:buFont typeface="Times New Roman"/>
              <a:buNone/>
            </a:pPr>
            <a:r>
              <a:rPr b="1" lang="en-US" sz="1400">
                <a:solidFill>
                  <a:schemeClr val="dk1"/>
                </a:solidFill>
                <a:latin typeface="Times New Roman"/>
                <a:ea typeface="Times New Roman"/>
                <a:cs typeface="Times New Roman"/>
                <a:sym typeface="Times New Roman"/>
              </a:rPr>
              <a:t>Looping Through Array Elements</a:t>
            </a:r>
            <a:endParaRPr/>
          </a:p>
          <a:p>
            <a:pPr indent="0" lvl="0" marL="0" marR="0" rtl="0" algn="l">
              <a:lnSpc>
                <a:spcPct val="100000"/>
              </a:lnSpc>
              <a:spcBef>
                <a:spcPts val="0"/>
              </a:spcBef>
              <a:spcAft>
                <a:spcPts val="0"/>
              </a:spcAft>
              <a:buClr>
                <a:schemeClr val="dk1"/>
              </a:buClr>
              <a:buSzPts val="1400"/>
              <a:buFont typeface="Georgia"/>
              <a:buNone/>
            </a:pPr>
            <a:r>
              <a:t/>
            </a:r>
            <a:endParaRPr sz="1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You can use </a:t>
            </a:r>
            <a:r>
              <a:rPr lang="en-US" sz="14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for</a:t>
            </a:r>
            <a:r>
              <a:rPr lang="en-US" sz="1400">
                <a:solidFill>
                  <a:schemeClr val="dk1"/>
                </a:solidFill>
                <a:latin typeface="Times New Roman"/>
                <a:ea typeface="Times New Roman"/>
                <a:cs typeface="Times New Roman"/>
                <a:sym typeface="Times New Roman"/>
              </a:rPr>
              <a:t> loop to access each element of an array in sequential order, like this:</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var fruits = ["Apple", "Banana", "Mango", "Orange", "Papaya"];</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 Iterates over array elements</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for(var i = 0; i &lt; fruits.length; i++){    </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document.write(fruits[i] + "&lt;br&gt;"); // Print array element</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var fruits = ["Apple", "Banana", "Mango", "Orange", "Papaya"];</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 Iterates over array elements</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for(var fruit of fruits){    </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document.write(fruit + "&lt;br&gt;"); // Print array element</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var fruits = ["Apple", "Banana", "Mango", "Orange", "Papaya"];</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 Loop through all the elements in the array </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for(var i in fruits)  {  </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document.write(fruits[i] + "&lt;br&gt;");</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    &lt;/script&gt;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179512" y="595427"/>
            <a:ext cx="8784976" cy="6201698"/>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Adding New Elements to an Array</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To add a new element at the end of an array, simply use the push() method, like this:</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colors = ["Red", "Green", "Blue"];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colors.push("Yellow");</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document.write(colors + "&lt;br&gt;"); // Prints: Red,Green,Blue,Yellow</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document.write(colors.length); // Prints: 4</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Similarly, to add a new element at the beginning of an array use the unshift() method, like this:</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colors = ["Red", "Green", "Blue"];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colors.unshift("Yellow");</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document.write(colors + "&lt;br&gt;"); // Prints: Yellow,Red,Green,Blue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document.write(colors.length); // Prints: 4</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p:nvPr/>
        </p:nvSpPr>
        <p:spPr>
          <a:xfrm>
            <a:off x="251520" y="1299532"/>
            <a:ext cx="8640960" cy="378565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You can also add multiple elements at once using the </a:t>
            </a:r>
            <a:r>
              <a:rPr b="0" i="0" lang="en-US" sz="2000" u="none" cap="none" strike="noStrike">
                <a:solidFill>
                  <a:srgbClr val="E83E8C"/>
                </a:solidFill>
                <a:latin typeface="Times New Roman"/>
                <a:ea typeface="Times New Roman"/>
                <a:cs typeface="Times New Roman"/>
                <a:sym typeface="Times New Roman"/>
              </a:rPr>
              <a:t>push()</a:t>
            </a:r>
            <a:r>
              <a:rPr b="0" i="0" lang="en-US" sz="2000" u="none" cap="none" strike="noStrike">
                <a:solidFill>
                  <a:srgbClr val="1D2125"/>
                </a:solidFill>
                <a:latin typeface="Times New Roman"/>
                <a:ea typeface="Times New Roman"/>
                <a:cs typeface="Times New Roman"/>
                <a:sym typeface="Times New Roman"/>
              </a:rPr>
              <a:t> and </a:t>
            </a:r>
            <a:r>
              <a:rPr b="0" i="0" lang="en-US" sz="2000" u="none" cap="none" strike="noStrike">
                <a:solidFill>
                  <a:srgbClr val="E83E8C"/>
                </a:solidFill>
                <a:latin typeface="Times New Roman"/>
                <a:ea typeface="Times New Roman"/>
                <a:cs typeface="Times New Roman"/>
                <a:sym typeface="Times New Roman"/>
              </a:rPr>
              <a:t>unshift()</a:t>
            </a:r>
            <a:r>
              <a:rPr b="0" i="0" lang="en-US" sz="2000" u="none" cap="none" strike="noStrike">
                <a:solidFill>
                  <a:srgbClr val="1D2125"/>
                </a:solidFill>
                <a:latin typeface="Times New Roman"/>
                <a:ea typeface="Times New Roman"/>
                <a:cs typeface="Times New Roman"/>
                <a:sym typeface="Times New Roman"/>
              </a:rPr>
              <a:t> methods, like this:</a:t>
            </a:r>
            <a:br>
              <a:rPr b="0" i="0" lang="en-US" sz="2000" u="none" cap="none" strike="noStrike">
                <a:solidFill>
                  <a:srgbClr val="1D2125"/>
                </a:solidFill>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&lt;script&gt;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var colors = ["Red", "Green", "Blue"];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colors.push("Pink", "Voilet");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colors.unshift("Yellow", "Grey");</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document.write(colors + "&lt;br&gt;"); // Prints: Yellow,Grey,Red,Green,Blue,Pink,Voilet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document.write(colors.length); // Prints: 7</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D2125"/>
              </a:buClr>
              <a:buSzPts val="2000"/>
              <a:buFont typeface="Times New Roman"/>
              <a:buNone/>
            </a:pPr>
            <a:r>
              <a:rPr b="0" i="0" lang="en-US" sz="2000" u="none" cap="none" strike="noStrike">
                <a:solidFill>
                  <a:srgbClr val="1D2125"/>
                </a:solidFill>
                <a:latin typeface="Times New Roman"/>
                <a:ea typeface="Times New Roman"/>
                <a:cs typeface="Times New Roman"/>
                <a:sym typeface="Times New Roman"/>
              </a:rPr>
              <a:t>    &lt;/script&gt;</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p:nvPr/>
        </p:nvSpPr>
        <p:spPr>
          <a:xfrm>
            <a:off x="179512" y="507155"/>
            <a:ext cx="8676456" cy="5863144"/>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Removing Elements from an Array</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To remove the last element from an array you can use the pop() method. This method returns the value that was popped out. Here's an example:</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colors = ["Red", "Green", "Blue"];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last = colors.pop();</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document.write(last + "&lt;br&gt;"); // Prints: Blue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document.write(colors.length); // Prints: 2</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Similarly, you can remove the first element from an array using the shift() method. This method also returns the value that was shifted out. Here's an example: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colors = ["Red", "Green", "Blue"];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first = colors.shift();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document.write(first + "&lt;br&gt;"); // Prints: Red</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document.write(colors.length); // Prints: 2</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&lt;/script&gt;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2022-09-16T06:50:53Z</dcterms:created>
  <dc:creator>kitefaculty</dc:creator>
</cp:coreProperties>
</file>