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FFFE0FCD-8CA1-4F82-84C2-6C27E3C9FDA9}" type="datetimeFigureOut">
              <a:rPr lang="en-US" smtClean="0"/>
              <a:pPr/>
              <a:t>9/17/2022</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41CBBE78-8A82-45AD-8A74-5C72ACA1C3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FE0FCD-8CA1-4F82-84C2-6C27E3C9FDA9}"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FE0FCD-8CA1-4F82-84C2-6C27E3C9FDA9}"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FE0FCD-8CA1-4F82-84C2-6C27E3C9FDA9}"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FFE0FCD-8CA1-4F82-84C2-6C27E3C9FDA9}"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FFE0FCD-8CA1-4F82-84C2-6C27E3C9FDA9}" type="datetimeFigureOut">
              <a:rPr lang="en-US" smtClean="0"/>
              <a:pPr/>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FFFE0FCD-8CA1-4F82-84C2-6C27E3C9FDA9}" type="datetimeFigureOut">
              <a:rPr lang="en-US" smtClean="0"/>
              <a:pPr/>
              <a:t>9/17/2022</a:t>
            </a:fld>
            <a:endParaRPr lang="en-US"/>
          </a:p>
        </p:txBody>
      </p:sp>
      <p:sp>
        <p:nvSpPr>
          <p:cNvPr id="27" name="Slide Number Placeholder 26"/>
          <p:cNvSpPr>
            <a:spLocks noGrp="1"/>
          </p:cNvSpPr>
          <p:nvPr>
            <p:ph type="sldNum" sz="quarter" idx="11"/>
          </p:nvPr>
        </p:nvSpPr>
        <p:spPr/>
        <p:txBody>
          <a:bodyPr rtlCol="0"/>
          <a:lstStyle/>
          <a:p>
            <a:fld id="{41CBBE78-8A82-45AD-8A74-5C72ACA1C3E5}"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FFFE0FCD-8CA1-4F82-84C2-6C27E3C9FDA9}" type="datetimeFigureOut">
              <a:rPr lang="en-US" smtClean="0"/>
              <a:pPr/>
              <a:t>9/17/2022</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41CBBE78-8A82-45AD-8A74-5C72ACA1C3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FE0FCD-8CA1-4F82-84C2-6C27E3C9FDA9}" type="datetimeFigureOut">
              <a:rPr lang="en-US" smtClean="0"/>
              <a:pPr/>
              <a:t>9/17/2022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FFE0FCD-8CA1-4F82-84C2-6C27E3C9FDA9}" type="datetimeFigureOut">
              <a:rPr lang="en-US" smtClean="0"/>
              <a:pPr/>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FFE0FCD-8CA1-4F82-84C2-6C27E3C9FDA9}" type="datetimeFigureOut">
              <a:rPr lang="en-US" smtClean="0"/>
              <a:pPr/>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FFFE0FCD-8CA1-4F82-84C2-6C27E3C9FDA9}" type="datetimeFigureOut">
              <a:rPr lang="en-US" smtClean="0"/>
              <a:pPr/>
              <a:t>9/17/2022</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41CBBE78-8A82-45AD-8A74-5C72ACA1C3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1.jpg"/>
          <p:cNvPicPr>
            <a:picLocks noChangeAspect="1"/>
          </p:cNvPicPr>
          <p:nvPr/>
        </p:nvPicPr>
        <p:blipFill>
          <a:blip r:embed="rId2" cstate="print"/>
          <a:stretch>
            <a:fillRect/>
          </a:stretch>
        </p:blipFill>
        <p:spPr>
          <a:xfrm>
            <a:off x="251520" y="5805264"/>
            <a:ext cx="2618561" cy="836712"/>
          </a:xfrm>
          <a:prstGeom prst="rect">
            <a:avLst/>
          </a:prstGeom>
        </p:spPr>
      </p:pic>
      <p:sp>
        <p:nvSpPr>
          <p:cNvPr id="5" name="TextBox 4"/>
          <p:cNvSpPr txBox="1"/>
          <p:nvPr/>
        </p:nvSpPr>
        <p:spPr>
          <a:xfrm>
            <a:off x="4644008" y="5229200"/>
            <a:ext cx="4320480" cy="1200329"/>
          </a:xfrm>
          <a:prstGeom prst="rect">
            <a:avLst/>
          </a:prstGeom>
          <a:noFill/>
        </p:spPr>
        <p:txBody>
          <a:bodyPr wrap="square" rtlCol="0">
            <a:spAutoFit/>
          </a:bodyPr>
          <a:lstStyle/>
          <a:p>
            <a:pPr algn="r"/>
            <a:r>
              <a:rPr lang="en-US" dirty="0" err="1" smtClean="0"/>
              <a:t>Chitradevi</a:t>
            </a:r>
            <a:r>
              <a:rPr lang="en-US" dirty="0" smtClean="0"/>
              <a:t> M</a:t>
            </a:r>
          </a:p>
          <a:p>
            <a:pPr algn="r"/>
            <a:r>
              <a:rPr lang="en-US" dirty="0" smtClean="0"/>
              <a:t>Technical Trainer</a:t>
            </a:r>
          </a:p>
          <a:p>
            <a:pPr algn="r"/>
            <a:r>
              <a:rPr lang="en-US" dirty="0" err="1" smtClean="0"/>
              <a:t>KGiSL</a:t>
            </a:r>
            <a:r>
              <a:rPr lang="en-US" dirty="0" smtClean="0"/>
              <a:t> Micro College</a:t>
            </a:r>
          </a:p>
          <a:p>
            <a:pPr algn="r"/>
            <a:r>
              <a:rPr lang="en-US" dirty="0" err="1" smtClean="0"/>
              <a:t>KGiSL</a:t>
            </a:r>
            <a:r>
              <a:rPr lang="en-US" dirty="0" smtClean="0"/>
              <a:t> Campus, Coimbatore – </a:t>
            </a:r>
            <a:r>
              <a:rPr lang="en-US" dirty="0" smtClean="0">
                <a:latin typeface="Times New Roman" pitchFamily="18" charset="0"/>
                <a:cs typeface="Times New Roman" pitchFamily="18" charset="0"/>
              </a:rPr>
              <a:t>641 035</a:t>
            </a:r>
            <a:r>
              <a:rPr lang="en-US" dirty="0" smtClean="0"/>
              <a:t>.  </a:t>
            </a:r>
          </a:p>
        </p:txBody>
      </p:sp>
      <p:sp>
        <p:nvSpPr>
          <p:cNvPr id="6" name="TextBox 5"/>
          <p:cNvSpPr txBox="1"/>
          <p:nvPr/>
        </p:nvSpPr>
        <p:spPr>
          <a:xfrm>
            <a:off x="755576" y="1052736"/>
            <a:ext cx="7272808" cy="461665"/>
          </a:xfrm>
          <a:prstGeom prst="rect">
            <a:avLst/>
          </a:prstGeom>
          <a:noFill/>
        </p:spPr>
        <p:txBody>
          <a:bodyPr wrap="square" rtlCol="0">
            <a:spAutoFit/>
          </a:bodyPr>
          <a:lstStyle/>
          <a:p>
            <a:pPr algn="ctr"/>
            <a:r>
              <a:rPr lang="en-US" sz="2400" b="1" dirty="0" smtClean="0">
                <a:solidFill>
                  <a:schemeClr val="bg1"/>
                </a:solidFill>
                <a:latin typeface="Times New Roman" pitchFamily="18" charset="0"/>
                <a:cs typeface="Times New Roman" pitchFamily="18" charset="0"/>
              </a:rPr>
              <a:t>JavaScript - </a:t>
            </a:r>
            <a:r>
              <a:rPr lang="en-US" sz="2400" b="1" dirty="0" err="1" smtClean="0">
                <a:solidFill>
                  <a:schemeClr val="bg1"/>
                </a:solidFill>
                <a:latin typeface="Times New Roman" pitchFamily="18" charset="0"/>
                <a:cs typeface="Times New Roman" pitchFamily="18" charset="0"/>
              </a:rPr>
              <a:t>Datatypes</a:t>
            </a:r>
            <a:r>
              <a:rPr lang="en-US" sz="2400" b="1" dirty="0" smtClean="0">
                <a:solidFill>
                  <a:schemeClr val="bg1"/>
                </a:solidFill>
                <a:latin typeface="Times New Roman" pitchFamily="18" charset="0"/>
                <a:cs typeface="Times New Roman" pitchFamily="18" charset="0"/>
              </a:rPr>
              <a:t> </a:t>
            </a:r>
            <a:endParaRPr lang="en-US" sz="2400" b="1" dirty="0">
              <a:solidFill>
                <a:schemeClr val="bg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611560" y="980728"/>
            <a:ext cx="8136904" cy="4401205"/>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1D2125"/>
                </a:solidFill>
                <a:effectLst/>
                <a:latin typeface="Times New Roman" pitchFamily="18" charset="0"/>
                <a:cs typeface="Times New Roman" pitchFamily="18" charset="0"/>
              </a:rPr>
              <a:t>The undefined </a:t>
            </a:r>
            <a:r>
              <a:rPr kumimoji="0" lang="en-US" sz="2000" b="1" i="0" u="none" strike="noStrike" cap="none" normalizeH="0" baseline="0" dirty="0" err="1" smtClean="0">
                <a:ln>
                  <a:noFill/>
                </a:ln>
                <a:solidFill>
                  <a:srgbClr val="1D2125"/>
                </a:solidFill>
                <a:effectLst/>
                <a:latin typeface="Times New Roman" pitchFamily="18" charset="0"/>
                <a:cs typeface="Times New Roman" pitchFamily="18" charset="0"/>
              </a:rPr>
              <a:t>datatype</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a:r>
            <a:b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b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Times New Roman" pitchFamily="18" charset="0"/>
                <a:cs typeface="Times New Roman" pitchFamily="18" charset="0"/>
              </a:rPr>
              <a:t>The undefined data type can only have one value-the special value undefined. If a variable has been declared, but has not been assigned a value, has the value undefined.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&lt;script&gt;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    // Creating variables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    </a:t>
            </a:r>
            <a:r>
              <a:rPr kumimoji="0" lang="en-US" sz="2000" b="0" i="0" u="none" strike="noStrike" cap="none" normalizeH="0" baseline="0" dirty="0" err="1" smtClean="0">
                <a:ln>
                  <a:noFill/>
                </a:ln>
                <a:solidFill>
                  <a:srgbClr val="1D2125"/>
                </a:solidFill>
                <a:effectLst/>
                <a:latin typeface="Times New Roman" pitchFamily="18" charset="0"/>
                <a:cs typeface="Times New Roman" pitchFamily="18" charset="0"/>
              </a:rPr>
              <a:t>var</a:t>
            </a: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 a;</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    </a:t>
            </a:r>
            <a:r>
              <a:rPr kumimoji="0" lang="en-US" sz="2000" b="0" i="0" u="none" strike="noStrike" cap="none" normalizeH="0" baseline="0" dirty="0" err="1" smtClean="0">
                <a:ln>
                  <a:noFill/>
                </a:ln>
                <a:solidFill>
                  <a:srgbClr val="1D2125"/>
                </a:solidFill>
                <a:effectLst/>
                <a:latin typeface="Times New Roman" pitchFamily="18" charset="0"/>
                <a:cs typeface="Times New Roman" pitchFamily="18" charset="0"/>
              </a:rPr>
              <a:t>var</a:t>
            </a: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 b = "KGM"</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    // Printing variable values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    </a:t>
            </a:r>
            <a:r>
              <a:rPr kumimoji="0" lang="en-US" sz="2000" b="0" i="0" u="none" strike="noStrike" cap="none" normalizeH="0" baseline="0" dirty="0" err="1" smtClean="0">
                <a:ln>
                  <a:noFill/>
                </a:ln>
                <a:solidFill>
                  <a:srgbClr val="1D2125"/>
                </a:solidFill>
                <a:effectLst/>
                <a:latin typeface="Times New Roman" pitchFamily="18" charset="0"/>
                <a:cs typeface="Times New Roman" pitchFamily="18" charset="0"/>
              </a:rPr>
              <a:t>document.write</a:t>
            </a: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(a + "&lt;</a:t>
            </a:r>
            <a:r>
              <a:rPr kumimoji="0" lang="en-US" sz="2000" b="0" i="0" u="none" strike="noStrike" cap="none" normalizeH="0" baseline="0" dirty="0" err="1" smtClean="0">
                <a:ln>
                  <a:noFill/>
                </a:ln>
                <a:solidFill>
                  <a:srgbClr val="1D2125"/>
                </a:solidFill>
                <a:effectLst/>
                <a:latin typeface="Times New Roman" pitchFamily="18" charset="0"/>
                <a:cs typeface="Times New Roman" pitchFamily="18" charset="0"/>
              </a:rPr>
              <a:t>br</a:t>
            </a: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&gt;");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    </a:t>
            </a:r>
            <a:r>
              <a:rPr kumimoji="0" lang="en-US" sz="2000" b="0" i="0" u="none" strike="noStrike" cap="none" normalizeH="0" baseline="0" dirty="0" err="1" smtClean="0">
                <a:ln>
                  <a:noFill/>
                </a:ln>
                <a:solidFill>
                  <a:srgbClr val="1D2125"/>
                </a:solidFill>
                <a:effectLst/>
                <a:latin typeface="Times New Roman" pitchFamily="18" charset="0"/>
                <a:cs typeface="Times New Roman" pitchFamily="18" charset="0"/>
              </a:rPr>
              <a:t>document.write</a:t>
            </a: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(b);</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    &lt;/script&gt;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251520" y="1130261"/>
            <a:ext cx="8712968" cy="4247317"/>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b="1" dirty="0"/>
              <a:t>The Null </a:t>
            </a:r>
            <a:r>
              <a:rPr lang="en-US" b="1" dirty="0" err="1" smtClean="0"/>
              <a:t>Datatype</a:t>
            </a:r>
            <a:endParaRPr lang="en-US" b="1" dirty="0" smtClean="0"/>
          </a:p>
          <a:p>
            <a:pPr marL="0" marR="0" lvl="0" indent="0" algn="l" defTabSz="914400" rtl="0" eaLnBrk="1" fontAlgn="base" latinLnBrk="0" hangingPunct="1">
              <a:lnSpc>
                <a:spcPct val="100000"/>
              </a:lnSpc>
              <a:spcBef>
                <a:spcPct val="0"/>
              </a:spcBef>
              <a:spcAft>
                <a:spcPct val="0"/>
              </a:spcAft>
              <a:buClrTx/>
              <a:buSzTx/>
              <a:buFontTx/>
              <a:buNone/>
              <a:tabLst/>
            </a:pPr>
            <a:endParaRPr 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dirty="0"/>
              <a:t>This is another special data type that can have only one value-the null value. A null value means that there is no value. It is not equivalent to an empty string ("") or 0, it is simply nothing.</a:t>
            </a:r>
          </a:p>
          <a:p>
            <a:pPr marL="0" marR="0" lvl="0" indent="0" algn="l" defTabSz="914400" rtl="0" eaLnBrk="0" fontAlgn="base" latinLnBrk="0" hangingPunct="0">
              <a:lnSpc>
                <a:spcPct val="100000"/>
              </a:lnSpc>
              <a:spcBef>
                <a:spcPct val="0"/>
              </a:spcBef>
              <a:spcAft>
                <a:spcPct val="0"/>
              </a:spcAft>
              <a:buClrTx/>
              <a:buSzTx/>
              <a:buFontTx/>
              <a:buNone/>
              <a:tabLst/>
            </a:pPr>
            <a:r>
              <a:rPr lang="en-US" dirty="0"/>
              <a:t>A variable can be explicitly emptied of its current contents by assigning it the null value.</a:t>
            </a:r>
          </a:p>
          <a:p>
            <a:pPr marL="0" marR="0" lvl="0" indent="0" algn="l" defTabSz="914400" rtl="0" eaLnBrk="0" fontAlgn="base" latinLnBrk="0" hangingPunct="0">
              <a:lnSpc>
                <a:spcPct val="100000"/>
              </a:lnSpc>
              <a:spcBef>
                <a:spcPct val="0"/>
              </a:spcBef>
              <a:spcAft>
                <a:spcPct val="0"/>
              </a:spcAft>
              <a:buClrTx/>
              <a:buSzTx/>
              <a:buFontTx/>
              <a:buNone/>
              <a:tabLst/>
            </a:pPr>
            <a:r>
              <a:rPr lang="en-US" dirty="0"/>
              <a:t>&lt;script&gt;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a:t>    </a:t>
            </a:r>
            <a:r>
              <a:rPr lang="en-US" dirty="0" err="1"/>
              <a:t>var</a:t>
            </a:r>
            <a:r>
              <a:rPr lang="en-US" dirty="0"/>
              <a:t> a = null;</a:t>
            </a:r>
          </a:p>
          <a:p>
            <a:pPr marL="0" marR="0" lvl="0" indent="0" algn="l" defTabSz="914400" rtl="0" eaLnBrk="0" fontAlgn="base" latinLnBrk="0" hangingPunct="0">
              <a:lnSpc>
                <a:spcPct val="100000"/>
              </a:lnSpc>
              <a:spcBef>
                <a:spcPct val="0"/>
              </a:spcBef>
              <a:spcAft>
                <a:spcPct val="0"/>
              </a:spcAft>
              <a:buClrTx/>
              <a:buSzTx/>
              <a:buFontTx/>
              <a:buNone/>
              <a:tabLst/>
            </a:pPr>
            <a:r>
              <a:rPr lang="en-US" dirty="0"/>
              <a:t>    </a:t>
            </a:r>
            <a:r>
              <a:rPr lang="en-US" dirty="0" err="1"/>
              <a:t>document.write</a:t>
            </a:r>
            <a:r>
              <a:rPr lang="en-US" dirty="0"/>
              <a:t>(a + "&lt;</a:t>
            </a:r>
            <a:r>
              <a:rPr lang="en-US" dirty="0" err="1"/>
              <a:t>br</a:t>
            </a:r>
            <a:r>
              <a:rPr lang="en-US" dirty="0"/>
              <a:t>&gt;"); // Print: null</a:t>
            </a:r>
          </a:p>
          <a:p>
            <a:pPr marL="0" marR="0" lvl="0" indent="0" algn="l" defTabSz="914400" rtl="0" eaLnBrk="0" fontAlgn="base" latinLnBrk="0" hangingPunct="0">
              <a:lnSpc>
                <a:spcPct val="100000"/>
              </a:lnSpc>
              <a:spcBef>
                <a:spcPct val="0"/>
              </a:spcBef>
              <a:spcAft>
                <a:spcPct val="0"/>
              </a:spcAft>
              <a:buClrTx/>
              <a:buSzTx/>
              <a:buFontTx/>
              <a:buNone/>
              <a:tabLst/>
            </a:pPr>
            <a:r>
              <a:rPr lang="en-US" dirty="0"/>
              <a:t>     </a:t>
            </a:r>
            <a:r>
              <a:rPr lang="en-US" dirty="0" err="1"/>
              <a:t>var</a:t>
            </a:r>
            <a:r>
              <a:rPr lang="en-US" dirty="0"/>
              <a:t> b = "KGM"</a:t>
            </a:r>
          </a:p>
          <a:p>
            <a:pPr marL="0" marR="0" lvl="0" indent="0" algn="l" defTabSz="914400" rtl="0" eaLnBrk="0" fontAlgn="base" latinLnBrk="0" hangingPunct="0">
              <a:lnSpc>
                <a:spcPct val="100000"/>
              </a:lnSpc>
              <a:spcBef>
                <a:spcPct val="0"/>
              </a:spcBef>
              <a:spcAft>
                <a:spcPct val="0"/>
              </a:spcAft>
              <a:buClrTx/>
              <a:buSzTx/>
              <a:buFontTx/>
              <a:buNone/>
              <a:tabLst/>
            </a:pPr>
            <a:r>
              <a:rPr lang="en-US" dirty="0"/>
              <a:t>    </a:t>
            </a:r>
            <a:r>
              <a:rPr lang="en-US" dirty="0" err="1"/>
              <a:t>document.write</a:t>
            </a:r>
            <a:r>
              <a:rPr lang="en-US" dirty="0"/>
              <a:t>(b + "&lt;</a:t>
            </a:r>
            <a:r>
              <a:rPr lang="en-US" dirty="0" err="1"/>
              <a:t>br</a:t>
            </a:r>
            <a:r>
              <a:rPr lang="en-US" dirty="0"/>
              <a:t>&gt;"); // Print: Hello World!</a:t>
            </a:r>
          </a:p>
          <a:p>
            <a:pPr marL="0" marR="0" lvl="0" indent="0" algn="l" defTabSz="914400" rtl="0" eaLnBrk="0" fontAlgn="base" latinLnBrk="0" hangingPunct="0">
              <a:lnSpc>
                <a:spcPct val="100000"/>
              </a:lnSpc>
              <a:spcBef>
                <a:spcPct val="0"/>
              </a:spcBef>
              <a:spcAft>
                <a:spcPct val="0"/>
              </a:spcAft>
              <a:buClrTx/>
              <a:buSzTx/>
              <a:buFontTx/>
              <a:buNone/>
              <a:tabLst/>
            </a:pPr>
            <a:r>
              <a:rPr lang="en-US" dirty="0"/>
              <a:t>     b = null;</a:t>
            </a:r>
          </a:p>
          <a:p>
            <a:pPr marL="0" marR="0" lvl="0" indent="0" algn="l" defTabSz="914400" rtl="0" eaLnBrk="0" fontAlgn="base" latinLnBrk="0" hangingPunct="0">
              <a:lnSpc>
                <a:spcPct val="100000"/>
              </a:lnSpc>
              <a:spcBef>
                <a:spcPct val="0"/>
              </a:spcBef>
              <a:spcAft>
                <a:spcPct val="0"/>
              </a:spcAft>
              <a:buClrTx/>
              <a:buSzTx/>
              <a:buFontTx/>
              <a:buNone/>
              <a:tabLst/>
            </a:pPr>
            <a:r>
              <a:rPr lang="en-US" dirty="0"/>
              <a:t>    </a:t>
            </a:r>
            <a:r>
              <a:rPr lang="en-US" dirty="0" err="1"/>
              <a:t>document.write</a:t>
            </a:r>
            <a:r>
              <a:rPr lang="en-US" dirty="0"/>
              <a:t>(b) // Print: null</a:t>
            </a:r>
          </a:p>
          <a:p>
            <a:pPr marL="0" marR="0" lvl="0" indent="0" algn="l" defTabSz="914400" rtl="0" eaLnBrk="0" fontAlgn="base" latinLnBrk="0" hangingPunct="0">
              <a:lnSpc>
                <a:spcPct val="100000"/>
              </a:lnSpc>
              <a:spcBef>
                <a:spcPct val="0"/>
              </a:spcBef>
              <a:spcAft>
                <a:spcPct val="0"/>
              </a:spcAft>
              <a:buClrTx/>
              <a:buSzTx/>
              <a:buFontTx/>
              <a:buNone/>
              <a:tabLst/>
            </a:pPr>
            <a:r>
              <a:rPr lang="en-US" dirty="0"/>
              <a:t>    &lt;/script&gt;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323528" y="703731"/>
            <a:ext cx="8640960" cy="590931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2000" b="1" dirty="0">
                <a:latin typeface="Times New Roman" pitchFamily="18" charset="0"/>
                <a:cs typeface="Times New Roman" pitchFamily="18" charset="0"/>
              </a:rPr>
              <a:t>The Object </a:t>
            </a:r>
            <a:r>
              <a:rPr lang="en-US" sz="2000" b="1" dirty="0" err="1" smtClean="0">
                <a:latin typeface="Times New Roman" pitchFamily="18" charset="0"/>
                <a:cs typeface="Times New Roman" pitchFamily="18" charset="0"/>
              </a:rPr>
              <a:t>Datatype</a:t>
            </a:r>
            <a:endParaRPr lang="en-US" sz="2000" b="1" dirty="0" smtClean="0">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Times New Roman" pitchFamily="18" charset="0"/>
                <a:cs typeface="Times New Roman" pitchFamily="18" charset="0"/>
              </a:rPr>
              <a:t>The object is a complex data type that allows you to store collections of data.</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Times New Roman" pitchFamily="18" charset="0"/>
                <a:cs typeface="Times New Roman" pitchFamily="18" charset="0"/>
              </a:rPr>
              <a:t>An object contains properties, defined as a key-value pair. A property key (name) is always a string, but the value can be any data type, like strings, numbers, Booleans, or complex data types like arrays, function and other objects.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Times New Roman" pitchFamily="18" charset="0"/>
                <a:cs typeface="Times New Roman" pitchFamily="18" charset="0"/>
              </a:rPr>
              <a:t>&lt;script&gt;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var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emptyObject</a:t>
            </a:r>
            <a:r>
              <a:rPr lang="en-US" sz="2000" dirty="0">
                <a:latin typeface="Times New Roman" pitchFamily="18" charset="0"/>
                <a:cs typeface="Times New Roman"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var</a:t>
            </a:r>
            <a:r>
              <a:rPr lang="en-US" sz="2000" dirty="0">
                <a:latin typeface="Times New Roman" pitchFamily="18" charset="0"/>
                <a:cs typeface="Times New Roman" pitchFamily="18" charset="0"/>
              </a:rPr>
              <a:t> person = {"name": "</a:t>
            </a:r>
            <a:r>
              <a:rPr lang="en-US" sz="2000" dirty="0" err="1">
                <a:latin typeface="Times New Roman" pitchFamily="18" charset="0"/>
                <a:cs typeface="Times New Roman" pitchFamily="18" charset="0"/>
              </a:rPr>
              <a:t>Arvindh</a:t>
            </a:r>
            <a:r>
              <a:rPr lang="en-US" sz="2000" dirty="0">
                <a:latin typeface="Times New Roman" pitchFamily="18" charset="0"/>
                <a:cs typeface="Times New Roman" pitchFamily="18" charset="0"/>
              </a:rPr>
              <a:t>", "surname": "Kumar", "age": "25"};</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Times New Roman" pitchFamily="18" charset="0"/>
                <a:cs typeface="Times New Roman" pitchFamily="18" charset="0"/>
              </a:rPr>
              <a:t>      // For better reading</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var</a:t>
            </a:r>
            <a:r>
              <a:rPr lang="en-US" sz="2000" dirty="0">
                <a:latin typeface="Times New Roman" pitchFamily="18" charset="0"/>
                <a:cs typeface="Times New Roman" pitchFamily="18" charset="0"/>
              </a:rPr>
              <a:t> car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Times New Roman" pitchFamily="18" charset="0"/>
                <a:cs typeface="Times New Roman" pitchFamily="18" charset="0"/>
              </a:rPr>
              <a:t>        "modal": "BMW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Times New Roman" pitchFamily="18" charset="0"/>
                <a:cs typeface="Times New Roman" pitchFamily="18" charset="0"/>
              </a:rPr>
              <a:t>        "color": "white",</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Times New Roman" pitchFamily="18" charset="0"/>
                <a:cs typeface="Times New Roman" pitchFamily="18" charset="0"/>
              </a:rPr>
              <a:t>        "doors": 5</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Times New Roman" pitchFamily="18" charset="0"/>
                <a:cs typeface="Times New Roman" pitchFamily="18" charset="0"/>
              </a:rPr>
              <a:t>    // Print variables values in browser's console</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Times New Roman" pitchFamily="18" charset="0"/>
                <a:cs typeface="Times New Roman" pitchFamily="18" charset="0"/>
              </a:rPr>
              <a:t>    console.log(person);</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Times New Roman" pitchFamily="18" charset="0"/>
                <a:cs typeface="Times New Roman" pitchFamily="18" charset="0"/>
              </a:rPr>
              <a:t>    console.log(car);</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Times New Roman" pitchFamily="18" charset="0"/>
                <a:cs typeface="Times New Roman" pitchFamily="18" charset="0"/>
              </a:rPr>
              <a:t>    &lt;/script&gt;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179512" y="585256"/>
            <a:ext cx="8640960" cy="5940088"/>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2000" b="1" dirty="0">
                <a:latin typeface="Times New Roman" pitchFamily="18" charset="0"/>
                <a:cs typeface="Times New Roman" pitchFamily="18" charset="0"/>
              </a:rPr>
              <a:t>The Array </a:t>
            </a:r>
            <a:r>
              <a:rPr lang="en-US" sz="2000" b="1" dirty="0" err="1" smtClean="0">
                <a:latin typeface="Times New Roman" pitchFamily="18" charset="0"/>
                <a:cs typeface="Times New Roman" pitchFamily="18" charset="0"/>
              </a:rPr>
              <a:t>Datatype</a:t>
            </a:r>
            <a:endParaRPr lang="en-US" sz="2000" b="1" dirty="0" smtClean="0">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Times New Roman" pitchFamily="18" charset="0"/>
                <a:cs typeface="Times New Roman" pitchFamily="18" charset="0"/>
              </a:rPr>
              <a:t>An array is a type of object used for storing multiple values in single variable. Each value (also called an element) in an array has a numeric position, known as its index, and it may contain data of any data type-numbers, strings, </a:t>
            </a:r>
            <a:r>
              <a:rPr lang="en-US" sz="2000" dirty="0" err="1">
                <a:latin typeface="Times New Roman" pitchFamily="18" charset="0"/>
                <a:cs typeface="Times New Roman" pitchFamily="18" charset="0"/>
              </a:rPr>
              <a:t>booleans</a:t>
            </a:r>
            <a:r>
              <a:rPr lang="en-US" sz="2000" dirty="0">
                <a:latin typeface="Times New Roman" pitchFamily="18" charset="0"/>
                <a:cs typeface="Times New Roman" pitchFamily="18" charset="0"/>
              </a:rPr>
              <a:t>, functions, objects, and even other arrays. The array index starts from 0, so that the first array element is </a:t>
            </a:r>
            <a:r>
              <a:rPr lang="en-US" sz="2000" dirty="0" err="1">
                <a:latin typeface="Times New Roman" pitchFamily="18" charset="0"/>
                <a:cs typeface="Times New Roman" pitchFamily="18" charset="0"/>
              </a:rPr>
              <a:t>arr</a:t>
            </a:r>
            <a:r>
              <a:rPr lang="en-US" sz="2000" dirty="0">
                <a:latin typeface="Times New Roman" pitchFamily="18" charset="0"/>
                <a:cs typeface="Times New Roman" pitchFamily="18" charset="0"/>
              </a:rPr>
              <a:t>[0] not </a:t>
            </a:r>
            <a:r>
              <a:rPr lang="en-US" sz="2000" dirty="0" err="1">
                <a:latin typeface="Times New Roman" pitchFamily="18" charset="0"/>
                <a:cs typeface="Times New Roman" pitchFamily="18" charset="0"/>
              </a:rPr>
              <a:t>arr</a:t>
            </a:r>
            <a:r>
              <a:rPr lang="en-US" sz="2000" dirty="0">
                <a:latin typeface="Times New Roman" pitchFamily="18" charset="0"/>
                <a:cs typeface="Times New Roman" pitchFamily="18" charset="0"/>
              </a:rPr>
              <a:t>[1].</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Times New Roman" pitchFamily="18" charset="0"/>
                <a:cs typeface="Times New Roman" pitchFamily="18" charset="0"/>
              </a:rPr>
              <a:t>The simplest way to create an array is by specifying the array elements as a comma-separated list enclosed by square brackets, as shown in the example below</a:t>
            </a:r>
            <a:r>
              <a:rPr lang="en-US" sz="2000" dirty="0" smtClean="0">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Times New Roman" pitchFamily="18" charset="0"/>
                <a:cs typeface="Times New Roman" pitchFamily="18" charset="0"/>
              </a:rPr>
              <a:t>&lt;script&gt;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Times New Roman" pitchFamily="18" charset="0"/>
                <a:cs typeface="Times New Roman" pitchFamily="18" charset="0"/>
              </a:rPr>
              <a:t>    // Creating arrays</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var</a:t>
            </a:r>
            <a:r>
              <a:rPr lang="en-US" sz="2000" dirty="0">
                <a:latin typeface="Times New Roman" pitchFamily="18" charset="0"/>
                <a:cs typeface="Times New Roman" pitchFamily="18" charset="0"/>
              </a:rPr>
              <a:t> colors = ["Red", "Yellow", "Green", "Orange"];</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var</a:t>
            </a:r>
            <a:r>
              <a:rPr lang="en-US" sz="2000" dirty="0">
                <a:latin typeface="Times New Roman" pitchFamily="18" charset="0"/>
                <a:cs typeface="Times New Roman" pitchFamily="18" charset="0"/>
              </a:rPr>
              <a:t> cities = ["London", "Paris", "New York"];</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Times New Roman" pitchFamily="18" charset="0"/>
                <a:cs typeface="Times New Roman" pitchFamily="18" charset="0"/>
              </a:rPr>
              <a:t>    // Printing array values</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document.write</a:t>
            </a:r>
            <a:r>
              <a:rPr lang="en-US" sz="2000" dirty="0">
                <a:latin typeface="Times New Roman" pitchFamily="18" charset="0"/>
                <a:cs typeface="Times New Roman" pitchFamily="18" charset="0"/>
              </a:rPr>
              <a:t>(colors[0] + "&lt;</a:t>
            </a:r>
            <a:r>
              <a:rPr lang="en-US" sz="2000" dirty="0" err="1">
                <a:latin typeface="Times New Roman" pitchFamily="18" charset="0"/>
                <a:cs typeface="Times New Roman" pitchFamily="18" charset="0"/>
              </a:rPr>
              <a:t>br</a:t>
            </a:r>
            <a:r>
              <a:rPr lang="en-US" sz="2000" dirty="0">
                <a:latin typeface="Times New Roman" pitchFamily="18" charset="0"/>
                <a:cs typeface="Times New Roman" pitchFamily="18" charset="0"/>
              </a:rPr>
              <a:t>&gt;");   // Output: Red</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document.write</a:t>
            </a:r>
            <a:r>
              <a:rPr lang="en-US" sz="2000" dirty="0">
                <a:latin typeface="Times New Roman" pitchFamily="18" charset="0"/>
                <a:cs typeface="Times New Roman" pitchFamily="18" charset="0"/>
              </a:rPr>
              <a:t>(cities[2]);   // Output: New York</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Times New Roman" pitchFamily="18" charset="0"/>
                <a:cs typeface="Times New Roman" pitchFamily="18" charset="0"/>
              </a:rPr>
              <a:t>    &lt;/script&gt;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323528" y="996699"/>
            <a:ext cx="8280920" cy="4093428"/>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2000" b="1" dirty="0">
                <a:latin typeface="Times New Roman" pitchFamily="18" charset="0"/>
                <a:cs typeface="Times New Roman" pitchFamily="18" charset="0"/>
              </a:rPr>
              <a:t>The type() Operator</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typeof</a:t>
            </a:r>
            <a:r>
              <a:rPr lang="en-US" sz="2000" dirty="0">
                <a:latin typeface="Times New Roman" pitchFamily="18" charset="0"/>
                <a:cs typeface="Times New Roman" pitchFamily="18" charset="0"/>
              </a:rPr>
              <a:t> operator can be used to find out what type of data a variable or operand contains. It can be used with or without parentheses (</a:t>
            </a:r>
            <a:r>
              <a:rPr lang="en-US" sz="2000" dirty="0" err="1">
                <a:latin typeface="Times New Roman" pitchFamily="18" charset="0"/>
                <a:cs typeface="Times New Roman" pitchFamily="18" charset="0"/>
              </a:rPr>
              <a:t>typeof</a:t>
            </a:r>
            <a:r>
              <a:rPr lang="en-US" sz="2000" dirty="0">
                <a:latin typeface="Times New Roman" pitchFamily="18" charset="0"/>
                <a:cs typeface="Times New Roman" pitchFamily="18" charset="0"/>
              </a:rPr>
              <a:t>(x) or </a:t>
            </a:r>
            <a:r>
              <a:rPr lang="en-US" sz="2000" dirty="0" err="1">
                <a:latin typeface="Times New Roman" pitchFamily="18" charset="0"/>
                <a:cs typeface="Times New Roman" pitchFamily="18" charset="0"/>
              </a:rPr>
              <a:t>typeof</a:t>
            </a:r>
            <a:r>
              <a:rPr lang="en-US" sz="2000" dirty="0">
                <a:latin typeface="Times New Roman" pitchFamily="18" charset="0"/>
                <a:cs typeface="Times New Roman" pitchFamily="18" charset="0"/>
              </a:rPr>
              <a:t> x).</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typeof</a:t>
            </a:r>
            <a:r>
              <a:rPr lang="en-US" sz="2000" dirty="0">
                <a:latin typeface="Times New Roman" pitchFamily="18" charset="0"/>
                <a:cs typeface="Times New Roman" pitchFamily="18" charset="0"/>
              </a:rPr>
              <a:t> operator is particularly useful in the situations when you need to process the values of different types differently, but you need to be very careful, because it may produce unexpected result in some cases, as demonstrated in the following example:</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err="1">
                <a:latin typeface="Times New Roman" pitchFamily="18" charset="0"/>
                <a:cs typeface="Times New Roman" pitchFamily="18" charset="0"/>
              </a:rPr>
              <a:t>document.write</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typeof</a:t>
            </a:r>
            <a:r>
              <a:rPr lang="en-US" sz="2000" dirty="0">
                <a:latin typeface="Times New Roman" pitchFamily="18" charset="0"/>
                <a:cs typeface="Times New Roman" pitchFamily="18" charset="0"/>
              </a:rPr>
              <a:t> 15 + "&lt;</a:t>
            </a:r>
            <a:r>
              <a:rPr lang="en-US" sz="2000" dirty="0" err="1">
                <a:latin typeface="Times New Roman" pitchFamily="18" charset="0"/>
                <a:cs typeface="Times New Roman" pitchFamily="18" charset="0"/>
              </a:rPr>
              <a:t>br</a:t>
            </a:r>
            <a:r>
              <a:rPr lang="en-US" sz="2000" dirty="0">
                <a:latin typeface="Times New Roman" pitchFamily="18" charset="0"/>
                <a:cs typeface="Times New Roman" pitchFamily="18" charset="0"/>
              </a:rPr>
              <a:t>&gt;");  // Prints: "number"</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err="1">
                <a:latin typeface="Times New Roman" pitchFamily="18" charset="0"/>
                <a:cs typeface="Times New Roman" pitchFamily="18" charset="0"/>
              </a:rPr>
              <a:t>document.write</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typeof</a:t>
            </a:r>
            <a:r>
              <a:rPr lang="en-US" sz="2000" dirty="0">
                <a:latin typeface="Times New Roman" pitchFamily="18" charset="0"/>
                <a:cs typeface="Times New Roman" pitchFamily="18" charset="0"/>
              </a:rPr>
              <a:t> 42.7 + "&lt;</a:t>
            </a:r>
            <a:r>
              <a:rPr lang="en-US" sz="2000" dirty="0" err="1">
                <a:latin typeface="Times New Roman" pitchFamily="18" charset="0"/>
                <a:cs typeface="Times New Roman" pitchFamily="18" charset="0"/>
              </a:rPr>
              <a:t>br</a:t>
            </a:r>
            <a:r>
              <a:rPr lang="en-US" sz="2000" dirty="0">
                <a:latin typeface="Times New Roman" pitchFamily="18" charset="0"/>
                <a:cs typeface="Times New Roman"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512" y="980728"/>
            <a:ext cx="8712968" cy="4093428"/>
          </a:xfrm>
          <a:prstGeom prst="rect">
            <a:avLst/>
          </a:prstGeom>
        </p:spPr>
        <p:txBody>
          <a:bodyPr wrap="square">
            <a:spAutoFit/>
          </a:bodyPr>
          <a:lstStyle/>
          <a:p>
            <a:pPr algn="ctr"/>
            <a:r>
              <a:rPr lang="en-US" sz="2000" b="1" dirty="0">
                <a:latin typeface="Times New Roman" pitchFamily="18" charset="0"/>
                <a:cs typeface="Times New Roman" pitchFamily="18" charset="0"/>
              </a:rPr>
              <a:t>JavaScript Data </a:t>
            </a:r>
            <a:r>
              <a:rPr lang="en-US" sz="2000" b="1" dirty="0" smtClean="0">
                <a:latin typeface="Times New Roman" pitchFamily="18" charset="0"/>
                <a:cs typeface="Times New Roman" pitchFamily="18" charset="0"/>
              </a:rPr>
              <a:t>Types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JavaScript provides different </a:t>
            </a:r>
            <a:r>
              <a:rPr lang="en-US" sz="2000" b="1" dirty="0">
                <a:latin typeface="Times New Roman" pitchFamily="18" charset="0"/>
                <a:cs typeface="Times New Roman" pitchFamily="18" charset="0"/>
              </a:rPr>
              <a:t>data types</a:t>
            </a:r>
            <a:r>
              <a:rPr lang="en-US" sz="2000" dirty="0">
                <a:latin typeface="Times New Roman" pitchFamily="18" charset="0"/>
                <a:cs typeface="Times New Roman" pitchFamily="18" charset="0"/>
              </a:rPr>
              <a:t> to hold different types of values. There are two types of data types in JavaScript</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1.     Primitive data </a:t>
            </a:r>
            <a:r>
              <a:rPr lang="en-US" sz="2000" dirty="0" smtClean="0">
                <a:latin typeface="Times New Roman" pitchFamily="18" charset="0"/>
                <a:cs typeface="Times New Roman" pitchFamily="18" charset="0"/>
              </a:rPr>
              <a:t>type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2.     Non-primitive (reference) data </a:t>
            </a:r>
            <a:r>
              <a:rPr lang="en-US" sz="2000" dirty="0" smtClean="0">
                <a:latin typeface="Times New Roman" pitchFamily="18" charset="0"/>
                <a:cs typeface="Times New Roman" pitchFamily="18" charset="0"/>
              </a:rPr>
              <a:t>type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JavaScript is a </a:t>
            </a:r>
            <a:r>
              <a:rPr lang="en-US" sz="2000" b="1" dirty="0">
                <a:latin typeface="Times New Roman" pitchFamily="18" charset="0"/>
                <a:cs typeface="Times New Roman" pitchFamily="18" charset="0"/>
              </a:rPr>
              <a:t>dynamic type language</a:t>
            </a:r>
            <a:r>
              <a:rPr lang="en-US" sz="2000" dirty="0">
                <a:latin typeface="Times New Roman" pitchFamily="18" charset="0"/>
                <a:cs typeface="Times New Roman" pitchFamily="18" charset="0"/>
              </a:rPr>
              <a:t>, means you don't need to specify type of the variable because it is dynamically used by JavaScript engine. You need to use </a:t>
            </a:r>
            <a:r>
              <a:rPr lang="en-US" sz="2000" b="1" dirty="0" err="1">
                <a:latin typeface="Times New Roman" pitchFamily="18" charset="0"/>
                <a:cs typeface="Times New Roman" pitchFamily="18" charset="0"/>
              </a:rPr>
              <a:t>var</a:t>
            </a:r>
            <a:r>
              <a:rPr lang="en-US" sz="2000" dirty="0">
                <a:latin typeface="Times New Roman" pitchFamily="18" charset="0"/>
                <a:cs typeface="Times New Roman" pitchFamily="18" charset="0"/>
              </a:rPr>
              <a:t> here to specify the data type. It can hold any type of values such as numbers, strings etc. For example: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467544" y="1052736"/>
          <a:ext cx="8424936" cy="3384378"/>
        </p:xfrm>
        <a:graphic>
          <a:graphicData uri="http://schemas.openxmlformats.org/drawingml/2006/table">
            <a:tbl>
              <a:tblPr/>
              <a:tblGrid>
                <a:gridCol w="1957308"/>
                <a:gridCol w="6467628"/>
              </a:tblGrid>
              <a:tr h="564063">
                <a:tc>
                  <a:txBody>
                    <a:bodyPr/>
                    <a:lstStyle/>
                    <a:p>
                      <a:r>
                        <a:rPr lang="en-US" sz="2000">
                          <a:latin typeface="Times New Roman" pitchFamily="18" charset="0"/>
                          <a:cs typeface="Times New Roman" pitchFamily="18" charset="0"/>
                        </a:rPr>
                        <a:t>Data Type</a:t>
                      </a:r>
                    </a:p>
                  </a:txBody>
                  <a:tcPr marL="0" marR="0" marT="0" marB="0">
                    <a:lnL>
                      <a:noFill/>
                    </a:lnL>
                    <a:lnR>
                      <a:noFill/>
                    </a:lnR>
                    <a:lnT>
                      <a:noFill/>
                    </a:lnT>
                    <a:lnB>
                      <a:noFill/>
                    </a:lnB>
                    <a:solidFill>
                      <a:srgbClr val="FFFFFF"/>
                    </a:solidFill>
                  </a:tcPr>
                </a:tc>
                <a:tc>
                  <a:txBody>
                    <a:bodyPr/>
                    <a:lstStyle/>
                    <a:p>
                      <a:r>
                        <a:rPr lang="en-US" sz="2000">
                          <a:latin typeface="Times New Roman" pitchFamily="18" charset="0"/>
                          <a:cs typeface="Times New Roman" pitchFamily="18" charset="0"/>
                        </a:rPr>
                        <a:t>Description</a:t>
                      </a:r>
                    </a:p>
                  </a:txBody>
                  <a:tcPr marL="0" marR="0" marT="0" marB="0">
                    <a:lnL>
                      <a:noFill/>
                    </a:lnL>
                    <a:lnR>
                      <a:noFill/>
                    </a:lnR>
                    <a:lnT>
                      <a:noFill/>
                    </a:lnT>
                    <a:lnB>
                      <a:noFill/>
                    </a:lnB>
                    <a:solidFill>
                      <a:srgbClr val="FFFFFF"/>
                    </a:solidFill>
                  </a:tcPr>
                </a:tc>
              </a:tr>
              <a:tr h="564063">
                <a:tc>
                  <a:txBody>
                    <a:bodyPr/>
                    <a:lstStyle/>
                    <a:p>
                      <a:r>
                        <a:rPr lang="en-US" sz="2000">
                          <a:latin typeface="Times New Roman" pitchFamily="18" charset="0"/>
                          <a:cs typeface="Times New Roman" pitchFamily="18" charset="0"/>
                        </a:rPr>
                        <a:t>String</a:t>
                      </a:r>
                    </a:p>
                  </a:txBody>
                  <a:tcPr marL="0" marR="0" marT="0" marB="0">
                    <a:lnL>
                      <a:noFill/>
                    </a:lnL>
                    <a:lnR>
                      <a:noFill/>
                    </a:lnR>
                    <a:lnT>
                      <a:noFill/>
                    </a:lnT>
                    <a:lnB>
                      <a:noFill/>
                    </a:lnB>
                    <a:solidFill>
                      <a:srgbClr val="FFFFFF"/>
                    </a:solidFill>
                  </a:tcPr>
                </a:tc>
                <a:tc>
                  <a:txBody>
                    <a:bodyPr/>
                    <a:lstStyle/>
                    <a:p>
                      <a:r>
                        <a:rPr lang="en-US" sz="2000">
                          <a:latin typeface="Times New Roman" pitchFamily="18" charset="0"/>
                          <a:cs typeface="Times New Roman" pitchFamily="18" charset="0"/>
                        </a:rPr>
                        <a:t>represents sequence of characters e.g. "hello“</a:t>
                      </a:r>
                    </a:p>
                  </a:txBody>
                  <a:tcPr marL="0" marR="0" marT="0" marB="0">
                    <a:lnL>
                      <a:noFill/>
                    </a:lnL>
                    <a:lnR>
                      <a:noFill/>
                    </a:lnR>
                    <a:lnT>
                      <a:noFill/>
                    </a:lnT>
                    <a:lnB>
                      <a:noFill/>
                    </a:lnB>
                    <a:solidFill>
                      <a:srgbClr val="FFFFFF"/>
                    </a:solidFill>
                  </a:tcPr>
                </a:tc>
              </a:tr>
              <a:tr h="564063">
                <a:tc>
                  <a:txBody>
                    <a:bodyPr/>
                    <a:lstStyle/>
                    <a:p>
                      <a:r>
                        <a:rPr lang="en-US" sz="2000">
                          <a:latin typeface="Times New Roman" pitchFamily="18" charset="0"/>
                          <a:cs typeface="Times New Roman" pitchFamily="18" charset="0"/>
                        </a:rPr>
                        <a:t>Number</a:t>
                      </a:r>
                    </a:p>
                  </a:txBody>
                  <a:tcPr marL="0" marR="0" marT="0" marB="0">
                    <a:lnL>
                      <a:noFill/>
                    </a:lnL>
                    <a:lnR>
                      <a:noFill/>
                    </a:lnR>
                    <a:lnT>
                      <a:noFill/>
                    </a:lnT>
                    <a:lnB>
                      <a:noFill/>
                    </a:lnB>
                    <a:solidFill>
                      <a:srgbClr val="FFFFFF"/>
                    </a:solidFill>
                  </a:tcPr>
                </a:tc>
                <a:tc>
                  <a:txBody>
                    <a:bodyPr/>
                    <a:lstStyle/>
                    <a:p>
                      <a:r>
                        <a:rPr lang="en-US" sz="2000">
                          <a:latin typeface="Times New Roman" pitchFamily="18" charset="0"/>
                          <a:cs typeface="Times New Roman" pitchFamily="18" charset="0"/>
                        </a:rPr>
                        <a:t>represents numeric values e.g. 100</a:t>
                      </a:r>
                    </a:p>
                  </a:txBody>
                  <a:tcPr marL="0" marR="0" marT="0" marB="0">
                    <a:lnL>
                      <a:noFill/>
                    </a:lnL>
                    <a:lnR>
                      <a:noFill/>
                    </a:lnR>
                    <a:lnT>
                      <a:noFill/>
                    </a:lnT>
                    <a:lnB>
                      <a:noFill/>
                    </a:lnB>
                    <a:solidFill>
                      <a:srgbClr val="FFFFFF"/>
                    </a:solidFill>
                  </a:tcPr>
                </a:tc>
              </a:tr>
              <a:tr h="564063">
                <a:tc>
                  <a:txBody>
                    <a:bodyPr/>
                    <a:lstStyle/>
                    <a:p>
                      <a:r>
                        <a:rPr lang="en-US" sz="2000">
                          <a:latin typeface="Times New Roman" pitchFamily="18" charset="0"/>
                          <a:cs typeface="Times New Roman" pitchFamily="18" charset="0"/>
                        </a:rPr>
                        <a:t>Boolean</a:t>
                      </a:r>
                    </a:p>
                  </a:txBody>
                  <a:tcPr marL="0" marR="0" marT="0" marB="0">
                    <a:lnL>
                      <a:noFill/>
                    </a:lnL>
                    <a:lnR>
                      <a:noFill/>
                    </a:lnR>
                    <a:lnT>
                      <a:noFill/>
                    </a:lnT>
                    <a:lnB>
                      <a:noFill/>
                    </a:lnB>
                    <a:solidFill>
                      <a:srgbClr val="FFFFFF"/>
                    </a:solidFill>
                  </a:tcPr>
                </a:tc>
                <a:tc>
                  <a:txBody>
                    <a:bodyPr/>
                    <a:lstStyle/>
                    <a:p>
                      <a:r>
                        <a:rPr lang="en-US" sz="2000">
                          <a:latin typeface="Times New Roman" pitchFamily="18" charset="0"/>
                          <a:cs typeface="Times New Roman" pitchFamily="18" charset="0"/>
                        </a:rPr>
                        <a:t>represents boolean value either false or true</a:t>
                      </a:r>
                    </a:p>
                  </a:txBody>
                  <a:tcPr marL="0" marR="0" marT="0" marB="0">
                    <a:lnL>
                      <a:noFill/>
                    </a:lnL>
                    <a:lnR>
                      <a:noFill/>
                    </a:lnR>
                    <a:lnT>
                      <a:noFill/>
                    </a:lnT>
                    <a:lnB>
                      <a:noFill/>
                    </a:lnB>
                    <a:solidFill>
                      <a:srgbClr val="FFFFFF"/>
                    </a:solidFill>
                  </a:tcPr>
                </a:tc>
              </a:tr>
              <a:tr h="564063">
                <a:tc>
                  <a:txBody>
                    <a:bodyPr/>
                    <a:lstStyle/>
                    <a:p>
                      <a:r>
                        <a:rPr lang="en-US" sz="2000">
                          <a:latin typeface="Times New Roman" pitchFamily="18" charset="0"/>
                          <a:cs typeface="Times New Roman" pitchFamily="18" charset="0"/>
                        </a:rPr>
                        <a:t>Undefined</a:t>
                      </a:r>
                    </a:p>
                  </a:txBody>
                  <a:tcPr marL="0" marR="0" marT="0" marB="0">
                    <a:lnL>
                      <a:noFill/>
                    </a:lnL>
                    <a:lnR>
                      <a:noFill/>
                    </a:lnR>
                    <a:lnT>
                      <a:noFill/>
                    </a:lnT>
                    <a:lnB>
                      <a:noFill/>
                    </a:lnB>
                    <a:solidFill>
                      <a:srgbClr val="FFFFFF"/>
                    </a:solidFill>
                  </a:tcPr>
                </a:tc>
                <a:tc>
                  <a:txBody>
                    <a:bodyPr/>
                    <a:lstStyle/>
                    <a:p>
                      <a:r>
                        <a:rPr lang="en-US" sz="2000" dirty="0">
                          <a:latin typeface="Times New Roman" pitchFamily="18" charset="0"/>
                          <a:cs typeface="Times New Roman" pitchFamily="18" charset="0"/>
                        </a:rPr>
                        <a:t>represents undefined value</a:t>
                      </a:r>
                    </a:p>
                  </a:txBody>
                  <a:tcPr marL="0" marR="0" marT="0" marB="0">
                    <a:lnL>
                      <a:noFill/>
                    </a:lnL>
                    <a:lnR>
                      <a:noFill/>
                    </a:lnR>
                    <a:lnT>
                      <a:noFill/>
                    </a:lnT>
                    <a:lnB>
                      <a:noFill/>
                    </a:lnB>
                    <a:solidFill>
                      <a:srgbClr val="FFFFFF"/>
                    </a:solidFill>
                  </a:tcPr>
                </a:tc>
              </a:tr>
              <a:tr h="564063">
                <a:tc>
                  <a:txBody>
                    <a:bodyPr/>
                    <a:lstStyle/>
                    <a:p>
                      <a:r>
                        <a:rPr lang="en-US" sz="2000">
                          <a:latin typeface="Times New Roman" pitchFamily="18" charset="0"/>
                          <a:cs typeface="Times New Roman" pitchFamily="18" charset="0"/>
                        </a:rPr>
                        <a:t>Null</a:t>
                      </a:r>
                    </a:p>
                  </a:txBody>
                  <a:tcPr marL="0" marR="0" marT="0" marB="0">
                    <a:lnL>
                      <a:noFill/>
                    </a:lnL>
                    <a:lnR>
                      <a:noFill/>
                    </a:lnR>
                    <a:lnT>
                      <a:noFill/>
                    </a:lnT>
                    <a:lnB>
                      <a:noFill/>
                    </a:lnB>
                    <a:solidFill>
                      <a:srgbClr val="FFFFFF"/>
                    </a:solidFill>
                  </a:tcPr>
                </a:tc>
                <a:tc>
                  <a:txBody>
                    <a:bodyPr/>
                    <a:lstStyle/>
                    <a:p>
                      <a:r>
                        <a:rPr lang="en-US" sz="2000" dirty="0">
                          <a:latin typeface="Times New Roman" pitchFamily="18" charset="0"/>
                          <a:cs typeface="Times New Roman" pitchFamily="18" charset="0"/>
                        </a:rPr>
                        <a:t>represents null i.e. no value at all</a:t>
                      </a:r>
                    </a:p>
                  </a:txBody>
                  <a:tcPr marL="0" marR="0" marT="0" marB="0">
                    <a:lnL>
                      <a:noFill/>
                    </a:lnL>
                    <a:lnR>
                      <a:noFill/>
                    </a:lnR>
                    <a:lnT>
                      <a:noFill/>
                    </a:lnT>
                    <a:lnB>
                      <a:noFill/>
                    </a:lnB>
                    <a:solidFill>
                      <a:srgbClr val="FFFFFF"/>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1) (2).png"/>
          <p:cNvPicPr>
            <a:picLocks noChangeAspect="1"/>
          </p:cNvPicPr>
          <p:nvPr/>
        </p:nvPicPr>
        <p:blipFill>
          <a:blip r:embed="rId2" cstate="print"/>
          <a:stretch>
            <a:fillRect/>
          </a:stretch>
        </p:blipFill>
        <p:spPr>
          <a:xfrm>
            <a:off x="467544" y="908719"/>
            <a:ext cx="8424936" cy="2361905"/>
          </a:xfrm>
          <a:prstGeom prst="rect">
            <a:avLst/>
          </a:prstGeom>
        </p:spPr>
      </p:pic>
      <p:graphicFrame>
        <p:nvGraphicFramePr>
          <p:cNvPr id="4" name="Table 3"/>
          <p:cNvGraphicFramePr>
            <a:graphicFrameLocks noGrp="1"/>
          </p:cNvGraphicFramePr>
          <p:nvPr/>
        </p:nvGraphicFramePr>
        <p:xfrm>
          <a:off x="683568" y="4509121"/>
          <a:ext cx="8064896" cy="1670583"/>
        </p:xfrm>
        <a:graphic>
          <a:graphicData uri="http://schemas.openxmlformats.org/drawingml/2006/table">
            <a:tbl>
              <a:tblPr/>
              <a:tblGrid>
                <a:gridCol w="1466345"/>
                <a:gridCol w="6598551"/>
              </a:tblGrid>
              <a:tr h="403244">
                <a:tc>
                  <a:txBody>
                    <a:bodyPr/>
                    <a:lstStyle/>
                    <a:p>
                      <a:pPr algn="ctr"/>
                      <a:r>
                        <a:rPr lang="en-US" sz="2000" dirty="0">
                          <a:latin typeface="Times New Roman" pitchFamily="18" charset="0"/>
                          <a:cs typeface="Times New Roman" pitchFamily="18" charset="0"/>
                        </a:rPr>
                        <a:t>Data Type</a:t>
                      </a:r>
                    </a:p>
                  </a:txBody>
                  <a:tcPr marL="0" marR="0" marT="0" marB="0">
                    <a:lnL>
                      <a:noFill/>
                    </a:lnL>
                    <a:lnR>
                      <a:noFill/>
                    </a:lnR>
                    <a:lnT>
                      <a:noFill/>
                    </a:lnT>
                    <a:lnB>
                      <a:noFill/>
                    </a:lnB>
                    <a:solidFill>
                      <a:srgbClr val="FFFFFF"/>
                    </a:solidFill>
                  </a:tcPr>
                </a:tc>
                <a:tc>
                  <a:txBody>
                    <a:bodyPr/>
                    <a:lstStyle/>
                    <a:p>
                      <a:pPr algn="ctr"/>
                      <a:r>
                        <a:rPr lang="en-US" sz="2000" dirty="0">
                          <a:latin typeface="Times New Roman" pitchFamily="18" charset="0"/>
                          <a:cs typeface="Times New Roman" pitchFamily="18" charset="0"/>
                        </a:rPr>
                        <a:t>Description</a:t>
                      </a:r>
                    </a:p>
                  </a:txBody>
                  <a:tcPr marL="0" marR="0" marT="0" marB="0">
                    <a:lnL>
                      <a:noFill/>
                    </a:lnL>
                    <a:lnR>
                      <a:noFill/>
                    </a:lnR>
                    <a:lnT>
                      <a:noFill/>
                    </a:lnT>
                    <a:lnB>
                      <a:noFill/>
                    </a:lnB>
                    <a:solidFill>
                      <a:srgbClr val="FFFFFF"/>
                    </a:solidFill>
                  </a:tcPr>
                </a:tc>
              </a:tr>
              <a:tr h="460851">
                <a:tc>
                  <a:txBody>
                    <a:bodyPr/>
                    <a:lstStyle/>
                    <a:p>
                      <a:r>
                        <a:rPr lang="en-US" sz="2000">
                          <a:latin typeface="Times New Roman" pitchFamily="18" charset="0"/>
                          <a:cs typeface="Times New Roman" pitchFamily="18" charset="0"/>
                        </a:rPr>
                        <a:t>Object</a:t>
                      </a:r>
                    </a:p>
                  </a:txBody>
                  <a:tcPr marL="0" marR="0" marT="0" marB="0">
                    <a:lnL>
                      <a:noFill/>
                    </a:lnL>
                    <a:lnR>
                      <a:noFill/>
                    </a:lnR>
                    <a:lnT>
                      <a:noFill/>
                    </a:lnT>
                    <a:lnB>
                      <a:noFill/>
                    </a:lnB>
                    <a:solidFill>
                      <a:srgbClr val="FFFFFF"/>
                    </a:solidFill>
                  </a:tcPr>
                </a:tc>
                <a:tc>
                  <a:txBody>
                    <a:bodyPr/>
                    <a:lstStyle/>
                    <a:p>
                      <a:r>
                        <a:rPr lang="en-US" sz="2000">
                          <a:latin typeface="Times New Roman" pitchFamily="18" charset="0"/>
                          <a:cs typeface="Times New Roman" pitchFamily="18" charset="0"/>
                        </a:rPr>
                        <a:t>represents instance through which we can access members</a:t>
                      </a:r>
                    </a:p>
                  </a:txBody>
                  <a:tcPr marL="0" marR="0" marT="0" marB="0">
                    <a:lnL>
                      <a:noFill/>
                    </a:lnL>
                    <a:lnR>
                      <a:noFill/>
                    </a:lnR>
                    <a:lnT>
                      <a:noFill/>
                    </a:lnT>
                    <a:lnB>
                      <a:noFill/>
                    </a:lnB>
                    <a:solidFill>
                      <a:srgbClr val="FFFFFF"/>
                    </a:solidFill>
                  </a:tcPr>
                </a:tc>
              </a:tr>
              <a:tr h="403244">
                <a:tc>
                  <a:txBody>
                    <a:bodyPr/>
                    <a:lstStyle/>
                    <a:p>
                      <a:r>
                        <a:rPr lang="en-US" sz="2000">
                          <a:latin typeface="Times New Roman" pitchFamily="18" charset="0"/>
                          <a:cs typeface="Times New Roman" pitchFamily="18" charset="0"/>
                        </a:rPr>
                        <a:t>Array</a:t>
                      </a:r>
                    </a:p>
                  </a:txBody>
                  <a:tcPr marL="0" marR="0" marT="0" marB="0">
                    <a:lnL>
                      <a:noFill/>
                    </a:lnL>
                    <a:lnR>
                      <a:noFill/>
                    </a:lnR>
                    <a:lnT>
                      <a:noFill/>
                    </a:lnT>
                    <a:lnB>
                      <a:noFill/>
                    </a:lnB>
                    <a:solidFill>
                      <a:srgbClr val="FFFFFF"/>
                    </a:solidFill>
                  </a:tcPr>
                </a:tc>
                <a:tc>
                  <a:txBody>
                    <a:bodyPr/>
                    <a:lstStyle/>
                    <a:p>
                      <a:r>
                        <a:rPr lang="en-US" sz="2000">
                          <a:latin typeface="Times New Roman" pitchFamily="18" charset="0"/>
                          <a:cs typeface="Times New Roman" pitchFamily="18" charset="0"/>
                        </a:rPr>
                        <a:t>represents group of similar values</a:t>
                      </a:r>
                    </a:p>
                  </a:txBody>
                  <a:tcPr marL="0" marR="0" marT="0" marB="0">
                    <a:lnL>
                      <a:noFill/>
                    </a:lnL>
                    <a:lnR>
                      <a:noFill/>
                    </a:lnR>
                    <a:lnT>
                      <a:noFill/>
                    </a:lnT>
                    <a:lnB>
                      <a:noFill/>
                    </a:lnB>
                    <a:solidFill>
                      <a:srgbClr val="FFFFFF"/>
                    </a:solidFill>
                  </a:tcPr>
                </a:tc>
              </a:tr>
              <a:tr h="403244">
                <a:tc>
                  <a:txBody>
                    <a:bodyPr/>
                    <a:lstStyle/>
                    <a:p>
                      <a:r>
                        <a:rPr lang="en-US" sz="2000" dirty="0" err="1">
                          <a:latin typeface="Times New Roman" pitchFamily="18" charset="0"/>
                          <a:cs typeface="Times New Roman" pitchFamily="18" charset="0"/>
                        </a:rPr>
                        <a:t>RegExp</a:t>
                      </a:r>
                      <a:endParaRPr lang="en-US" sz="2000" dirty="0">
                        <a:latin typeface="Times New Roman" pitchFamily="18" charset="0"/>
                        <a:cs typeface="Times New Roman" pitchFamily="18" charset="0"/>
                      </a:endParaRPr>
                    </a:p>
                  </a:txBody>
                  <a:tcPr marL="0" marR="0" marT="0" marB="0">
                    <a:lnL>
                      <a:noFill/>
                    </a:lnL>
                    <a:lnR>
                      <a:noFill/>
                    </a:lnR>
                    <a:lnT>
                      <a:noFill/>
                    </a:lnT>
                    <a:lnB>
                      <a:noFill/>
                    </a:lnB>
                    <a:solidFill>
                      <a:srgbClr val="FFFFFF"/>
                    </a:solidFill>
                  </a:tcPr>
                </a:tc>
                <a:tc>
                  <a:txBody>
                    <a:bodyPr/>
                    <a:lstStyle/>
                    <a:p>
                      <a:r>
                        <a:rPr lang="en-US" sz="2000" dirty="0">
                          <a:latin typeface="Times New Roman" pitchFamily="18" charset="0"/>
                          <a:cs typeface="Times New Roman" pitchFamily="18" charset="0"/>
                        </a:rPr>
                        <a:t>represents regular expression</a:t>
                      </a:r>
                    </a:p>
                  </a:txBody>
                  <a:tcPr marL="0" marR="0" marT="0" marB="0">
                    <a:lnL>
                      <a:noFill/>
                    </a:lnL>
                    <a:lnR>
                      <a:noFill/>
                    </a:lnR>
                    <a:lnT>
                      <a:noFill/>
                    </a:lnT>
                    <a:lnB>
                      <a:noFill/>
                    </a:lnB>
                    <a:solidFill>
                      <a:srgbClr val="FFFFFF"/>
                    </a:solidFill>
                  </a:tcPr>
                </a:tc>
              </a:tr>
            </a:tbl>
          </a:graphicData>
        </a:graphic>
      </p:graphicFrame>
      <p:sp>
        <p:nvSpPr>
          <p:cNvPr id="5" name="TextBox 4"/>
          <p:cNvSpPr txBox="1"/>
          <p:nvPr/>
        </p:nvSpPr>
        <p:spPr>
          <a:xfrm>
            <a:off x="611560" y="3573016"/>
            <a:ext cx="7848872" cy="369332"/>
          </a:xfrm>
          <a:prstGeom prst="rect">
            <a:avLst/>
          </a:prstGeom>
          <a:noFill/>
        </p:spPr>
        <p:txBody>
          <a:bodyPr wrap="square" rtlCol="0">
            <a:spAutoFit/>
          </a:bodyPr>
          <a:lstStyle/>
          <a:p>
            <a:r>
              <a:rPr lang="en-US" b="1" dirty="0" smtClean="0"/>
              <a:t>Non Primitive Data type</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305342"/>
            <a:ext cx="8496944" cy="4370427"/>
          </a:xfrm>
          <a:prstGeom prst="rect">
            <a:avLst/>
          </a:prstGeom>
        </p:spPr>
        <p:txBody>
          <a:bodyPr wrap="square">
            <a:spAutoFit/>
          </a:bodyPr>
          <a:lstStyle/>
          <a:p>
            <a:pPr algn="ctr"/>
            <a:r>
              <a:rPr lang="en-US" sz="2000" b="1" dirty="0">
                <a:latin typeface="Times New Roman" pitchFamily="18" charset="0"/>
                <a:cs typeface="Times New Roman" pitchFamily="18" charset="0"/>
              </a:rPr>
              <a:t> The String </a:t>
            </a:r>
            <a:r>
              <a:rPr lang="en-US" sz="2000" b="1" dirty="0" err="1" smtClean="0">
                <a:latin typeface="Times New Roman" pitchFamily="18" charset="0"/>
                <a:cs typeface="Times New Roman" pitchFamily="18" charset="0"/>
              </a:rPr>
              <a:t>Datatype</a:t>
            </a:r>
            <a:endParaRPr lang="en-US" sz="2000" b="1"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The </a:t>
            </a:r>
            <a:r>
              <a:rPr lang="en-US" sz="2000" i="1" dirty="0">
                <a:latin typeface="Times New Roman" pitchFamily="18" charset="0"/>
                <a:cs typeface="Times New Roman" pitchFamily="18" charset="0"/>
              </a:rPr>
              <a:t>string</a:t>
            </a:r>
            <a:r>
              <a:rPr lang="en-US" sz="2000" dirty="0">
                <a:latin typeface="Times New Roman" pitchFamily="18" charset="0"/>
                <a:cs typeface="Times New Roman" pitchFamily="18" charset="0"/>
              </a:rPr>
              <a:t> data type is used to represent textual data (i.e. sequences of characters). Strings are created using single or double quotes surrounding one or more characters, as shown below</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&lt;script&gt;</a:t>
            </a:r>
          </a:p>
          <a:p>
            <a:r>
              <a:rPr lang="en-US" sz="2000" dirty="0">
                <a:latin typeface="Times New Roman" pitchFamily="18" charset="0"/>
                <a:cs typeface="Times New Roman" pitchFamily="18" charset="0"/>
              </a:rPr>
              <a:t>    // Creating variables</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var</a:t>
            </a:r>
            <a:r>
              <a:rPr lang="en-US" sz="2000" dirty="0">
                <a:latin typeface="Times New Roman" pitchFamily="18" charset="0"/>
                <a:cs typeface="Times New Roman" pitchFamily="18" charset="0"/>
              </a:rPr>
              <a:t> a = 'Hi there!';  // using single quotes</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var</a:t>
            </a:r>
            <a:r>
              <a:rPr lang="en-US" sz="2000" dirty="0">
                <a:latin typeface="Times New Roman" pitchFamily="18" charset="0"/>
                <a:cs typeface="Times New Roman" pitchFamily="18" charset="0"/>
              </a:rPr>
              <a:t> b = "Hi there!";  // using double quotes</a:t>
            </a:r>
          </a:p>
          <a:p>
            <a:r>
              <a:rPr lang="en-US" sz="2000" dirty="0">
                <a:latin typeface="Times New Roman" pitchFamily="18" charset="0"/>
                <a:cs typeface="Times New Roman" pitchFamily="18" charset="0"/>
              </a:rPr>
              <a:t>      // Printing variable values</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document.write</a:t>
            </a:r>
            <a:r>
              <a:rPr lang="en-US" sz="2000" dirty="0">
                <a:latin typeface="Times New Roman" pitchFamily="18" charset="0"/>
                <a:cs typeface="Times New Roman" pitchFamily="18" charset="0"/>
              </a:rPr>
              <a:t>(a + "&lt;</a:t>
            </a:r>
            <a:r>
              <a:rPr lang="en-US" sz="2000" dirty="0" err="1">
                <a:latin typeface="Times New Roman" pitchFamily="18" charset="0"/>
                <a:cs typeface="Times New Roman" pitchFamily="18" charset="0"/>
              </a:rPr>
              <a:t>br</a:t>
            </a:r>
            <a:r>
              <a:rPr lang="en-US" sz="2000" dirty="0">
                <a:latin typeface="Times New Roman" pitchFamily="18" charset="0"/>
                <a:cs typeface="Times New Roman" pitchFamily="18" charset="0"/>
              </a:rPr>
              <a:t>&gt;");</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document.write</a:t>
            </a:r>
            <a:r>
              <a:rPr lang="en-US" sz="2000" dirty="0">
                <a:latin typeface="Times New Roman" pitchFamily="18" charset="0"/>
                <a:cs typeface="Times New Roman" pitchFamily="18" charset="0"/>
              </a:rPr>
              <a:t>(b);</a:t>
            </a:r>
          </a:p>
          <a:p>
            <a:r>
              <a:rPr lang="en-US" sz="2000" dirty="0">
                <a:latin typeface="Times New Roman" pitchFamily="18" charset="0"/>
                <a:cs typeface="Times New Roman" pitchFamily="18" charset="0"/>
              </a:rPr>
              <a:t>    &lt;/script&gt;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751344"/>
            <a:ext cx="8568952" cy="5601533"/>
          </a:xfrm>
          <a:prstGeom prst="rect">
            <a:avLst/>
          </a:prstGeom>
        </p:spPr>
        <p:txBody>
          <a:bodyPr wrap="square">
            <a:spAutoFit/>
          </a:bodyPr>
          <a:lstStyle/>
          <a:p>
            <a:pPr algn="ctr"/>
            <a:r>
              <a:rPr lang="en-US" sz="2000" b="1" dirty="0">
                <a:latin typeface="Times New Roman" pitchFamily="18" charset="0"/>
                <a:cs typeface="Times New Roman" pitchFamily="18" charset="0"/>
              </a:rPr>
              <a:t>The Number </a:t>
            </a:r>
            <a:r>
              <a:rPr lang="en-US" sz="2000" b="1" dirty="0" err="1" smtClean="0">
                <a:latin typeface="Times New Roman" pitchFamily="18" charset="0"/>
                <a:cs typeface="Times New Roman" pitchFamily="18" charset="0"/>
              </a:rPr>
              <a:t>Datatype</a:t>
            </a:r>
            <a:endParaRPr lang="en-US" sz="2000" b="1" dirty="0" smtClean="0">
              <a:latin typeface="Times New Roman" pitchFamily="18" charset="0"/>
              <a:cs typeface="Times New Roman" pitchFamily="18" charset="0"/>
            </a:endParaRPr>
          </a:p>
          <a:p>
            <a:r>
              <a:rPr lang="en-US" sz="2000" b="1" dirty="0">
                <a:latin typeface="Times New Roman" pitchFamily="18" charset="0"/>
                <a:cs typeface="Times New Roman" pitchFamily="18" charset="0"/>
              </a:rPr>
              <a:t/>
            </a:r>
            <a:br>
              <a:rPr lang="en-US" sz="2000" b="1" dirty="0">
                <a:latin typeface="Times New Roman" pitchFamily="18" charset="0"/>
                <a:cs typeface="Times New Roman" pitchFamily="18" charset="0"/>
              </a:rPr>
            </a:br>
            <a:r>
              <a:rPr lang="en-US" sz="2000" dirty="0">
                <a:latin typeface="Times New Roman" pitchFamily="18" charset="0"/>
                <a:cs typeface="Times New Roman" pitchFamily="18" charset="0"/>
              </a:rPr>
              <a:t>The </a:t>
            </a:r>
            <a:r>
              <a:rPr lang="en-US" sz="2000" i="1" dirty="0">
                <a:latin typeface="Times New Roman" pitchFamily="18" charset="0"/>
                <a:cs typeface="Times New Roman" pitchFamily="18" charset="0"/>
              </a:rPr>
              <a:t>number</a:t>
            </a:r>
            <a:r>
              <a:rPr lang="en-US" sz="2000" dirty="0">
                <a:latin typeface="Times New Roman" pitchFamily="18" charset="0"/>
                <a:cs typeface="Times New Roman" pitchFamily="18" charset="0"/>
              </a:rPr>
              <a:t> data type is used to represent positive or negative numbers with or without decimal place, or numbers written using exponential notation e.g. 1.5e-4 (equivalent to 1.5x10</a:t>
            </a:r>
            <a:r>
              <a:rPr lang="en-US" sz="2000" baseline="30000" dirty="0">
                <a:latin typeface="Times New Roman" pitchFamily="18" charset="0"/>
                <a:cs typeface="Times New Roman" pitchFamily="18" charset="0"/>
              </a:rPr>
              <a:t>-4</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&lt;script&gt;</a:t>
            </a:r>
          </a:p>
          <a:p>
            <a:r>
              <a:rPr lang="en-US" sz="2000" dirty="0">
                <a:latin typeface="Times New Roman" pitchFamily="18" charset="0"/>
                <a:cs typeface="Times New Roman" pitchFamily="18" charset="0"/>
              </a:rPr>
              <a:t>    // Creating variables</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var</a:t>
            </a:r>
            <a:r>
              <a:rPr lang="en-US" sz="2000" dirty="0">
                <a:latin typeface="Times New Roman" pitchFamily="18" charset="0"/>
                <a:cs typeface="Times New Roman" pitchFamily="18" charset="0"/>
              </a:rPr>
              <a:t> a = 25;</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var</a:t>
            </a:r>
            <a:r>
              <a:rPr lang="en-US" sz="2000" dirty="0">
                <a:latin typeface="Times New Roman" pitchFamily="18" charset="0"/>
                <a:cs typeface="Times New Roman" pitchFamily="18" charset="0"/>
              </a:rPr>
              <a:t> b = 80.5;</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var</a:t>
            </a:r>
            <a:r>
              <a:rPr lang="en-US" sz="2000" dirty="0">
                <a:latin typeface="Times New Roman" pitchFamily="18" charset="0"/>
                <a:cs typeface="Times New Roman" pitchFamily="18" charset="0"/>
              </a:rPr>
              <a:t> c = 4.25e+6;</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var</a:t>
            </a:r>
            <a:r>
              <a:rPr lang="en-US" sz="2000" dirty="0">
                <a:latin typeface="Times New Roman" pitchFamily="18" charset="0"/>
                <a:cs typeface="Times New Roman" pitchFamily="18" charset="0"/>
              </a:rPr>
              <a:t> d = 4.25e-6;</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Printing variable values</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document.write</a:t>
            </a:r>
            <a:r>
              <a:rPr lang="en-US" sz="2000" dirty="0">
                <a:latin typeface="Times New Roman" pitchFamily="18" charset="0"/>
                <a:cs typeface="Times New Roman" pitchFamily="18" charset="0"/>
              </a:rPr>
              <a:t>(a + "&lt;</a:t>
            </a:r>
            <a:r>
              <a:rPr lang="en-US" sz="2000" dirty="0" err="1">
                <a:latin typeface="Times New Roman" pitchFamily="18" charset="0"/>
                <a:cs typeface="Times New Roman" pitchFamily="18" charset="0"/>
              </a:rPr>
              <a:t>br</a:t>
            </a:r>
            <a:r>
              <a:rPr lang="en-US" sz="2000" dirty="0">
                <a:latin typeface="Times New Roman" pitchFamily="18" charset="0"/>
                <a:cs typeface="Times New Roman" pitchFamily="18" charset="0"/>
              </a:rPr>
              <a:t>&gt;");</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document.write</a:t>
            </a:r>
            <a:r>
              <a:rPr lang="en-US" sz="2000" dirty="0">
                <a:latin typeface="Times New Roman" pitchFamily="18" charset="0"/>
                <a:cs typeface="Times New Roman" pitchFamily="18" charset="0"/>
              </a:rPr>
              <a:t>(b + "&lt;</a:t>
            </a:r>
            <a:r>
              <a:rPr lang="en-US" sz="2000" dirty="0" err="1">
                <a:latin typeface="Times New Roman" pitchFamily="18" charset="0"/>
                <a:cs typeface="Times New Roman" pitchFamily="18" charset="0"/>
              </a:rPr>
              <a:t>br</a:t>
            </a:r>
            <a:r>
              <a:rPr lang="en-US" sz="2000" dirty="0">
                <a:latin typeface="Times New Roman" pitchFamily="18" charset="0"/>
                <a:cs typeface="Times New Roman" pitchFamily="18" charset="0"/>
              </a:rPr>
              <a:t>&gt;");</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document.write</a:t>
            </a:r>
            <a:r>
              <a:rPr lang="en-US" sz="2000" dirty="0">
                <a:latin typeface="Times New Roman" pitchFamily="18" charset="0"/>
                <a:cs typeface="Times New Roman" pitchFamily="18" charset="0"/>
              </a:rPr>
              <a:t>(c + "&lt;</a:t>
            </a:r>
            <a:r>
              <a:rPr lang="en-US" sz="2000" dirty="0" err="1">
                <a:latin typeface="Times New Roman" pitchFamily="18" charset="0"/>
                <a:cs typeface="Times New Roman" pitchFamily="18" charset="0"/>
              </a:rPr>
              <a:t>br</a:t>
            </a:r>
            <a:r>
              <a:rPr lang="en-US" sz="2000" dirty="0">
                <a:latin typeface="Times New Roman" pitchFamily="18" charset="0"/>
                <a:cs typeface="Times New Roman" pitchFamily="18" charset="0"/>
              </a:rPr>
              <a:t>&gt;");</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document.write</a:t>
            </a:r>
            <a:r>
              <a:rPr lang="en-US" sz="2000" dirty="0">
                <a:latin typeface="Times New Roman" pitchFamily="18" charset="0"/>
                <a:cs typeface="Times New Roman" pitchFamily="18" charset="0"/>
              </a:rPr>
              <a:t>(d);</a:t>
            </a:r>
          </a:p>
          <a:p>
            <a:r>
              <a:rPr lang="en-US" sz="2000" dirty="0">
                <a:latin typeface="Times New Roman" pitchFamily="18" charset="0"/>
                <a:cs typeface="Times New Roman" pitchFamily="18" charset="0"/>
              </a:rPr>
              <a:t>    &lt;/script&gt;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323528" y="770221"/>
            <a:ext cx="8640960" cy="341632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a:t>The Number data type also includes some special values which are: </a:t>
            </a:r>
            <a:r>
              <a:rPr lang="en-US" b="1" dirty="0"/>
              <a:t>Infinity, -Infinity and </a:t>
            </a:r>
            <a:r>
              <a:rPr lang="en-US" b="1" dirty="0" err="1"/>
              <a:t>NaN</a:t>
            </a:r>
            <a:r>
              <a:rPr lang="en-US" b="1" dirty="0"/>
              <a:t>. </a:t>
            </a:r>
            <a:r>
              <a:rPr lang="en-US" dirty="0"/>
              <a:t>Infinity represents the mathematical Infinity ∞, which is greater than any number. Infinity is the result of dividing a nonzero number by 0, as demonstrated below</a:t>
            </a:r>
            <a:r>
              <a:rPr lang="en-US" dirty="0" smtClean="0"/>
              <a:t>:</a:t>
            </a:r>
          </a:p>
          <a:p>
            <a:pPr marL="0" marR="0" lvl="0" indent="0" algn="l" defTabSz="914400" rtl="0" eaLnBrk="1" fontAlgn="base" latinLnBrk="0" hangingPunct="1">
              <a:lnSpc>
                <a:spcPct val="100000"/>
              </a:lnSpc>
              <a:spcBef>
                <a:spcPct val="0"/>
              </a:spcBef>
              <a:spcAft>
                <a:spcPct val="0"/>
              </a:spcAft>
              <a:buClrTx/>
              <a:buSzTx/>
              <a:buFontTx/>
              <a:buNone/>
              <a:tabLst/>
            </a:pPr>
            <a:endParaRPr 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dirty="0"/>
              <a:t>&lt;script&gt;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a:t>    </a:t>
            </a:r>
            <a:r>
              <a:rPr lang="en-US" dirty="0" err="1"/>
              <a:t>document.write</a:t>
            </a:r>
            <a:r>
              <a:rPr lang="en-US" dirty="0"/>
              <a:t>(16 / 0);</a:t>
            </a:r>
          </a:p>
          <a:p>
            <a:pPr marL="0" marR="0" lvl="0" indent="0" algn="l" defTabSz="914400" rtl="0" eaLnBrk="0" fontAlgn="base" latinLnBrk="0" hangingPunct="0">
              <a:lnSpc>
                <a:spcPct val="100000"/>
              </a:lnSpc>
              <a:spcBef>
                <a:spcPct val="0"/>
              </a:spcBef>
              <a:spcAft>
                <a:spcPct val="0"/>
              </a:spcAft>
              <a:buClrTx/>
              <a:buSzTx/>
              <a:buFontTx/>
              <a:buNone/>
              <a:tabLst/>
            </a:pPr>
            <a:r>
              <a:rPr lang="en-US" dirty="0"/>
              <a:t>    </a:t>
            </a:r>
            <a:r>
              <a:rPr lang="en-US" dirty="0" err="1"/>
              <a:t>document.write</a:t>
            </a:r>
            <a:r>
              <a:rPr lang="en-US" dirty="0"/>
              <a:t>("&lt;</a:t>
            </a:r>
            <a:r>
              <a:rPr lang="en-US" dirty="0" err="1"/>
              <a:t>br</a:t>
            </a:r>
            <a:r>
              <a:rPr lang="en-US" dirty="0"/>
              <a:t>&gt;");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a:t>    </a:t>
            </a:r>
            <a:r>
              <a:rPr lang="en-US" dirty="0" err="1"/>
              <a:t>document.write</a:t>
            </a:r>
            <a:r>
              <a:rPr lang="en-US" dirty="0"/>
              <a:t>(-16 / 0);</a:t>
            </a:r>
          </a:p>
          <a:p>
            <a:pPr marL="0" marR="0" lvl="0" indent="0" algn="l" defTabSz="914400" rtl="0" eaLnBrk="0" fontAlgn="base" latinLnBrk="0" hangingPunct="0">
              <a:lnSpc>
                <a:spcPct val="100000"/>
              </a:lnSpc>
              <a:spcBef>
                <a:spcPct val="0"/>
              </a:spcBef>
              <a:spcAft>
                <a:spcPct val="0"/>
              </a:spcAft>
              <a:buClrTx/>
              <a:buSzTx/>
              <a:buFontTx/>
              <a:buNone/>
              <a:tabLst/>
            </a:pPr>
            <a:r>
              <a:rPr lang="en-US" dirty="0"/>
              <a:t>    </a:t>
            </a:r>
            <a:r>
              <a:rPr lang="en-US" dirty="0" err="1"/>
              <a:t>document.write</a:t>
            </a:r>
            <a:r>
              <a:rPr lang="en-US" dirty="0"/>
              <a:t>("&lt;</a:t>
            </a:r>
            <a:r>
              <a:rPr lang="en-US" dirty="0" err="1"/>
              <a:t>br</a:t>
            </a:r>
            <a:r>
              <a:rPr lang="en-US" dirty="0"/>
              <a:t>&gt;");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a:t>    </a:t>
            </a:r>
            <a:r>
              <a:rPr lang="en-US" dirty="0" err="1"/>
              <a:t>document.write</a:t>
            </a:r>
            <a:r>
              <a:rPr lang="en-US" dirty="0"/>
              <a:t>(16 / -0);</a:t>
            </a:r>
          </a:p>
          <a:p>
            <a:pPr marL="0" marR="0" lvl="0" indent="0" algn="l" defTabSz="914400" rtl="0" eaLnBrk="0" fontAlgn="base" latinLnBrk="0" hangingPunct="0">
              <a:lnSpc>
                <a:spcPct val="100000"/>
              </a:lnSpc>
              <a:spcBef>
                <a:spcPct val="0"/>
              </a:spcBef>
              <a:spcAft>
                <a:spcPct val="0"/>
              </a:spcAft>
              <a:buClrTx/>
              <a:buSzTx/>
              <a:buFontTx/>
              <a:buNone/>
              <a:tabLst/>
            </a:pPr>
            <a:r>
              <a:rPr lang="en-US" dirty="0"/>
              <a:t>    &lt;/script&gt;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251520" y="1124744"/>
            <a:ext cx="8712968" cy="3139321"/>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a:t>While </a:t>
            </a:r>
            <a:r>
              <a:rPr lang="en-US" dirty="0" err="1"/>
              <a:t>NaN</a:t>
            </a:r>
            <a:r>
              <a:rPr lang="en-US" dirty="0"/>
              <a:t> represents a special Not-a-Number value. It is a result of an invalid or an undefined mathematical operation, like taking the square root of -1 or dividing 0 by 0, etc.</a:t>
            </a:r>
            <a:br>
              <a:rPr lang="en-US" dirty="0"/>
            </a:br>
            <a:endParaRPr 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dirty="0"/>
              <a:t>&lt;script&gt;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a:t>    </a:t>
            </a:r>
            <a:r>
              <a:rPr lang="en-US" dirty="0" err="1"/>
              <a:t>document.write</a:t>
            </a:r>
            <a:r>
              <a:rPr lang="en-US" dirty="0"/>
              <a:t>("Some text" / 2);</a:t>
            </a:r>
          </a:p>
          <a:p>
            <a:pPr marL="0" marR="0" lvl="0" indent="0" algn="l" defTabSz="914400" rtl="0" eaLnBrk="0" fontAlgn="base" latinLnBrk="0" hangingPunct="0">
              <a:lnSpc>
                <a:spcPct val="100000"/>
              </a:lnSpc>
              <a:spcBef>
                <a:spcPct val="0"/>
              </a:spcBef>
              <a:spcAft>
                <a:spcPct val="0"/>
              </a:spcAft>
              <a:buClrTx/>
              <a:buSzTx/>
              <a:buFontTx/>
              <a:buNone/>
              <a:tabLst/>
            </a:pPr>
            <a:r>
              <a:rPr lang="en-US" dirty="0"/>
              <a:t>    </a:t>
            </a:r>
            <a:r>
              <a:rPr lang="en-US" dirty="0" err="1"/>
              <a:t>document.write</a:t>
            </a:r>
            <a:r>
              <a:rPr lang="en-US" dirty="0"/>
              <a:t>("&lt;</a:t>
            </a:r>
            <a:r>
              <a:rPr lang="en-US" dirty="0" err="1"/>
              <a:t>br</a:t>
            </a:r>
            <a:r>
              <a:rPr lang="en-US" dirty="0"/>
              <a:t>&gt;");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a:t>    </a:t>
            </a:r>
            <a:r>
              <a:rPr lang="en-US" dirty="0" err="1"/>
              <a:t>document.write</a:t>
            </a:r>
            <a:r>
              <a:rPr lang="en-US" dirty="0"/>
              <a:t>("Some text" / 2 + 10);</a:t>
            </a:r>
          </a:p>
          <a:p>
            <a:pPr marL="0" marR="0" lvl="0" indent="0" algn="l" defTabSz="914400" rtl="0" eaLnBrk="0" fontAlgn="base" latinLnBrk="0" hangingPunct="0">
              <a:lnSpc>
                <a:spcPct val="100000"/>
              </a:lnSpc>
              <a:spcBef>
                <a:spcPct val="0"/>
              </a:spcBef>
              <a:spcAft>
                <a:spcPct val="0"/>
              </a:spcAft>
              <a:buClrTx/>
              <a:buSzTx/>
              <a:buFontTx/>
              <a:buNone/>
              <a:tabLst/>
            </a:pPr>
            <a:r>
              <a:rPr lang="en-US" dirty="0"/>
              <a:t>    </a:t>
            </a:r>
            <a:r>
              <a:rPr lang="en-US" dirty="0" err="1"/>
              <a:t>document.write</a:t>
            </a:r>
            <a:r>
              <a:rPr lang="en-US" dirty="0"/>
              <a:t>("&lt;</a:t>
            </a:r>
            <a:r>
              <a:rPr lang="en-US" dirty="0" err="1"/>
              <a:t>br</a:t>
            </a:r>
            <a:r>
              <a:rPr lang="en-US" dirty="0"/>
              <a:t>&gt;");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a:t>    </a:t>
            </a:r>
            <a:r>
              <a:rPr lang="en-US" dirty="0" err="1"/>
              <a:t>document.write</a:t>
            </a:r>
            <a:r>
              <a:rPr lang="en-US" dirty="0"/>
              <a:t>(</a:t>
            </a:r>
            <a:r>
              <a:rPr lang="en-US" dirty="0" err="1"/>
              <a:t>Math.sqrt</a:t>
            </a:r>
            <a:r>
              <a:rPr lang="en-US" dirty="0"/>
              <a:t>(-1));</a:t>
            </a:r>
          </a:p>
          <a:p>
            <a:pPr marL="0" marR="0" lvl="0" indent="0" algn="l" defTabSz="914400" rtl="0" eaLnBrk="0" fontAlgn="base" latinLnBrk="0" hangingPunct="0">
              <a:lnSpc>
                <a:spcPct val="100000"/>
              </a:lnSpc>
              <a:spcBef>
                <a:spcPct val="0"/>
              </a:spcBef>
              <a:spcAft>
                <a:spcPct val="0"/>
              </a:spcAft>
              <a:buClrTx/>
              <a:buSzTx/>
              <a:buFontTx/>
              <a:buNone/>
              <a:tabLst/>
            </a:pPr>
            <a:r>
              <a:rPr lang="en-US" dirty="0"/>
              <a:t>    &lt;/script&gt;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323528" y="1202269"/>
            <a:ext cx="8496944" cy="341632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b="1" dirty="0"/>
              <a:t>The Boolean </a:t>
            </a:r>
            <a:r>
              <a:rPr lang="en-US" b="1" dirty="0" err="1"/>
              <a:t>Datatype</a:t>
            </a:r>
            <a:r>
              <a:rPr lang="en-US" dirty="0"/>
              <a:t/>
            </a:r>
            <a:br>
              <a:rPr lang="en-US" dirty="0"/>
            </a:br>
            <a:endParaRPr 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dirty="0"/>
              <a:t>The Boolean data type can hold only two values: true or false. It is typically used to store values like yes (true) or no (false), on (true) or off (false), etc. as demonstrated below</a:t>
            </a:r>
            <a:r>
              <a:rPr lang="en-US" dirty="0" smtClean="0"/>
              <a:t>:</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dirty="0"/>
              <a:t>&lt;script&gt;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a:t>    </a:t>
            </a:r>
            <a:r>
              <a:rPr lang="en-US" dirty="0" err="1"/>
              <a:t>var</a:t>
            </a:r>
            <a:r>
              <a:rPr lang="en-US" dirty="0"/>
              <a:t> a = 2, b = 5, c = 10;</a:t>
            </a:r>
          </a:p>
          <a:p>
            <a:pPr marL="0" marR="0" lvl="0" indent="0" algn="l" defTabSz="914400" rtl="0" eaLnBrk="0" fontAlgn="base" latinLnBrk="0" hangingPunct="0">
              <a:lnSpc>
                <a:spcPct val="100000"/>
              </a:lnSpc>
              <a:spcBef>
                <a:spcPct val="0"/>
              </a:spcBef>
              <a:spcAft>
                <a:spcPct val="0"/>
              </a:spcAft>
              <a:buClrTx/>
              <a:buSzTx/>
              <a:buFontTx/>
              <a:buNone/>
              <a:tabLst/>
            </a:pPr>
            <a:r>
              <a:rPr lang="en-US" dirty="0"/>
              <a:t>   </a:t>
            </a:r>
            <a:r>
              <a:rPr lang="en-US" dirty="0" err="1"/>
              <a:t>document.write</a:t>
            </a:r>
            <a:r>
              <a:rPr lang="en-US" dirty="0"/>
              <a:t>(b &gt; a) // Output: true</a:t>
            </a:r>
          </a:p>
          <a:p>
            <a:pPr marL="0" marR="0" lvl="0" indent="0" algn="l" defTabSz="914400" rtl="0" eaLnBrk="0" fontAlgn="base" latinLnBrk="0" hangingPunct="0">
              <a:lnSpc>
                <a:spcPct val="100000"/>
              </a:lnSpc>
              <a:spcBef>
                <a:spcPct val="0"/>
              </a:spcBef>
              <a:spcAft>
                <a:spcPct val="0"/>
              </a:spcAft>
              <a:buClrTx/>
              <a:buSzTx/>
              <a:buFontTx/>
              <a:buNone/>
              <a:tabLst/>
            </a:pPr>
            <a:r>
              <a:rPr lang="en-US" dirty="0"/>
              <a:t>    </a:t>
            </a:r>
            <a:r>
              <a:rPr lang="en-US" dirty="0" err="1"/>
              <a:t>document.write</a:t>
            </a:r>
            <a:r>
              <a:rPr lang="en-US" dirty="0"/>
              <a:t>("&lt;</a:t>
            </a:r>
            <a:r>
              <a:rPr lang="en-US" dirty="0" err="1"/>
              <a:t>br</a:t>
            </a:r>
            <a:r>
              <a:rPr lang="en-US" dirty="0"/>
              <a:t>&gt;");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a:t>    </a:t>
            </a:r>
            <a:r>
              <a:rPr lang="en-US" dirty="0" err="1"/>
              <a:t>document.write</a:t>
            </a:r>
            <a:r>
              <a:rPr lang="en-US" dirty="0"/>
              <a:t>(b &gt; c) // Output: false</a:t>
            </a:r>
          </a:p>
          <a:p>
            <a:pPr marL="0" marR="0" lvl="0" indent="0" algn="l" defTabSz="914400" rtl="0" eaLnBrk="0" fontAlgn="base" latinLnBrk="0" hangingPunct="0">
              <a:lnSpc>
                <a:spcPct val="100000"/>
              </a:lnSpc>
              <a:spcBef>
                <a:spcPct val="0"/>
              </a:spcBef>
              <a:spcAft>
                <a:spcPct val="0"/>
              </a:spcAft>
              <a:buClrTx/>
              <a:buSzTx/>
              <a:buFontTx/>
              <a:buNone/>
              <a:tabLst/>
            </a:pPr>
            <a:r>
              <a:rPr lang="en-US" dirty="0"/>
              <a:t>    &lt;/script&gt;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230</TotalTime>
  <Words>213</Words>
  <Application>Microsoft Office PowerPoint</Application>
  <PresentationFormat>On-screen Show (4:3)</PresentationFormat>
  <Paragraphs>148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Urban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kitefaculty</dc:creator>
  <cp:lastModifiedBy>kitefaculty</cp:lastModifiedBy>
  <cp:revision>32</cp:revision>
  <dcterms:created xsi:type="dcterms:W3CDTF">2022-09-16T06:50:53Z</dcterms:created>
  <dcterms:modified xsi:type="dcterms:W3CDTF">2022-09-17T04:54:20Z</dcterms:modified>
</cp:coreProperties>
</file>