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4660"/>
  </p:normalViewPr>
  <p:slideViewPr>
    <p:cSldViewPr>
      <p:cViewPr varScale="1">
        <p:scale>
          <a:sx n="68" d="100"/>
          <a:sy n="68" d="100"/>
        </p:scale>
        <p:origin x="-15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FFFE0FCD-8CA1-4F82-84C2-6C27E3C9FDA9}" type="datetimeFigureOut">
              <a:rPr lang="en-US" smtClean="0"/>
              <a:pPr/>
              <a:t>9/22/2022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1CBBE78-8A82-45AD-8A74-5C72ACA1C3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FE0FCD-8CA1-4F82-84C2-6C27E3C9FDA9}"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FE0FCD-8CA1-4F82-84C2-6C27E3C9FDA9}"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FFE0FCD-8CA1-4F82-84C2-6C27E3C9FDA9}" type="datetimeFigureOut">
              <a:rPr lang="en-US" smtClean="0"/>
              <a:pPr/>
              <a:t>9/22/2022</a:t>
            </a:fld>
            <a:endParaRPr lang="en-US"/>
          </a:p>
        </p:txBody>
      </p:sp>
      <p:sp>
        <p:nvSpPr>
          <p:cNvPr id="27" name="Slide Number Placeholder 26"/>
          <p:cNvSpPr>
            <a:spLocks noGrp="1"/>
          </p:cNvSpPr>
          <p:nvPr>
            <p:ph type="sldNum" sz="quarter" idx="11"/>
          </p:nvPr>
        </p:nvSpPr>
        <p:spPr/>
        <p:txBody>
          <a:bodyPr rtlCol="0"/>
          <a:lstStyle/>
          <a:p>
            <a:fld id="{41CBBE78-8A82-45AD-8A74-5C72ACA1C3E5}"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FFFE0FCD-8CA1-4F82-84C2-6C27E3C9FDA9}" type="datetimeFigureOut">
              <a:rPr lang="en-US" smtClean="0"/>
              <a:pPr/>
              <a:t>9/22/2022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1CBBE78-8A82-45AD-8A74-5C72ACA1C3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FE0FCD-8CA1-4F82-84C2-6C27E3C9FDA9}" type="datetimeFigureOut">
              <a:rPr lang="en-US" smtClean="0"/>
              <a:pPr/>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FE0FCD-8CA1-4F82-84C2-6C27E3C9FDA9}"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FE0FCD-8CA1-4F82-84C2-6C27E3C9FDA9}"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FFE0FCD-8CA1-4F82-84C2-6C27E3C9FDA9}" type="datetimeFigureOut">
              <a:rPr lang="en-US" smtClean="0"/>
              <a:pPr/>
              <a:t>9/22/2022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1CBBE78-8A82-45AD-8A74-5C72ACA1C3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1.jpg"/>
          <p:cNvPicPr>
            <a:picLocks noChangeAspect="1"/>
          </p:cNvPicPr>
          <p:nvPr/>
        </p:nvPicPr>
        <p:blipFill>
          <a:blip r:embed="rId2" cstate="print"/>
          <a:stretch>
            <a:fillRect/>
          </a:stretch>
        </p:blipFill>
        <p:spPr>
          <a:xfrm>
            <a:off x="251520" y="5805264"/>
            <a:ext cx="2618561" cy="836712"/>
          </a:xfrm>
          <a:prstGeom prst="rect">
            <a:avLst/>
          </a:prstGeom>
        </p:spPr>
      </p:pic>
      <p:sp>
        <p:nvSpPr>
          <p:cNvPr id="5" name="TextBox 4"/>
          <p:cNvSpPr txBox="1"/>
          <p:nvPr/>
        </p:nvSpPr>
        <p:spPr>
          <a:xfrm>
            <a:off x="4644008" y="5229200"/>
            <a:ext cx="4320480" cy="1200329"/>
          </a:xfrm>
          <a:prstGeom prst="rect">
            <a:avLst/>
          </a:prstGeom>
          <a:noFill/>
        </p:spPr>
        <p:txBody>
          <a:bodyPr wrap="square" rtlCol="0">
            <a:spAutoFit/>
          </a:bodyPr>
          <a:lstStyle/>
          <a:p>
            <a:pPr algn="r"/>
            <a:r>
              <a:rPr lang="en-US" dirty="0" err="1" smtClean="0"/>
              <a:t>Chitradevi</a:t>
            </a:r>
            <a:r>
              <a:rPr lang="en-US" dirty="0" smtClean="0"/>
              <a:t> M</a:t>
            </a:r>
          </a:p>
          <a:p>
            <a:pPr algn="r"/>
            <a:r>
              <a:rPr lang="en-US" dirty="0" smtClean="0"/>
              <a:t>Technical Trainer</a:t>
            </a:r>
          </a:p>
          <a:p>
            <a:pPr algn="r"/>
            <a:r>
              <a:rPr lang="en-US" dirty="0" err="1" smtClean="0"/>
              <a:t>KGiSL</a:t>
            </a:r>
            <a:r>
              <a:rPr lang="en-US" dirty="0" smtClean="0"/>
              <a:t> Micro College</a:t>
            </a:r>
          </a:p>
          <a:p>
            <a:pPr algn="r"/>
            <a:r>
              <a:rPr lang="en-US" dirty="0" err="1" smtClean="0"/>
              <a:t>KGiSL</a:t>
            </a:r>
            <a:r>
              <a:rPr lang="en-US" dirty="0" smtClean="0"/>
              <a:t> Campus, Coimbatore – </a:t>
            </a:r>
            <a:r>
              <a:rPr lang="en-US" dirty="0" smtClean="0">
                <a:latin typeface="Times New Roman" pitchFamily="18" charset="0"/>
                <a:cs typeface="Times New Roman" pitchFamily="18" charset="0"/>
              </a:rPr>
              <a:t>641 035</a:t>
            </a:r>
            <a:r>
              <a:rPr lang="en-US" dirty="0" smtClean="0"/>
              <a:t>.  </a:t>
            </a:r>
          </a:p>
        </p:txBody>
      </p:sp>
      <p:sp>
        <p:nvSpPr>
          <p:cNvPr id="6" name="TextBox 5"/>
          <p:cNvSpPr txBox="1"/>
          <p:nvPr/>
        </p:nvSpPr>
        <p:spPr>
          <a:xfrm>
            <a:off x="755576" y="1052736"/>
            <a:ext cx="7272808" cy="830997"/>
          </a:xfrm>
          <a:prstGeom prst="rect">
            <a:avLst/>
          </a:prstGeom>
          <a:noFill/>
        </p:spPr>
        <p:txBody>
          <a:bodyPr wrap="square" rtlCol="0">
            <a:spAutoFit/>
          </a:bodyPr>
          <a:lstStyle/>
          <a:p>
            <a:pPr algn="ctr"/>
            <a:r>
              <a:rPr lang="en-US" sz="2400" b="1" dirty="0" smtClean="0">
                <a:solidFill>
                  <a:schemeClr val="bg1"/>
                </a:solidFill>
                <a:latin typeface="Times New Roman" pitchFamily="18" charset="0"/>
                <a:cs typeface="Times New Roman" pitchFamily="18" charset="0"/>
              </a:rPr>
              <a:t>JavaScript </a:t>
            </a:r>
            <a:r>
              <a:rPr lang="en-US" sz="2400" b="1" dirty="0" smtClean="0">
                <a:solidFill>
                  <a:schemeClr val="bg1"/>
                </a:solidFill>
                <a:latin typeface="Times New Roman" pitchFamily="18" charset="0"/>
                <a:cs typeface="Times New Roman" pitchFamily="18" charset="0"/>
              </a:rPr>
              <a:t>–Event</a:t>
            </a:r>
            <a:endParaRPr lang="en-US" sz="2400" b="1" dirty="0" smtClean="0">
              <a:solidFill>
                <a:schemeClr val="bg1"/>
              </a:solidFill>
              <a:latin typeface="Times New Roman" pitchFamily="18" charset="0"/>
              <a:cs typeface="Times New Roman" pitchFamily="18" charset="0"/>
            </a:endParaRPr>
          </a:p>
          <a:p>
            <a:pPr algn="ctr"/>
            <a:endParaRPr lang="en-US" sz="2400" b="1" dirty="0">
              <a:solidFill>
                <a:schemeClr val="bg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251520" y="1072182"/>
            <a:ext cx="8532440" cy="5309146"/>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t>The </a:t>
            </a:r>
            <a:r>
              <a:rPr lang="en-US" b="1" dirty="0" err="1" smtClean="0"/>
              <a:t>Keypress</a:t>
            </a:r>
            <a:r>
              <a:rPr lang="en-US" b="1" dirty="0" smtClean="0"/>
              <a:t> Event (</a:t>
            </a:r>
            <a:r>
              <a:rPr lang="en-US" b="1" dirty="0" err="1" smtClean="0"/>
              <a:t>onkeypress</a:t>
            </a:r>
            <a:r>
              <a:rPr lang="en-US" b="1" dirty="0" smtClean="0"/>
              <a:t>)</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The </a:t>
            </a:r>
            <a:r>
              <a:rPr lang="en-US" dirty="0" err="1" smtClean="0"/>
              <a:t>keypress</a:t>
            </a:r>
            <a:r>
              <a:rPr lang="en-US" dirty="0" smtClean="0"/>
              <a:t> event occurs when a user presses down a key on the keyboard that has a character value associated with it. For example, keys like Ctrl, Shift, Alt, Esc, Arrow keys, etc. will not generate a </a:t>
            </a:r>
            <a:r>
              <a:rPr lang="en-US" dirty="0" err="1" smtClean="0"/>
              <a:t>keypress</a:t>
            </a:r>
            <a:r>
              <a:rPr lang="en-US" dirty="0" smtClean="0"/>
              <a:t> event, but will generate a </a:t>
            </a:r>
            <a:r>
              <a:rPr lang="en-US" dirty="0" err="1" smtClean="0"/>
              <a:t>keydown</a:t>
            </a:r>
            <a:r>
              <a:rPr lang="en-US" dirty="0" smtClean="0"/>
              <a:t> and </a:t>
            </a:r>
            <a:r>
              <a:rPr lang="en-US" dirty="0" err="1" smtClean="0"/>
              <a:t>keyup</a:t>
            </a:r>
            <a:r>
              <a:rPr lang="en-US" dirty="0" smtClean="0"/>
              <a:t> event</a:t>
            </a:r>
            <a:r>
              <a:rPr lang="en-US" dirty="0" smtClean="0"/>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You can handle the </a:t>
            </a:r>
            <a:r>
              <a:rPr lang="en-US" dirty="0" err="1" smtClean="0"/>
              <a:t>keypress</a:t>
            </a:r>
            <a:r>
              <a:rPr lang="en-US" dirty="0" smtClean="0"/>
              <a:t> event with the </a:t>
            </a:r>
            <a:r>
              <a:rPr lang="en-US" dirty="0" err="1" smtClean="0"/>
              <a:t>onkeypress</a:t>
            </a:r>
            <a:r>
              <a:rPr lang="en-US" dirty="0" smtClean="0"/>
              <a:t> event handler. The following example will show you an alert message when the </a:t>
            </a:r>
            <a:r>
              <a:rPr lang="en-US" dirty="0" err="1" smtClean="0"/>
              <a:t>keypress</a:t>
            </a:r>
            <a:r>
              <a:rPr lang="en-US" dirty="0" smtClean="0"/>
              <a:t> event occurs</a:t>
            </a:r>
            <a:r>
              <a:rPr lang="en-US" dirty="0" smtClean="0"/>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&lt;body&gt;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&lt;input type="text" </a:t>
            </a:r>
            <a:r>
              <a:rPr lang="en-US" dirty="0" err="1" smtClean="0"/>
              <a:t>onkeypress</a:t>
            </a:r>
            <a:r>
              <a:rPr lang="en-US" dirty="0" smtClean="0"/>
              <a:t>="alert('You have pressed a key inside text input!')"&gt;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&lt;hr&gt;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&lt;</a:t>
            </a:r>
            <a:r>
              <a:rPr lang="en-US" dirty="0" err="1" smtClean="0"/>
              <a:t>textarea</a:t>
            </a:r>
            <a:r>
              <a:rPr lang="en-US" dirty="0" smtClean="0"/>
              <a:t> cols="30" </a:t>
            </a:r>
            <a:r>
              <a:rPr lang="en-US" dirty="0" err="1" smtClean="0"/>
              <a:t>onkeypress</a:t>
            </a:r>
            <a:r>
              <a:rPr lang="en-US" dirty="0" smtClean="0"/>
              <a:t>="alert('You have pressed a key inside </a:t>
            </a:r>
            <a:r>
              <a:rPr lang="en-US" dirty="0" err="1" smtClean="0"/>
              <a:t>textarea</a:t>
            </a:r>
            <a:r>
              <a:rPr lang="en-US" dirty="0" smtClean="0"/>
              <a:t>!')"&gt;&lt;/</a:t>
            </a:r>
            <a:r>
              <a:rPr lang="en-US" dirty="0" err="1" smtClean="0"/>
              <a:t>textarea</a:t>
            </a:r>
            <a:r>
              <a:rPr lang="en-US" dirty="0" smtClean="0"/>
              <a: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&lt;p&gt;&lt;strong&gt;Note:&lt;/strong&gt; Try to enter some text inside input box and </a:t>
            </a:r>
            <a:r>
              <a:rPr lang="en-US" dirty="0" err="1" smtClean="0"/>
              <a:t>textarea</a:t>
            </a:r>
            <a:r>
              <a:rPr lang="en-US" dirty="0" smtClean="0"/>
              <a:t>.&lt;/p&gt;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&lt;/body&gt;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251520" y="734208"/>
            <a:ext cx="8568952" cy="5863144"/>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t>Form </a:t>
            </a:r>
            <a:r>
              <a:rPr lang="en-US" b="1" dirty="0" smtClean="0"/>
              <a:t>Events</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A form event is fired when a form control receive or loses focus or when the user modify a form control value such as by typing text in a text input, select any option in a select box etc. Here're some most important form events and their event handler.</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The Focus Event (</a:t>
            </a:r>
            <a:r>
              <a:rPr lang="en-US" dirty="0" err="1" smtClean="0"/>
              <a:t>onfocus</a:t>
            </a:r>
            <a:r>
              <a:rPr lang="en-US" dirty="0" smtClean="0"/>
              <a: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The focus event occurs when the user gives focus to an element on a web page</a:t>
            </a:r>
            <a:r>
              <a:rPr lang="en-US" dirty="0" smtClean="0"/>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You can handle the focus event with the </a:t>
            </a:r>
            <a:r>
              <a:rPr lang="en-US" dirty="0" err="1" smtClean="0"/>
              <a:t>onfocus</a:t>
            </a:r>
            <a:r>
              <a:rPr lang="en-US" dirty="0" smtClean="0"/>
              <a:t> event handler. The following example will highlight the background of text input in yellow color when it receives the focus.</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&lt;body&gt;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function </a:t>
            </a:r>
            <a:r>
              <a:rPr lang="en-US" dirty="0" err="1" smtClean="0"/>
              <a:t>highlightInput</a:t>
            </a:r>
            <a:r>
              <a:rPr lang="en-US" dirty="0" smtClean="0"/>
              <a:t>(elm){</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a:t>
            </a:r>
            <a:r>
              <a:rPr lang="en-US" dirty="0" err="1" smtClean="0"/>
              <a:t>elm.style.background</a:t>
            </a:r>
            <a:r>
              <a:rPr lang="en-US" dirty="0" smtClean="0"/>
              <a:t> = "yellow";</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    </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&lt;input type="text" </a:t>
            </a:r>
            <a:r>
              <a:rPr lang="en-US" dirty="0" err="1" smtClean="0"/>
              <a:t>onfocus</a:t>
            </a:r>
            <a:r>
              <a:rPr lang="en-US" dirty="0" smtClean="0"/>
              <a:t>="</a:t>
            </a:r>
            <a:r>
              <a:rPr lang="en-US" dirty="0" err="1" smtClean="0"/>
              <a:t>highlightInput</a:t>
            </a:r>
            <a:r>
              <a:rPr lang="en-US" dirty="0" smtClean="0"/>
              <a:t>(this)"&gt;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&lt;button type="button"&gt;Button&lt;/button&gt;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&lt;/body&gt;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179512" y="978108"/>
            <a:ext cx="8820472" cy="4755148"/>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t>The Blur Event (</a:t>
            </a:r>
            <a:r>
              <a:rPr lang="en-US" b="1" dirty="0" err="1" smtClean="0"/>
              <a:t>onblur</a:t>
            </a:r>
            <a:r>
              <a:rPr lang="en-US" b="1" dirty="0" smtClean="0"/>
              <a:t>)</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The blur event occurs when the user takes the focus away from a form element or a window</a:t>
            </a:r>
            <a:r>
              <a:rPr lang="en-US" dirty="0" smtClean="0"/>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You can handle the blur event with the </a:t>
            </a:r>
            <a:r>
              <a:rPr lang="en-US" dirty="0" err="1" smtClean="0"/>
              <a:t>onblur</a:t>
            </a:r>
            <a:r>
              <a:rPr lang="en-US" dirty="0" smtClean="0"/>
              <a:t> event handler. </a:t>
            </a:r>
            <a:r>
              <a:rPr lang="en-US" dirty="0" smtClean="0"/>
              <a:t>The following example will show you an alert message when the text input element loses focus</a:t>
            </a:r>
            <a:r>
              <a:rPr lang="en-US" dirty="0" smtClean="0"/>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&lt;body&gt;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&lt;input type="text" </a:t>
            </a:r>
            <a:r>
              <a:rPr lang="en-US" dirty="0" err="1" smtClean="0"/>
              <a:t>onblur</a:t>
            </a:r>
            <a:r>
              <a:rPr lang="en-US" dirty="0" smtClean="0"/>
              <a:t>="alert('Text input loses focus!')"&gt;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&lt;button type="button"&gt;Submit&lt;/button&gt;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&lt;p&gt;&lt;strong&gt;Note:&lt;/strong&gt; First click inside the text input box then click outside to see how it works.&lt;/p&gt;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&lt;/body</a:t>
            </a:r>
            <a:r>
              <a:rPr lang="en-US" dirty="0" smtClean="0"/>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To take the focus away from a form element first click inside of it then press the tab key on the keyboard, give focus on something else, or click outside of 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179512" y="1029211"/>
            <a:ext cx="8892480" cy="4632037"/>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The Change Event (</a:t>
            </a:r>
            <a:r>
              <a:rPr lang="en-US" sz="2000" b="1" dirty="0" err="1" smtClean="0">
                <a:latin typeface="Times New Roman" pitchFamily="18" charset="0"/>
                <a:cs typeface="Times New Roman" pitchFamily="18" charset="0"/>
              </a:rPr>
              <a:t>onchange</a:t>
            </a:r>
            <a:r>
              <a:rPr lang="en-US" sz="2000" b="1" dirty="0" smtClean="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change event occurs when a user changes the value of a form element.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You can handle the change event with the </a:t>
            </a:r>
            <a:r>
              <a:rPr lang="en-US" sz="2000" dirty="0" err="1" smtClean="0">
                <a:latin typeface="Times New Roman" pitchFamily="18" charset="0"/>
                <a:cs typeface="Times New Roman" pitchFamily="18" charset="0"/>
              </a:rPr>
              <a:t>onchange</a:t>
            </a:r>
            <a:r>
              <a:rPr lang="en-US" sz="2000" dirty="0" smtClean="0">
                <a:latin typeface="Times New Roman" pitchFamily="18" charset="0"/>
                <a:cs typeface="Times New Roman" pitchFamily="18" charset="0"/>
              </a:rPr>
              <a:t> event handler. The following example will show you an alert message when you change the option in the select box.</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a:t>
            </a:r>
            <a:r>
              <a:rPr lang="en-US" sz="2000" dirty="0" smtClean="0">
                <a:latin typeface="Times New Roman" pitchFamily="18" charset="0"/>
                <a:cs typeface="Times New Roman" pitchFamily="18" charset="0"/>
              </a:rPr>
              <a:t>body&gt;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&lt;select </a:t>
            </a:r>
            <a:r>
              <a:rPr lang="en-US" sz="2000" dirty="0" err="1" smtClean="0">
                <a:latin typeface="Times New Roman" pitchFamily="18" charset="0"/>
                <a:cs typeface="Times New Roman" pitchFamily="18" charset="0"/>
              </a:rPr>
              <a:t>onchange</a:t>
            </a:r>
            <a:r>
              <a:rPr lang="en-US" sz="2000" dirty="0" smtClean="0">
                <a:latin typeface="Times New Roman" pitchFamily="18" charset="0"/>
                <a:cs typeface="Times New Roman" pitchFamily="18" charset="0"/>
              </a:rPr>
              <a:t>="alert('You have changed the selection!');"&gt;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&lt;option&gt;Select&lt;/option&gt;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&lt;option&gt;Male&lt;/option&gt;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&lt;option&gt;Female&lt;/option&gt;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&lt;/select&gt;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&lt;p&gt;&lt;strong&gt;Note:&lt;/strong&gt; Select any option in select box to see how it works.&lt;/p&gt;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&lt;/body&gt;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251520" y="858200"/>
            <a:ext cx="8604448" cy="4047262"/>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The Submit Event (</a:t>
            </a:r>
            <a:r>
              <a:rPr lang="en-US" sz="2000" b="1" dirty="0" err="1" smtClean="0">
                <a:latin typeface="Times New Roman" pitchFamily="18" charset="0"/>
                <a:cs typeface="Times New Roman" pitchFamily="18" charset="0"/>
              </a:rPr>
              <a:t>onsubmit</a:t>
            </a:r>
            <a:r>
              <a:rPr lang="en-US" sz="2000" b="1" dirty="0" smtClean="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submit event only occurs when the user submits a form on a web page.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You can handle the submit event with the </a:t>
            </a:r>
            <a:r>
              <a:rPr lang="en-US" sz="2000" dirty="0" err="1" smtClean="0">
                <a:latin typeface="Times New Roman" pitchFamily="18" charset="0"/>
                <a:cs typeface="Times New Roman" pitchFamily="18" charset="0"/>
              </a:rPr>
              <a:t>onsubmit</a:t>
            </a:r>
            <a:r>
              <a:rPr lang="en-US" sz="2000" dirty="0" smtClean="0">
                <a:latin typeface="Times New Roman" pitchFamily="18" charset="0"/>
                <a:cs typeface="Times New Roman" pitchFamily="18" charset="0"/>
              </a:rPr>
              <a:t> event handler. The following example will show you an alert message while submitting the form to the server.</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&lt;body&gt;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&lt;form </a:t>
            </a:r>
            <a:r>
              <a:rPr lang="en-US" sz="2000" dirty="0" err="1" smtClean="0">
                <a:latin typeface="Times New Roman" pitchFamily="18" charset="0"/>
                <a:cs typeface="Times New Roman" pitchFamily="18" charset="0"/>
              </a:rPr>
              <a:t>onsubmit</a:t>
            </a:r>
            <a:r>
              <a:rPr lang="en-US" sz="2000" dirty="0" smtClean="0">
                <a:latin typeface="Times New Roman" pitchFamily="18" charset="0"/>
                <a:cs typeface="Times New Roman" pitchFamily="18" charset="0"/>
              </a:rPr>
              <a:t>="alert('Form data will be submitted to the server!');"&gt;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&lt;label&gt;First Name:&lt;/label&gt;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&lt;input type="text" name="first-name" required&gt;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&lt;input type="submit" value="Submit"&gt;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&lt;/form&gt;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&lt;/body&gt;</a:t>
            </a:r>
            <a:endParaRPr lang="en-US" sz="2000" dirty="0" smtClean="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323528" y="864872"/>
            <a:ext cx="8460432" cy="4970591"/>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Document/Window </a:t>
            </a:r>
            <a:r>
              <a:rPr lang="en-US" sz="2000" b="1" dirty="0" smtClean="0">
                <a:latin typeface="Times New Roman" pitchFamily="18" charset="0"/>
                <a:cs typeface="Times New Roman" pitchFamily="18" charset="0"/>
              </a:rPr>
              <a:t>Events</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Events are also triggered in situations when the page has loaded or when user resize the browser window, etc. </a:t>
            </a:r>
            <a:r>
              <a:rPr lang="en-US" sz="2000" dirty="0" smtClean="0">
                <a:latin typeface="Times New Roman" pitchFamily="18" charset="0"/>
                <a:cs typeface="Times New Roman" pitchFamily="18" charset="0"/>
              </a:rPr>
              <a:t>Here're some most important document/window events and their event handler</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The Load Event (</a:t>
            </a:r>
            <a:r>
              <a:rPr lang="en-US" sz="2000" b="1" dirty="0" err="1" smtClean="0">
                <a:latin typeface="Times New Roman" pitchFamily="18" charset="0"/>
                <a:cs typeface="Times New Roman" pitchFamily="18" charset="0"/>
              </a:rPr>
              <a:t>onload</a:t>
            </a:r>
            <a:r>
              <a:rPr lang="en-US" sz="2000" b="1"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load event occurs when a web page has finished loading in the web browser.</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You can handle the load event with the </a:t>
            </a:r>
            <a:r>
              <a:rPr lang="en-US" sz="2000" dirty="0" err="1" smtClean="0">
                <a:latin typeface="Times New Roman" pitchFamily="18" charset="0"/>
                <a:cs typeface="Times New Roman" pitchFamily="18" charset="0"/>
              </a:rPr>
              <a:t>onload</a:t>
            </a:r>
            <a:r>
              <a:rPr lang="en-US" sz="2000" dirty="0" smtClean="0">
                <a:latin typeface="Times New Roman" pitchFamily="18" charset="0"/>
                <a:cs typeface="Times New Roman" pitchFamily="18" charset="0"/>
              </a:rPr>
              <a:t> event handler. The following example will show you an alert message as soon as the page finishes loading.</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a:t>
            </a:r>
            <a:r>
              <a:rPr lang="en-US" sz="2000" dirty="0" smtClean="0">
                <a:latin typeface="Times New Roman" pitchFamily="18" charset="0"/>
                <a:cs typeface="Times New Roman" pitchFamily="18" charset="0"/>
              </a:rPr>
              <a:t>body </a:t>
            </a:r>
            <a:r>
              <a:rPr lang="en-US" sz="2000" dirty="0" err="1" smtClean="0">
                <a:latin typeface="Times New Roman" pitchFamily="18" charset="0"/>
                <a:cs typeface="Times New Roman" pitchFamily="18" charset="0"/>
              </a:rPr>
              <a:t>onload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window.alert</a:t>
            </a:r>
            <a:r>
              <a:rPr lang="en-US" sz="2000" dirty="0" smtClean="0">
                <a:latin typeface="Times New Roman" pitchFamily="18" charset="0"/>
                <a:cs typeface="Times New Roman" pitchFamily="18" charset="0"/>
              </a:rPr>
              <a:t>('Page is loaded successfully!');"&gt; &lt;h1&gt;This is a heading&lt;/h1&gt; &lt;p&gt;This is paragraph of text.&lt;/p&gt; &lt;/body&gt;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216024" y="1212142"/>
            <a:ext cx="8532440" cy="2508379"/>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The Unload Event (</a:t>
            </a:r>
            <a:r>
              <a:rPr lang="en-US" sz="2000" b="1" dirty="0" err="1" smtClean="0">
                <a:latin typeface="Times New Roman" pitchFamily="18" charset="0"/>
                <a:cs typeface="Times New Roman" pitchFamily="18" charset="0"/>
              </a:rPr>
              <a:t>onunload</a:t>
            </a:r>
            <a:r>
              <a:rPr lang="en-US" sz="2000" b="1" dirty="0" smtClean="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unload event occurs when a user leaves the current web page.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You can handle the unload event with the </a:t>
            </a:r>
            <a:r>
              <a:rPr lang="en-US" sz="2000" dirty="0" err="1" smtClean="0">
                <a:latin typeface="Times New Roman" pitchFamily="18" charset="0"/>
                <a:cs typeface="Times New Roman" pitchFamily="18" charset="0"/>
              </a:rPr>
              <a:t>onunload</a:t>
            </a:r>
            <a:r>
              <a:rPr lang="en-US" sz="2000" dirty="0" smtClean="0">
                <a:latin typeface="Times New Roman" pitchFamily="18" charset="0"/>
                <a:cs typeface="Times New Roman" pitchFamily="18" charset="0"/>
              </a:rPr>
              <a:t> event handler. </a:t>
            </a:r>
            <a:r>
              <a:rPr lang="en-US" sz="2000" dirty="0" smtClean="0">
                <a:latin typeface="Times New Roman" pitchFamily="18" charset="0"/>
                <a:cs typeface="Times New Roman" pitchFamily="18" charset="0"/>
              </a:rPr>
              <a:t>The following example will show you an alert message when you try to leave the page</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&lt;body </a:t>
            </a:r>
            <a:r>
              <a:rPr lang="en-US" sz="2000" dirty="0" err="1" smtClean="0">
                <a:latin typeface="Times New Roman" pitchFamily="18" charset="0"/>
                <a:cs typeface="Times New Roman" pitchFamily="18" charset="0"/>
              </a:rPr>
              <a:t>onunload</a:t>
            </a:r>
            <a:r>
              <a:rPr lang="en-US" sz="2000" dirty="0" smtClean="0">
                <a:latin typeface="Times New Roman" pitchFamily="18" charset="0"/>
                <a:cs typeface="Times New Roman" pitchFamily="18" charset="0"/>
              </a:rPr>
              <a:t>="alert('Are you sure you want to leave this page</a:t>
            </a:r>
            <a:r>
              <a:rPr lang="en-US" sz="2000" dirty="0" smtClean="0">
                <a:latin typeface="Times New Roman" pitchFamily="18" charset="0"/>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&lt;h1&gt;This is a heading&lt;/h1&gt; &lt;p&gt;This is paragraph of text.&lt;/p&gt; &lt;/body&gt;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251520" y="539670"/>
            <a:ext cx="8640960" cy="6201698"/>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The Resize Event (</a:t>
            </a:r>
            <a:r>
              <a:rPr lang="en-US" sz="2000" b="1" dirty="0" err="1" smtClean="0">
                <a:latin typeface="Times New Roman" pitchFamily="18" charset="0"/>
                <a:cs typeface="Times New Roman" pitchFamily="18" charset="0"/>
              </a:rPr>
              <a:t>onresize</a:t>
            </a:r>
            <a:r>
              <a:rPr lang="en-US" sz="2000" b="1"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resize event occurs when a user resizes the browser window. </a:t>
            </a:r>
            <a:r>
              <a:rPr lang="en-US" sz="2000" dirty="0" smtClean="0">
                <a:latin typeface="Times New Roman" pitchFamily="18" charset="0"/>
                <a:cs typeface="Times New Roman" pitchFamily="18" charset="0"/>
              </a:rPr>
              <a:t>The resize event also occurs in situations when the browser window is minimized or maximized.</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You can handle the resize event with the </a:t>
            </a:r>
            <a:r>
              <a:rPr lang="en-US" sz="2000" dirty="0" err="1" smtClean="0">
                <a:latin typeface="Times New Roman" pitchFamily="18" charset="0"/>
                <a:cs typeface="Times New Roman" pitchFamily="18" charset="0"/>
              </a:rPr>
              <a:t>onresize</a:t>
            </a:r>
            <a:r>
              <a:rPr lang="en-US" sz="2000" dirty="0" smtClean="0">
                <a:latin typeface="Times New Roman" pitchFamily="18" charset="0"/>
                <a:cs typeface="Times New Roman" pitchFamily="18" charset="0"/>
              </a:rPr>
              <a:t> event handler. The following example will show you an alert message when you resize the browser window to a new width and height.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&lt;body&gt;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&lt;p id="result"&gt;&lt;/p&gt;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function </a:t>
            </a:r>
            <a:r>
              <a:rPr lang="en-US" sz="2000" dirty="0" err="1" smtClean="0">
                <a:latin typeface="Times New Roman" pitchFamily="18" charset="0"/>
                <a:cs typeface="Times New Roman" pitchFamily="18" charset="0"/>
              </a:rPr>
              <a:t>displayWindowSize</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w = </a:t>
            </a:r>
            <a:r>
              <a:rPr lang="en-US" sz="2000" dirty="0" err="1" smtClean="0">
                <a:latin typeface="Times New Roman" pitchFamily="18" charset="0"/>
                <a:cs typeface="Times New Roman" pitchFamily="18" charset="0"/>
              </a:rPr>
              <a:t>window.outerWidth</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h = </a:t>
            </a:r>
            <a:r>
              <a:rPr lang="en-US" sz="2000" dirty="0" err="1" smtClean="0">
                <a:latin typeface="Times New Roman" pitchFamily="18" charset="0"/>
                <a:cs typeface="Times New Roman" pitchFamily="18" charset="0"/>
              </a:rPr>
              <a:t>window.outerHeight</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txt = "Window size: width=" + w + ", height=" + h;</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document.getElementById</a:t>
            </a:r>
            <a:r>
              <a:rPr lang="en-US" sz="2000" dirty="0" smtClean="0">
                <a:latin typeface="Times New Roman" pitchFamily="18" charset="0"/>
                <a:cs typeface="Times New Roman" pitchFamily="18" charset="0"/>
              </a:rPr>
              <a:t>("result").</a:t>
            </a:r>
            <a:r>
              <a:rPr lang="en-US" sz="2000" dirty="0" err="1" smtClean="0">
                <a:latin typeface="Times New Roman" pitchFamily="18" charset="0"/>
                <a:cs typeface="Times New Roman" pitchFamily="18" charset="0"/>
              </a:rPr>
              <a:t>innerHTML</a:t>
            </a:r>
            <a:r>
              <a:rPr lang="en-US" sz="2000" dirty="0" smtClean="0">
                <a:latin typeface="Times New Roman" pitchFamily="18" charset="0"/>
                <a:cs typeface="Times New Roman" pitchFamily="18" charset="0"/>
              </a:rPr>
              <a:t> = txt;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window.onresize</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displayWindowSize</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&lt;p&gt;&lt;strong&gt;Note:&lt;/strong&gt; Resize the browser window to see how the resize event works.&lt;/p&gt;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&lt;/body&gt;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79512" y="723175"/>
            <a:ext cx="8784976" cy="558614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Understanding Events and Event </a:t>
            </a:r>
            <a:r>
              <a:rPr lang="en-US" sz="2000" b="1" dirty="0" smtClean="0">
                <a:latin typeface="Times New Roman" pitchFamily="18" charset="0"/>
                <a:cs typeface="Times New Roman" pitchFamily="18" charset="0"/>
              </a:rPr>
              <a:t>Handlers</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An event is something that happens when user interact with the web page, such as when he clicked a link or button, entered text into an input box or </a:t>
            </a:r>
            <a:r>
              <a:rPr lang="en-US" sz="2000" dirty="0" err="1" smtClean="0">
                <a:latin typeface="Times New Roman" pitchFamily="18" charset="0"/>
                <a:cs typeface="Times New Roman" pitchFamily="18" charset="0"/>
              </a:rPr>
              <a:t>textarea</a:t>
            </a:r>
            <a:r>
              <a:rPr lang="en-US" sz="2000" dirty="0" smtClean="0">
                <a:latin typeface="Times New Roman" pitchFamily="18" charset="0"/>
                <a:cs typeface="Times New Roman" pitchFamily="18" charset="0"/>
              </a:rPr>
              <a:t>, made selection in a select box, pressed key on the keyboard, moved the mouse pointer, submits a form, etc. </a:t>
            </a:r>
            <a:r>
              <a:rPr lang="en-US" sz="2000" dirty="0" smtClean="0">
                <a:latin typeface="Times New Roman" pitchFamily="18" charset="0"/>
                <a:cs typeface="Times New Roman" pitchFamily="18" charset="0"/>
              </a:rPr>
              <a:t>In some cases, the Browser itself can trigger the events, such as the page load and unload events</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When an event occur, you can use a JavaScript event handler (or an event listener) to detect them and perform specific task or set of tasks. By convention, the names for event handlers always begin with the word "on", so an event handler for the click event is called </a:t>
            </a:r>
            <a:r>
              <a:rPr lang="en-US" sz="2000" dirty="0" err="1" smtClean="0">
                <a:latin typeface="Times New Roman" pitchFamily="18" charset="0"/>
                <a:cs typeface="Times New Roman" pitchFamily="18" charset="0"/>
              </a:rPr>
              <a:t>onclick</a:t>
            </a:r>
            <a:r>
              <a:rPr lang="en-US" sz="2000" dirty="0" smtClean="0">
                <a:latin typeface="Times New Roman" pitchFamily="18" charset="0"/>
                <a:cs typeface="Times New Roman" pitchFamily="18" charset="0"/>
              </a:rPr>
              <a:t>, similarly an event handler for the load event is called </a:t>
            </a:r>
            <a:r>
              <a:rPr lang="en-US" sz="2000" dirty="0" err="1" smtClean="0">
                <a:latin typeface="Times New Roman" pitchFamily="18" charset="0"/>
                <a:cs typeface="Times New Roman" pitchFamily="18" charset="0"/>
              </a:rPr>
              <a:t>onload</a:t>
            </a:r>
            <a:r>
              <a:rPr lang="en-US" sz="2000" dirty="0" smtClean="0">
                <a:latin typeface="Times New Roman" pitchFamily="18" charset="0"/>
                <a:cs typeface="Times New Roman" pitchFamily="18" charset="0"/>
              </a:rPr>
              <a:t>, event handler for the blur event is called </a:t>
            </a:r>
            <a:r>
              <a:rPr lang="en-US" sz="2000" dirty="0" err="1" smtClean="0">
                <a:latin typeface="Times New Roman" pitchFamily="18" charset="0"/>
                <a:cs typeface="Times New Roman" pitchFamily="18" charset="0"/>
              </a:rPr>
              <a:t>onblur</a:t>
            </a:r>
            <a:r>
              <a:rPr lang="en-US" sz="2000" dirty="0" smtClean="0">
                <a:latin typeface="Times New Roman" pitchFamily="18" charset="0"/>
                <a:cs typeface="Times New Roman" pitchFamily="18" charset="0"/>
              </a:rPr>
              <a:t>, and so on</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There are several ways to assign an event handler. The simplest way is to add them directly to the start tag of the HTML elements using the special event-handler attributes. For example, to assign a click handler for a button element, we can use </a:t>
            </a:r>
            <a:r>
              <a:rPr lang="en-US" sz="2000" dirty="0" err="1" smtClean="0">
                <a:latin typeface="Times New Roman" pitchFamily="18" charset="0"/>
                <a:cs typeface="Times New Roman" pitchFamily="18" charset="0"/>
              </a:rPr>
              <a:t>onclick</a:t>
            </a:r>
            <a:r>
              <a:rPr lang="en-US" sz="2000" dirty="0" smtClean="0">
                <a:latin typeface="Times New Roman" pitchFamily="18" charset="0"/>
                <a:cs typeface="Times New Roman" pitchFamily="18" charset="0"/>
              </a:rPr>
              <a:t> attribute, like this: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2136339"/>
            <a:ext cx="8064896" cy="1938992"/>
          </a:xfrm>
          <a:prstGeom prst="rect">
            <a:avLst/>
          </a:prstGeom>
        </p:spPr>
        <p:txBody>
          <a:bodyPr wrap="square">
            <a:spAutoFit/>
          </a:bodyPr>
          <a:lstStyle/>
          <a:p>
            <a:r>
              <a:rPr lang="en-US" sz="2000" dirty="0" smtClean="0">
                <a:latin typeface="Times New Roman" pitchFamily="18" charset="0"/>
                <a:cs typeface="Times New Roman" pitchFamily="18" charset="0"/>
              </a:rPr>
              <a:t>&lt;body&gt;</a:t>
            </a:r>
          </a:p>
          <a:p>
            <a:r>
              <a:rPr lang="en-US" sz="2000" dirty="0" smtClean="0">
                <a:latin typeface="Times New Roman" pitchFamily="18" charset="0"/>
                <a:cs typeface="Times New Roman" pitchFamily="18" charset="0"/>
              </a:rPr>
              <a:t>&lt;button type="button" </a:t>
            </a:r>
            <a:r>
              <a:rPr lang="en-US" sz="2000" dirty="0" err="1" smtClean="0">
                <a:latin typeface="Times New Roman" pitchFamily="18" charset="0"/>
                <a:cs typeface="Times New Roman" pitchFamily="18" charset="0"/>
              </a:rPr>
              <a:t>onclick</a:t>
            </a:r>
            <a:r>
              <a:rPr lang="en-US" sz="2000" dirty="0" smtClean="0">
                <a:latin typeface="Times New Roman" pitchFamily="18" charset="0"/>
                <a:cs typeface="Times New Roman" pitchFamily="18" charset="0"/>
              </a:rPr>
              <a:t>="alert('Welcome to </a:t>
            </a:r>
            <a:r>
              <a:rPr lang="en-US" sz="2000" dirty="0" err="1" smtClean="0">
                <a:latin typeface="Times New Roman" pitchFamily="18" charset="0"/>
                <a:cs typeface="Times New Roman" pitchFamily="18" charset="0"/>
              </a:rPr>
              <a:t>KGMicrocollege</a:t>
            </a:r>
            <a:r>
              <a:rPr lang="en-US" sz="2000" dirty="0" smtClean="0">
                <a:latin typeface="Times New Roman" pitchFamily="18" charset="0"/>
                <a:cs typeface="Times New Roman" pitchFamily="18" charset="0"/>
              </a:rPr>
              <a:t>')"&gt;Click Me&lt;/button&gt;</a:t>
            </a:r>
          </a:p>
          <a:p>
            <a:r>
              <a:rPr lang="en-US" sz="2000" dirty="0" smtClean="0">
                <a:latin typeface="Times New Roman" pitchFamily="18" charset="0"/>
                <a:cs typeface="Times New Roman" pitchFamily="18" charset="0"/>
              </a:rPr>
              <a:t>&lt;/body&gt;</a:t>
            </a:r>
          </a:p>
          <a:p>
            <a:r>
              <a:rPr lang="en-US" sz="2000" dirty="0" smtClean="0">
                <a:latin typeface="Times New Roman" pitchFamily="18" charset="0"/>
                <a:cs typeface="Times New Roman" pitchFamily="18" charset="0"/>
              </a:rPr>
              <a:t>In general, the events can be categorized into four main groups — mouse events, Keyboard events, form events and documents/window events. </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251520" y="775439"/>
            <a:ext cx="8568952" cy="5893921"/>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Mouse </a:t>
            </a:r>
            <a:r>
              <a:rPr lang="en-US" sz="2000" b="1" dirty="0" smtClean="0">
                <a:latin typeface="Times New Roman" pitchFamily="18" charset="0"/>
                <a:cs typeface="Times New Roman" pitchFamily="18" charset="0"/>
              </a:rPr>
              <a:t>Events</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A mouse event is triggered when the user click some element, move the mouse pointer over an element, etc. </a:t>
            </a:r>
            <a:r>
              <a:rPr lang="en-US" sz="2000" dirty="0" smtClean="0">
                <a:latin typeface="Times New Roman" pitchFamily="18" charset="0"/>
                <a:cs typeface="Times New Roman" pitchFamily="18" charset="0"/>
              </a:rPr>
              <a:t>Here're some most important mouse events and their event handler</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The Click Event (</a:t>
            </a:r>
            <a:r>
              <a:rPr lang="en-US" sz="2000" b="1" dirty="0" err="1" smtClean="0">
                <a:latin typeface="Times New Roman" pitchFamily="18" charset="0"/>
                <a:cs typeface="Times New Roman" pitchFamily="18" charset="0"/>
              </a:rPr>
              <a:t>onclick</a:t>
            </a:r>
            <a:r>
              <a:rPr lang="en-US" sz="2000" b="1"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click event occurs when a user clicks on an element on a web page. Often, these are form elements and links. You can handle a click event with an </a:t>
            </a:r>
            <a:r>
              <a:rPr lang="en-US" sz="2000" dirty="0" err="1" smtClean="0">
                <a:latin typeface="Times New Roman" pitchFamily="18" charset="0"/>
                <a:cs typeface="Times New Roman" pitchFamily="18" charset="0"/>
              </a:rPr>
              <a:t>onclick</a:t>
            </a:r>
            <a:r>
              <a:rPr lang="en-US" sz="2000" dirty="0" smtClean="0">
                <a:latin typeface="Times New Roman" pitchFamily="18" charset="0"/>
                <a:cs typeface="Times New Roman" pitchFamily="18" charset="0"/>
              </a:rPr>
              <a:t> event handler.</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following example will show you an alert message when you click on the elements</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&lt;body&gt;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&lt;button type="button" </a:t>
            </a:r>
            <a:r>
              <a:rPr lang="en-US" sz="2000" dirty="0" err="1" smtClean="0">
                <a:latin typeface="Times New Roman" pitchFamily="18" charset="0"/>
                <a:cs typeface="Times New Roman" pitchFamily="18" charset="0"/>
              </a:rPr>
              <a:t>onclick</a:t>
            </a:r>
            <a:r>
              <a:rPr lang="en-US" sz="2000" dirty="0" smtClean="0">
                <a:latin typeface="Times New Roman" pitchFamily="18" charset="0"/>
                <a:cs typeface="Times New Roman" pitchFamily="18" charset="0"/>
              </a:rPr>
              <a:t>="alert('You have clicked a button!');"&gt;Click Me&lt;/button&gt;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&lt;a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onclick</a:t>
            </a:r>
            <a:r>
              <a:rPr lang="en-US" sz="2000" dirty="0" smtClean="0">
                <a:latin typeface="Times New Roman" pitchFamily="18" charset="0"/>
                <a:cs typeface="Times New Roman" pitchFamily="18" charset="0"/>
              </a:rPr>
              <a:t>="alert('You have clicked a link!');"&gt;Click Me&lt;/a&gt;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&lt;/body&gt;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251520" y="980728"/>
            <a:ext cx="8496944" cy="466281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The </a:t>
            </a:r>
            <a:r>
              <a:rPr lang="en-US" sz="2000" b="1" dirty="0" err="1" smtClean="0">
                <a:latin typeface="Times New Roman" pitchFamily="18" charset="0"/>
                <a:cs typeface="Times New Roman" pitchFamily="18" charset="0"/>
              </a:rPr>
              <a:t>Contextmenu</a:t>
            </a:r>
            <a:r>
              <a:rPr lang="en-US" sz="2000" b="1" dirty="0" smtClean="0">
                <a:latin typeface="Times New Roman" pitchFamily="18" charset="0"/>
                <a:cs typeface="Times New Roman" pitchFamily="18" charset="0"/>
              </a:rPr>
              <a:t> Event (</a:t>
            </a:r>
            <a:r>
              <a:rPr lang="en-US" sz="2000" b="1" dirty="0" err="1" smtClean="0">
                <a:latin typeface="Times New Roman" pitchFamily="18" charset="0"/>
                <a:cs typeface="Times New Roman" pitchFamily="18" charset="0"/>
              </a:rPr>
              <a:t>oncontextmenu</a:t>
            </a:r>
            <a:r>
              <a:rPr lang="en-US" sz="2000" b="1" dirty="0" smtClean="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contextmenu</a:t>
            </a:r>
            <a:r>
              <a:rPr lang="en-US" sz="2000" dirty="0" smtClean="0">
                <a:latin typeface="Times New Roman" pitchFamily="18" charset="0"/>
                <a:cs typeface="Times New Roman" pitchFamily="18" charset="0"/>
              </a:rPr>
              <a:t> event occurs when a user clicks the right mouse button on an element to open a context menu. You can handle a </a:t>
            </a:r>
            <a:r>
              <a:rPr lang="en-US" sz="2000" dirty="0" err="1" smtClean="0">
                <a:latin typeface="Times New Roman" pitchFamily="18" charset="0"/>
                <a:cs typeface="Times New Roman" pitchFamily="18" charset="0"/>
              </a:rPr>
              <a:t>contextmenu</a:t>
            </a:r>
            <a:r>
              <a:rPr lang="en-US" sz="2000" dirty="0" smtClean="0">
                <a:latin typeface="Times New Roman" pitchFamily="18" charset="0"/>
                <a:cs typeface="Times New Roman" pitchFamily="18" charset="0"/>
              </a:rPr>
              <a:t> event with an </a:t>
            </a:r>
            <a:r>
              <a:rPr lang="en-US" sz="2000" dirty="0" err="1" smtClean="0">
                <a:latin typeface="Times New Roman" pitchFamily="18" charset="0"/>
                <a:cs typeface="Times New Roman" pitchFamily="18" charset="0"/>
              </a:rPr>
              <a:t>oncontextmenu</a:t>
            </a:r>
            <a:r>
              <a:rPr lang="en-US" sz="2000" dirty="0" smtClean="0">
                <a:latin typeface="Times New Roman" pitchFamily="18" charset="0"/>
                <a:cs typeface="Times New Roman" pitchFamily="18" charset="0"/>
              </a:rPr>
              <a:t> event handler</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following example will show an alert message when you right-click on the elements</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&lt;button type="button" </a:t>
            </a:r>
            <a:r>
              <a:rPr lang="en-US" sz="2000" dirty="0" err="1" smtClean="0">
                <a:latin typeface="Times New Roman" pitchFamily="18" charset="0"/>
                <a:cs typeface="Times New Roman" pitchFamily="18" charset="0"/>
              </a:rPr>
              <a:t>oncontextmenu</a:t>
            </a:r>
            <a:r>
              <a:rPr lang="en-US" sz="2000" dirty="0" smtClean="0">
                <a:latin typeface="Times New Roman" pitchFamily="18" charset="0"/>
                <a:cs typeface="Times New Roman" pitchFamily="18" charset="0"/>
              </a:rPr>
              <a:t>="alert('You have right-clicked a button!');"&gt;Right Click on Me&lt;/button</a:t>
            </a:r>
            <a:r>
              <a:rPr lang="en-US" sz="2000" dirty="0" smtClean="0">
                <a:latin typeface="Times New Roman" pitchFamily="18" charset="0"/>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&lt;a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oncontextmenu</a:t>
            </a:r>
            <a:r>
              <a:rPr lang="en-US" sz="2000" dirty="0" smtClean="0">
                <a:latin typeface="Times New Roman" pitchFamily="18" charset="0"/>
                <a:cs typeface="Times New Roman" pitchFamily="18" charset="0"/>
              </a:rPr>
              <a:t>="alert('You have right-clicked a link!');"&gt;Right Click on Me&lt;/a&gt;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&lt;/body&gt;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323528" y="926425"/>
            <a:ext cx="8496944" cy="466281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The </a:t>
            </a:r>
            <a:r>
              <a:rPr lang="en-US" sz="2000" b="1" dirty="0" err="1" smtClean="0">
                <a:latin typeface="Times New Roman" pitchFamily="18" charset="0"/>
                <a:cs typeface="Times New Roman" pitchFamily="18" charset="0"/>
              </a:rPr>
              <a:t>Mouseover</a:t>
            </a:r>
            <a:r>
              <a:rPr lang="en-US" sz="2000" b="1" dirty="0" smtClean="0">
                <a:latin typeface="Times New Roman" pitchFamily="18" charset="0"/>
                <a:cs typeface="Times New Roman" pitchFamily="18" charset="0"/>
              </a:rPr>
              <a:t> Event (</a:t>
            </a:r>
            <a:r>
              <a:rPr lang="en-US" sz="2000" b="1" dirty="0" err="1" smtClean="0">
                <a:latin typeface="Times New Roman" pitchFamily="18" charset="0"/>
                <a:cs typeface="Times New Roman" pitchFamily="18" charset="0"/>
              </a:rPr>
              <a:t>onmouseover</a:t>
            </a:r>
            <a:r>
              <a:rPr lang="en-US" sz="2000" b="1" dirty="0" smtClean="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mouseover</a:t>
            </a:r>
            <a:r>
              <a:rPr lang="en-US" sz="2000" dirty="0" smtClean="0">
                <a:latin typeface="Times New Roman" pitchFamily="18" charset="0"/>
                <a:cs typeface="Times New Roman" pitchFamily="18" charset="0"/>
              </a:rPr>
              <a:t> event occurs when a user moves the mouse pointer over an element</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You can handle the </a:t>
            </a:r>
            <a:r>
              <a:rPr lang="en-US" sz="2000" dirty="0" err="1" smtClean="0">
                <a:latin typeface="Times New Roman" pitchFamily="18" charset="0"/>
                <a:cs typeface="Times New Roman" pitchFamily="18" charset="0"/>
              </a:rPr>
              <a:t>mouseover</a:t>
            </a:r>
            <a:r>
              <a:rPr lang="en-US" sz="2000" dirty="0" smtClean="0">
                <a:latin typeface="Times New Roman" pitchFamily="18" charset="0"/>
                <a:cs typeface="Times New Roman" pitchFamily="18" charset="0"/>
              </a:rPr>
              <a:t> event with the </a:t>
            </a:r>
            <a:r>
              <a:rPr lang="en-US" sz="2000" dirty="0" err="1" smtClean="0">
                <a:latin typeface="Times New Roman" pitchFamily="18" charset="0"/>
                <a:cs typeface="Times New Roman" pitchFamily="18" charset="0"/>
              </a:rPr>
              <a:t>onmouseover</a:t>
            </a:r>
            <a:r>
              <a:rPr lang="en-US" sz="2000" dirty="0" smtClean="0">
                <a:latin typeface="Times New Roman" pitchFamily="18" charset="0"/>
                <a:cs typeface="Times New Roman" pitchFamily="18" charset="0"/>
              </a:rPr>
              <a:t> event handler. </a:t>
            </a:r>
            <a:r>
              <a:rPr lang="en-US" sz="2000" dirty="0" smtClean="0">
                <a:latin typeface="Times New Roman" pitchFamily="18" charset="0"/>
                <a:cs typeface="Times New Roman" pitchFamily="18" charset="0"/>
              </a:rPr>
              <a:t>The following example will show you an alert message when you place mouse over the elements</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&lt;button type="button" </a:t>
            </a:r>
            <a:r>
              <a:rPr lang="en-US" sz="2000" dirty="0" err="1" smtClean="0">
                <a:latin typeface="Times New Roman" pitchFamily="18" charset="0"/>
                <a:cs typeface="Times New Roman" pitchFamily="18" charset="0"/>
              </a:rPr>
              <a:t>onmouseover</a:t>
            </a:r>
            <a:r>
              <a:rPr lang="en-US" sz="2000" dirty="0" smtClean="0">
                <a:latin typeface="Times New Roman" pitchFamily="18" charset="0"/>
                <a:cs typeface="Times New Roman" pitchFamily="18" charset="0"/>
              </a:rPr>
              <a:t>="alert('You have placed mouse pointer over a button!');"&gt;Place Mouse Over Me&lt;/button</a:t>
            </a:r>
            <a:r>
              <a:rPr lang="en-US" sz="2000" dirty="0" smtClean="0">
                <a:latin typeface="Times New Roman" pitchFamily="18" charset="0"/>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&lt;a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onmouseover</a:t>
            </a:r>
            <a:r>
              <a:rPr lang="en-US" sz="2000" dirty="0" smtClean="0">
                <a:latin typeface="Times New Roman" pitchFamily="18" charset="0"/>
                <a:cs typeface="Times New Roman" pitchFamily="18" charset="0"/>
              </a:rPr>
              <a:t>="alert('You have placed mouse pointer over a link!');"&gt;Place Mouse Over Me&lt;/a&gt;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&lt;/body&gt;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251520" y="1070441"/>
            <a:ext cx="8640960" cy="466281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The </a:t>
            </a:r>
            <a:r>
              <a:rPr lang="en-US" sz="2000" b="1" dirty="0" err="1" smtClean="0">
                <a:latin typeface="Times New Roman" pitchFamily="18" charset="0"/>
                <a:cs typeface="Times New Roman" pitchFamily="18" charset="0"/>
              </a:rPr>
              <a:t>Mouseout</a:t>
            </a:r>
            <a:r>
              <a:rPr lang="en-US" sz="2000" b="1" dirty="0" smtClean="0">
                <a:latin typeface="Times New Roman" pitchFamily="18" charset="0"/>
                <a:cs typeface="Times New Roman" pitchFamily="18" charset="0"/>
              </a:rPr>
              <a:t> Event (</a:t>
            </a:r>
            <a:r>
              <a:rPr lang="en-US" sz="2000" b="1" dirty="0" err="1" smtClean="0">
                <a:latin typeface="Times New Roman" pitchFamily="18" charset="0"/>
                <a:cs typeface="Times New Roman" pitchFamily="18" charset="0"/>
              </a:rPr>
              <a:t>onmouseout</a:t>
            </a:r>
            <a:r>
              <a:rPr lang="en-US" sz="2000" b="1" dirty="0" smtClean="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mouseout</a:t>
            </a:r>
            <a:r>
              <a:rPr lang="en-US" sz="2000" dirty="0" smtClean="0">
                <a:latin typeface="Times New Roman" pitchFamily="18" charset="0"/>
                <a:cs typeface="Times New Roman" pitchFamily="18" charset="0"/>
              </a:rPr>
              <a:t> event occurs when a user moves the mouse pointer outside of an element</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You can handle the </a:t>
            </a:r>
            <a:r>
              <a:rPr lang="en-US" sz="2000" dirty="0" err="1" smtClean="0">
                <a:latin typeface="Times New Roman" pitchFamily="18" charset="0"/>
                <a:cs typeface="Times New Roman" pitchFamily="18" charset="0"/>
              </a:rPr>
              <a:t>mouseout</a:t>
            </a:r>
            <a:r>
              <a:rPr lang="en-US" sz="2000" dirty="0" smtClean="0">
                <a:latin typeface="Times New Roman" pitchFamily="18" charset="0"/>
                <a:cs typeface="Times New Roman" pitchFamily="18" charset="0"/>
              </a:rPr>
              <a:t> event with the </a:t>
            </a:r>
            <a:r>
              <a:rPr lang="en-US" sz="2000" dirty="0" err="1" smtClean="0">
                <a:latin typeface="Times New Roman" pitchFamily="18" charset="0"/>
                <a:cs typeface="Times New Roman" pitchFamily="18" charset="0"/>
              </a:rPr>
              <a:t>onmouseout</a:t>
            </a:r>
            <a:r>
              <a:rPr lang="en-US" sz="2000" dirty="0" smtClean="0">
                <a:latin typeface="Times New Roman" pitchFamily="18" charset="0"/>
                <a:cs typeface="Times New Roman" pitchFamily="18" charset="0"/>
              </a:rPr>
              <a:t> event handler. The following example will show you an alert message when the </a:t>
            </a:r>
            <a:r>
              <a:rPr lang="en-US" sz="2000" dirty="0" err="1" smtClean="0">
                <a:latin typeface="Times New Roman" pitchFamily="18" charset="0"/>
                <a:cs typeface="Times New Roman" pitchFamily="18" charset="0"/>
              </a:rPr>
              <a:t>mouseout</a:t>
            </a:r>
            <a:r>
              <a:rPr lang="en-US" sz="2000" dirty="0" smtClean="0">
                <a:latin typeface="Times New Roman" pitchFamily="18" charset="0"/>
                <a:cs typeface="Times New Roman" pitchFamily="18" charset="0"/>
              </a:rPr>
              <a:t> event occurs</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&lt;button type="button" </a:t>
            </a:r>
            <a:r>
              <a:rPr lang="en-US" sz="2000" dirty="0" err="1" smtClean="0">
                <a:latin typeface="Times New Roman" pitchFamily="18" charset="0"/>
                <a:cs typeface="Times New Roman" pitchFamily="18" charset="0"/>
              </a:rPr>
              <a:t>onmouseout</a:t>
            </a:r>
            <a:r>
              <a:rPr lang="en-US" sz="2000" dirty="0" smtClean="0">
                <a:latin typeface="Times New Roman" pitchFamily="18" charset="0"/>
                <a:cs typeface="Times New Roman" pitchFamily="18" charset="0"/>
              </a:rPr>
              <a:t>="alert('You have moved out of the button!');"&gt;Place Mouse Inside Me and Move Out&lt;/button</a:t>
            </a:r>
            <a:r>
              <a:rPr lang="en-US" sz="2000" dirty="0" smtClean="0">
                <a:latin typeface="Times New Roman" pitchFamily="18" charset="0"/>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&lt;a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onmouseout</a:t>
            </a:r>
            <a:r>
              <a:rPr lang="en-US" sz="2000" dirty="0" smtClean="0">
                <a:latin typeface="Times New Roman" pitchFamily="18" charset="0"/>
                <a:cs typeface="Times New Roman" pitchFamily="18" charset="0"/>
              </a:rPr>
              <a:t>="alert('You have moved out of the link!');"&gt;Place Mouse Inside Me and Move Out&lt;/a&gt;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&lt;/body&gt;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323528" y="651167"/>
            <a:ext cx="8496944" cy="558614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t>Keyboard </a:t>
            </a:r>
            <a:r>
              <a:rPr lang="en-US" b="1" dirty="0" smtClean="0"/>
              <a:t>Events</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A keyboard event is fired when the user press or release a key on the keyboard. Here're some most important keyboard events and their event handler.</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The </a:t>
            </a:r>
            <a:r>
              <a:rPr lang="en-US" dirty="0" err="1" smtClean="0"/>
              <a:t>Keydown</a:t>
            </a:r>
            <a:r>
              <a:rPr lang="en-US" dirty="0" smtClean="0"/>
              <a:t> Event (</a:t>
            </a:r>
            <a:r>
              <a:rPr lang="en-US" dirty="0" err="1" smtClean="0"/>
              <a:t>onkeydown</a:t>
            </a:r>
            <a:r>
              <a:rPr lang="en-US" dirty="0" smtClean="0"/>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The </a:t>
            </a:r>
            <a:r>
              <a:rPr lang="en-US" dirty="0" err="1" smtClean="0"/>
              <a:t>keydown</a:t>
            </a:r>
            <a:r>
              <a:rPr lang="en-US" dirty="0" smtClean="0"/>
              <a:t> event occurs when the user presses down a key on the keyboard.</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You can handle the </a:t>
            </a:r>
            <a:r>
              <a:rPr lang="en-US" dirty="0" err="1" smtClean="0"/>
              <a:t>keydown</a:t>
            </a:r>
            <a:r>
              <a:rPr lang="en-US" dirty="0" smtClean="0"/>
              <a:t> event with the </a:t>
            </a:r>
            <a:r>
              <a:rPr lang="en-US" dirty="0" err="1" smtClean="0"/>
              <a:t>onkeydown</a:t>
            </a:r>
            <a:r>
              <a:rPr lang="en-US" dirty="0" smtClean="0"/>
              <a:t> event handler. The following example will show you an alert message when the </a:t>
            </a:r>
            <a:r>
              <a:rPr lang="en-US" dirty="0" err="1" smtClean="0"/>
              <a:t>keydown</a:t>
            </a:r>
            <a:r>
              <a:rPr lang="en-US" dirty="0" smtClean="0"/>
              <a:t> event occurs</a:t>
            </a:r>
            <a:r>
              <a:rPr lang="en-US" dirty="0" smtClean="0"/>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&lt;body&gt;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&lt;input type="text" </a:t>
            </a:r>
            <a:r>
              <a:rPr lang="en-US" dirty="0" err="1" smtClean="0"/>
              <a:t>onkeydown</a:t>
            </a:r>
            <a:r>
              <a:rPr lang="en-US" dirty="0" smtClean="0"/>
              <a:t>="alert('You have pressed a key inside text input!')"&gt;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&lt;hr&gt;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&lt;</a:t>
            </a:r>
            <a:r>
              <a:rPr lang="en-US" dirty="0" err="1" smtClean="0"/>
              <a:t>textarea</a:t>
            </a:r>
            <a:r>
              <a:rPr lang="en-US" dirty="0" smtClean="0"/>
              <a:t> cols="30" </a:t>
            </a:r>
            <a:r>
              <a:rPr lang="en-US" dirty="0" err="1" smtClean="0"/>
              <a:t>onkeydown</a:t>
            </a:r>
            <a:r>
              <a:rPr lang="en-US" dirty="0" smtClean="0"/>
              <a:t>="alert('You have pressed a key inside </a:t>
            </a:r>
            <a:r>
              <a:rPr lang="en-US" dirty="0" err="1" smtClean="0"/>
              <a:t>textarea</a:t>
            </a:r>
            <a:r>
              <a:rPr lang="en-US" dirty="0" smtClean="0"/>
              <a:t>!')"&gt;&lt;/</a:t>
            </a:r>
            <a:r>
              <a:rPr lang="en-US" dirty="0" err="1" smtClean="0"/>
              <a:t>textarea</a:t>
            </a:r>
            <a:r>
              <a:rPr lang="en-US" dirty="0" smtClean="0"/>
              <a: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&lt;p&gt;&lt;strong&gt;Note:&lt;/strong&gt; Try to enter some text inside input box and </a:t>
            </a:r>
            <a:r>
              <a:rPr lang="en-US" dirty="0" err="1" smtClean="0"/>
              <a:t>textarea</a:t>
            </a:r>
            <a:r>
              <a:rPr lang="en-US" dirty="0" smtClean="0"/>
              <a:t>.&lt;/p&gt;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&lt;/body&gt;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251520" y="854417"/>
            <a:ext cx="8640960" cy="466281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The </a:t>
            </a:r>
            <a:r>
              <a:rPr lang="en-US" sz="2000" b="1" dirty="0" err="1" smtClean="0">
                <a:latin typeface="Times New Roman" pitchFamily="18" charset="0"/>
                <a:cs typeface="Times New Roman" pitchFamily="18" charset="0"/>
              </a:rPr>
              <a:t>Keyup</a:t>
            </a:r>
            <a:r>
              <a:rPr lang="en-US" sz="2000" b="1" dirty="0" smtClean="0">
                <a:latin typeface="Times New Roman" pitchFamily="18" charset="0"/>
                <a:cs typeface="Times New Roman" pitchFamily="18" charset="0"/>
              </a:rPr>
              <a:t> Event (</a:t>
            </a:r>
            <a:r>
              <a:rPr lang="en-US" sz="2000" b="1" dirty="0" err="1" smtClean="0">
                <a:latin typeface="Times New Roman" pitchFamily="18" charset="0"/>
                <a:cs typeface="Times New Roman" pitchFamily="18" charset="0"/>
              </a:rPr>
              <a:t>onkeyup</a:t>
            </a:r>
            <a:r>
              <a:rPr lang="en-US" sz="2000" b="1" dirty="0" smtClean="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keyup</a:t>
            </a:r>
            <a:r>
              <a:rPr lang="en-US" sz="2000" dirty="0" smtClean="0">
                <a:latin typeface="Times New Roman" pitchFamily="18" charset="0"/>
                <a:cs typeface="Times New Roman" pitchFamily="18" charset="0"/>
              </a:rPr>
              <a:t> event occurs when the user releases a key on the keyboard.</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You can handle the </a:t>
            </a:r>
            <a:r>
              <a:rPr lang="en-US" sz="2000" dirty="0" err="1" smtClean="0">
                <a:latin typeface="Times New Roman" pitchFamily="18" charset="0"/>
                <a:cs typeface="Times New Roman" pitchFamily="18" charset="0"/>
              </a:rPr>
              <a:t>keyup</a:t>
            </a:r>
            <a:r>
              <a:rPr lang="en-US" sz="2000" dirty="0" smtClean="0">
                <a:latin typeface="Times New Roman" pitchFamily="18" charset="0"/>
                <a:cs typeface="Times New Roman" pitchFamily="18" charset="0"/>
              </a:rPr>
              <a:t> event with the </a:t>
            </a:r>
            <a:r>
              <a:rPr lang="en-US" sz="2000" dirty="0" err="1" smtClean="0">
                <a:latin typeface="Times New Roman" pitchFamily="18" charset="0"/>
                <a:cs typeface="Times New Roman" pitchFamily="18" charset="0"/>
              </a:rPr>
              <a:t>onkeyup</a:t>
            </a:r>
            <a:r>
              <a:rPr lang="en-US" sz="2000" dirty="0" smtClean="0">
                <a:latin typeface="Times New Roman" pitchFamily="18" charset="0"/>
                <a:cs typeface="Times New Roman" pitchFamily="18" charset="0"/>
              </a:rPr>
              <a:t> event handler. The following example will show you an alert message when the </a:t>
            </a:r>
            <a:r>
              <a:rPr lang="en-US" sz="2000" dirty="0" err="1" smtClean="0">
                <a:latin typeface="Times New Roman" pitchFamily="18" charset="0"/>
                <a:cs typeface="Times New Roman" pitchFamily="18" charset="0"/>
              </a:rPr>
              <a:t>keyup</a:t>
            </a:r>
            <a:r>
              <a:rPr lang="en-US" sz="2000" dirty="0" smtClean="0">
                <a:latin typeface="Times New Roman" pitchFamily="18" charset="0"/>
                <a:cs typeface="Times New Roman" pitchFamily="18" charset="0"/>
              </a:rPr>
              <a:t> event occurs</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&lt;body&gt;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&lt;input type="text" </a:t>
            </a:r>
            <a:r>
              <a:rPr lang="en-US" sz="2000" dirty="0" err="1" smtClean="0">
                <a:latin typeface="Times New Roman" pitchFamily="18" charset="0"/>
                <a:cs typeface="Times New Roman" pitchFamily="18" charset="0"/>
              </a:rPr>
              <a:t>onkeyup</a:t>
            </a:r>
            <a:r>
              <a:rPr lang="en-US" sz="2000" dirty="0" smtClean="0">
                <a:latin typeface="Times New Roman" pitchFamily="18" charset="0"/>
                <a:cs typeface="Times New Roman" pitchFamily="18" charset="0"/>
              </a:rPr>
              <a:t>="alert('You have released a key inside text input!')"&gt;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&lt;hr&gt;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textarea</a:t>
            </a:r>
            <a:r>
              <a:rPr lang="en-US" sz="2000" dirty="0" smtClean="0">
                <a:latin typeface="Times New Roman" pitchFamily="18" charset="0"/>
                <a:cs typeface="Times New Roman" pitchFamily="18" charset="0"/>
              </a:rPr>
              <a:t> cols="30" </a:t>
            </a:r>
            <a:r>
              <a:rPr lang="en-US" sz="2000" dirty="0" err="1" smtClean="0">
                <a:latin typeface="Times New Roman" pitchFamily="18" charset="0"/>
                <a:cs typeface="Times New Roman" pitchFamily="18" charset="0"/>
              </a:rPr>
              <a:t>onkeyup</a:t>
            </a:r>
            <a:r>
              <a:rPr lang="en-US" sz="2000" dirty="0" smtClean="0">
                <a:latin typeface="Times New Roman" pitchFamily="18" charset="0"/>
                <a:cs typeface="Times New Roman" pitchFamily="18" charset="0"/>
              </a:rPr>
              <a:t>="alert('You have released a key inside </a:t>
            </a:r>
            <a:r>
              <a:rPr lang="en-US" sz="2000" dirty="0" err="1" smtClean="0">
                <a:latin typeface="Times New Roman" pitchFamily="18" charset="0"/>
                <a:cs typeface="Times New Roman" pitchFamily="18" charset="0"/>
              </a:rPr>
              <a:t>textarea</a:t>
            </a:r>
            <a:r>
              <a:rPr lang="en-US" sz="2000" dirty="0" smtClean="0">
                <a:latin typeface="Times New Roman" pitchFamily="18" charset="0"/>
                <a:cs typeface="Times New Roman" pitchFamily="18" charset="0"/>
              </a:rPr>
              <a:t>!')"&gt;&lt;/</a:t>
            </a:r>
            <a:r>
              <a:rPr lang="en-US" sz="2000" dirty="0" err="1" smtClean="0">
                <a:latin typeface="Times New Roman" pitchFamily="18" charset="0"/>
                <a:cs typeface="Times New Roman" pitchFamily="18" charset="0"/>
              </a:rPr>
              <a:t>textarea</a:t>
            </a:r>
            <a:r>
              <a:rPr lang="en-US" sz="2000" dirty="0" smtClean="0">
                <a:latin typeface="Times New Roman" pitchFamily="18" charset="0"/>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&lt;p&gt;&lt;strong&gt;Note:&lt;/strong&gt; Try to enter some text inside input box and </a:t>
            </a:r>
            <a:r>
              <a:rPr lang="en-US" sz="2000" dirty="0" err="1" smtClean="0">
                <a:latin typeface="Times New Roman" pitchFamily="18" charset="0"/>
                <a:cs typeface="Times New Roman" pitchFamily="18" charset="0"/>
              </a:rPr>
              <a:t>textarea</a:t>
            </a:r>
            <a:r>
              <a:rPr lang="en-US" sz="2000" dirty="0" smtClean="0">
                <a:latin typeface="Times New Roman" pitchFamily="18" charset="0"/>
                <a:cs typeface="Times New Roman" pitchFamily="18" charset="0"/>
              </a:rPr>
              <a:t>.&lt;/p&gt;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&lt;/body&gt;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20</TotalTime>
  <Words>843</Words>
  <Application>Microsoft Office PowerPoint</Application>
  <PresentationFormat>On-screen Show (4:3)</PresentationFormat>
  <Paragraphs>184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Urban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kitefaculty</dc:creator>
  <cp:lastModifiedBy>kitefaculty</cp:lastModifiedBy>
  <cp:revision>25</cp:revision>
  <dcterms:created xsi:type="dcterms:W3CDTF">2022-09-16T06:50:53Z</dcterms:created>
  <dcterms:modified xsi:type="dcterms:W3CDTF">2022-09-22T10:46:10Z</dcterms:modified>
</cp:coreProperties>
</file>