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66"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4DB3150-E216-4FC0-AE9D-3EEB034DB398}" type="datetimeFigureOut">
              <a:rPr lang="en-US" smtClean="0"/>
              <a:pPr/>
              <a:t>2/2/2023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5B87BA6-4D2D-40F2-8720-3AD3F3A36C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DB3150-E216-4FC0-AE9D-3EEB034DB398}"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7BA6-4D2D-40F2-8720-3AD3F3A36C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DB3150-E216-4FC0-AE9D-3EEB034DB398}"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7BA6-4D2D-40F2-8720-3AD3F3A36C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DB3150-E216-4FC0-AE9D-3EEB034DB398}"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7BA6-4D2D-40F2-8720-3AD3F3A36C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DB3150-E216-4FC0-AE9D-3EEB034DB398}"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7BA6-4D2D-40F2-8720-3AD3F3A36C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DB3150-E216-4FC0-AE9D-3EEB034DB398}"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87BA6-4D2D-40F2-8720-3AD3F3A36C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4DB3150-E216-4FC0-AE9D-3EEB034DB398}" type="datetimeFigureOut">
              <a:rPr lang="en-US" smtClean="0"/>
              <a:pPr/>
              <a:t>2/2/2023</a:t>
            </a:fld>
            <a:endParaRPr lang="en-US"/>
          </a:p>
        </p:txBody>
      </p:sp>
      <p:sp>
        <p:nvSpPr>
          <p:cNvPr id="27" name="Slide Number Placeholder 26"/>
          <p:cNvSpPr>
            <a:spLocks noGrp="1"/>
          </p:cNvSpPr>
          <p:nvPr>
            <p:ph type="sldNum" sz="quarter" idx="11"/>
          </p:nvPr>
        </p:nvSpPr>
        <p:spPr/>
        <p:txBody>
          <a:bodyPr rtlCol="0"/>
          <a:lstStyle/>
          <a:p>
            <a:fld id="{65B87BA6-4D2D-40F2-8720-3AD3F3A36C66}"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4DB3150-E216-4FC0-AE9D-3EEB034DB398}" type="datetimeFigureOut">
              <a:rPr lang="en-US" smtClean="0"/>
              <a:pPr/>
              <a:t>2/2/2023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5B87BA6-4D2D-40F2-8720-3AD3F3A36C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B3150-E216-4FC0-AE9D-3EEB034DB398}" type="datetimeFigureOut">
              <a:rPr lang="en-US" smtClean="0"/>
              <a:pPr/>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87BA6-4D2D-40F2-8720-3AD3F3A36C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DB3150-E216-4FC0-AE9D-3EEB034DB398}"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87BA6-4D2D-40F2-8720-3AD3F3A36C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DB3150-E216-4FC0-AE9D-3EEB034DB398}"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87BA6-4D2D-40F2-8720-3AD3F3A36C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4DB3150-E216-4FC0-AE9D-3EEB034DB398}" type="datetimeFigureOut">
              <a:rPr lang="en-US" smtClean="0"/>
              <a:pPr/>
              <a:t>2/2/2023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5B87BA6-4D2D-40F2-8720-3AD3F3A36C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Javascript Logo PNG Images, Free Transparent Javascript Logo Download -  Kind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Javascript Logo PNG Images, Free Transparent Javascript Logo Download -  Kind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Javascript Vector Art Stock Images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Javascript, vertical, logo Icon in Vector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Javascript, vertical, logo Icon in Vector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image1.jpg"/>
          <p:cNvPicPr>
            <a:picLocks noChangeAspect="1"/>
          </p:cNvPicPr>
          <p:nvPr/>
        </p:nvPicPr>
        <p:blipFill>
          <a:blip r:embed="rId2" cstate="print"/>
          <a:stretch>
            <a:fillRect/>
          </a:stretch>
        </p:blipFill>
        <p:spPr>
          <a:xfrm>
            <a:off x="251520" y="5805264"/>
            <a:ext cx="2618561" cy="836712"/>
          </a:xfrm>
          <a:prstGeom prst="rect">
            <a:avLst/>
          </a:prstGeom>
        </p:spPr>
      </p:pic>
      <p:sp>
        <p:nvSpPr>
          <p:cNvPr id="13" name="TextBox 12"/>
          <p:cNvSpPr txBox="1"/>
          <p:nvPr/>
        </p:nvSpPr>
        <p:spPr>
          <a:xfrm>
            <a:off x="827584" y="1772816"/>
            <a:ext cx="7632848" cy="1107996"/>
          </a:xfrm>
          <a:prstGeom prst="rect">
            <a:avLst/>
          </a:prstGeom>
          <a:noFill/>
        </p:spPr>
        <p:txBody>
          <a:bodyPr wrap="square" rtlCol="0">
            <a:spAutoFit/>
          </a:bodyPr>
          <a:lstStyle/>
          <a:p>
            <a:pPr algn="ctr"/>
            <a:r>
              <a:rPr lang="en-US" sz="6600" b="1" dirty="0" smtClean="0">
                <a:solidFill>
                  <a:schemeClr val="bg1"/>
                </a:solidFill>
                <a:latin typeface="Times New Roman" pitchFamily="18" charset="0"/>
                <a:cs typeface="Times New Roman" pitchFamily="18" charset="0"/>
              </a:rPr>
              <a:t>JavaScript</a:t>
            </a:r>
            <a:endParaRPr lang="en-US" sz="6600" b="1" dirty="0">
              <a:solidFill>
                <a:schemeClr val="bg1"/>
              </a:solidFill>
              <a:latin typeface="Times New Roman" pitchFamily="18" charset="0"/>
              <a:cs typeface="Times New Roman" pitchFamily="18" charset="0"/>
            </a:endParaRPr>
          </a:p>
        </p:txBody>
      </p:sp>
      <p:sp>
        <p:nvSpPr>
          <p:cNvPr id="14" name="TextBox 13"/>
          <p:cNvSpPr txBox="1"/>
          <p:nvPr/>
        </p:nvSpPr>
        <p:spPr>
          <a:xfrm>
            <a:off x="1907704" y="692696"/>
            <a:ext cx="5472608" cy="584775"/>
          </a:xfrm>
          <a:prstGeom prst="rect">
            <a:avLst/>
          </a:prstGeom>
          <a:noFill/>
        </p:spPr>
        <p:txBody>
          <a:bodyPr wrap="square" rtlCol="0">
            <a:spAutoFit/>
          </a:bodyPr>
          <a:lstStyle/>
          <a:p>
            <a:pPr algn="ctr"/>
            <a:r>
              <a:rPr lang="en-US" sz="3200" b="1" dirty="0" smtClean="0">
                <a:solidFill>
                  <a:schemeClr val="bg1"/>
                </a:solidFill>
              </a:rPr>
              <a:t>Welcome  you all</a:t>
            </a:r>
            <a:endParaRPr lang="en-US" sz="3200" b="1" dirty="0">
              <a:solidFill>
                <a:schemeClr val="bg1"/>
              </a:solidFill>
            </a:endParaRPr>
          </a:p>
        </p:txBody>
      </p:sp>
      <p:sp>
        <p:nvSpPr>
          <p:cNvPr id="15" name="TextBox 14"/>
          <p:cNvSpPr txBox="1"/>
          <p:nvPr/>
        </p:nvSpPr>
        <p:spPr>
          <a:xfrm>
            <a:off x="4644008" y="5229200"/>
            <a:ext cx="4320480" cy="1200329"/>
          </a:xfrm>
          <a:prstGeom prst="rect">
            <a:avLst/>
          </a:prstGeom>
          <a:noFill/>
        </p:spPr>
        <p:txBody>
          <a:bodyPr wrap="square" rtlCol="0">
            <a:spAutoFit/>
          </a:bodyPr>
          <a:lstStyle/>
          <a:p>
            <a:pPr algn="r"/>
            <a:r>
              <a:rPr lang="en-US" dirty="0" err="1" smtClean="0"/>
              <a:t>Chitradevi</a:t>
            </a:r>
            <a:r>
              <a:rPr lang="en-US" dirty="0" smtClean="0"/>
              <a:t> M</a:t>
            </a:r>
          </a:p>
          <a:p>
            <a:pPr algn="r"/>
            <a:r>
              <a:rPr lang="en-US" dirty="0" smtClean="0"/>
              <a:t>Technical Trainer</a:t>
            </a:r>
          </a:p>
          <a:p>
            <a:pPr algn="r"/>
            <a:r>
              <a:rPr lang="en-US" dirty="0" err="1" smtClean="0"/>
              <a:t>KGiSL</a:t>
            </a:r>
            <a:r>
              <a:rPr lang="en-US" dirty="0" smtClean="0"/>
              <a:t> Micro College</a:t>
            </a:r>
          </a:p>
          <a:p>
            <a:pPr algn="r"/>
            <a:r>
              <a:rPr lang="en-US" dirty="0" err="1" smtClean="0"/>
              <a:t>KGiSL</a:t>
            </a:r>
            <a:r>
              <a:rPr lang="en-US" dirty="0" smtClean="0"/>
              <a:t> Campus, Coimbatore – </a:t>
            </a:r>
            <a:r>
              <a:rPr lang="en-US" dirty="0" smtClean="0">
                <a:latin typeface="Times New Roman" pitchFamily="18" charset="0"/>
                <a:cs typeface="Times New Roman" pitchFamily="18" charset="0"/>
              </a:rPr>
              <a:t>641 035</a:t>
            </a:r>
            <a:r>
              <a:rPr lang="en-US"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052736"/>
            <a:ext cx="8640960" cy="5386090"/>
          </a:xfrm>
          <a:prstGeom prst="rect">
            <a:avLst/>
          </a:prstGeom>
        </p:spPr>
        <p:txBody>
          <a:bodyPr wrap="square">
            <a:spAutoFit/>
          </a:bodyPr>
          <a:lstStyle/>
          <a:p>
            <a:pPr algn="ctr"/>
            <a:r>
              <a:rPr lang="en-US" sz="2400" b="1" dirty="0">
                <a:latin typeface="Times New Roman" pitchFamily="18" charset="0"/>
                <a:cs typeface="Times New Roman" pitchFamily="18" charset="0"/>
              </a:rPr>
              <a:t>Building Dynamic Web Applications mainly involves</a:t>
            </a:r>
            <a:r>
              <a:rPr lang="en-US" sz="2400" b="1"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Client Server </a:t>
            </a:r>
            <a:r>
              <a:rPr lang="en-US" sz="2000" dirty="0" smtClean="0">
                <a:latin typeface="Times New Roman" pitchFamily="18" charset="0"/>
                <a:cs typeface="Times New Roman" pitchFamily="18" charset="0"/>
              </a:rPr>
              <a:t>Communication</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Manipulating HTML and </a:t>
            </a:r>
            <a:r>
              <a:rPr lang="en-US" sz="2000" dirty="0" smtClean="0">
                <a:latin typeface="Times New Roman" pitchFamily="18" charset="0"/>
                <a:cs typeface="Times New Roman" pitchFamily="18" charset="0"/>
              </a:rPr>
              <a:t>CSS</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Writing Application </a:t>
            </a:r>
            <a:r>
              <a:rPr lang="en-US" sz="2000" dirty="0" smtClean="0">
                <a:latin typeface="Times New Roman" pitchFamily="18" charset="0"/>
                <a:cs typeface="Times New Roman" pitchFamily="18" charset="0"/>
              </a:rPr>
              <a:t>Logic</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Client-side validation</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Dynamic drop-down menus</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Displaying date and time</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Displaying pop-up windows and dialog boxes (like an alert dialog box, confirm dialog box and prompt dialog box),</a:t>
            </a:r>
          </a:p>
          <a:p>
            <a:pPr>
              <a:buFont typeface="Arial" pitchFamily="34" charset="0"/>
              <a:buChar char="•"/>
            </a:pPr>
            <a:r>
              <a:rPr lang="en-US" sz="2000" dirty="0">
                <a:latin typeface="Times New Roman" pitchFamily="18" charset="0"/>
                <a:cs typeface="Times New Roman" pitchFamily="18" charset="0"/>
              </a:rPr>
              <a:t>Displaying clocks etc.</a:t>
            </a:r>
          </a:p>
        </p:txBody>
      </p:sp>
      <p:pic>
        <p:nvPicPr>
          <p:cNvPr id="3" name="Picture 2" descr="image (5).png"/>
          <p:cNvPicPr>
            <a:picLocks noChangeAspect="1"/>
          </p:cNvPicPr>
          <p:nvPr/>
        </p:nvPicPr>
        <p:blipFill>
          <a:blip r:embed="rId2" cstate="print"/>
          <a:stretch>
            <a:fillRect/>
          </a:stretch>
        </p:blipFill>
        <p:spPr>
          <a:xfrm>
            <a:off x="4139952" y="2492896"/>
            <a:ext cx="4699039" cy="14401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836712"/>
            <a:ext cx="8712968" cy="2862322"/>
          </a:xfrm>
          <a:prstGeom prst="rect">
            <a:avLst/>
          </a:prstGeom>
        </p:spPr>
        <p:txBody>
          <a:bodyPr wrap="square">
            <a:spAutoFit/>
          </a:bodyPr>
          <a:lstStyle/>
          <a:p>
            <a:r>
              <a:rPr lang="en-US" sz="2000" b="1" dirty="0">
                <a:latin typeface="Times New Roman" pitchFamily="18" charset="0"/>
                <a:cs typeface="Times New Roman" pitchFamily="18" charset="0"/>
              </a:rPr>
              <a:t>Ways to </a:t>
            </a:r>
            <a:r>
              <a:rPr lang="en-US" sz="2000" b="1" dirty="0" smtClean="0">
                <a:latin typeface="Times New Roman" pitchFamily="18" charset="0"/>
                <a:cs typeface="Times New Roman" pitchFamily="18" charset="0"/>
              </a:rPr>
              <a:t>achieve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Using JavaScript</a:t>
            </a:r>
          </a:p>
          <a:p>
            <a:r>
              <a:rPr lang="en-US" sz="2000" dirty="0">
                <a:latin typeface="Times New Roman" pitchFamily="18" charset="0"/>
                <a:cs typeface="Times New Roman" pitchFamily="18" charset="0"/>
              </a:rPr>
              <a:t>           Using Web </a:t>
            </a:r>
            <a:r>
              <a:rPr lang="en-US" sz="2000" dirty="0" smtClean="0">
                <a:latin typeface="Times New Roman" pitchFamily="18" charset="0"/>
                <a:cs typeface="Times New Roman" pitchFamily="18" charset="0"/>
              </a:rPr>
              <a:t>Assembly</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Understood by Major </a:t>
            </a:r>
            <a:r>
              <a:rPr lang="en-US" sz="2000" b="1" dirty="0" smtClean="0">
                <a:latin typeface="Times New Roman" pitchFamily="18" charset="0"/>
                <a:cs typeface="Times New Roman" pitchFamily="18" charset="0"/>
              </a:rPr>
              <a:t>Browsers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JavaScript is the most popular programming languages which is adopted and understood by all the major Browsers.</a:t>
            </a:r>
          </a:p>
        </p:txBody>
      </p:sp>
      <p:sp>
        <p:nvSpPr>
          <p:cNvPr id="3" name="Rectangle 2"/>
          <p:cNvSpPr/>
          <p:nvPr/>
        </p:nvSpPr>
        <p:spPr>
          <a:xfrm>
            <a:off x="323528" y="3861048"/>
            <a:ext cx="3578224" cy="369332"/>
          </a:xfrm>
          <a:prstGeom prst="rect">
            <a:avLst/>
          </a:prstGeom>
        </p:spPr>
        <p:txBody>
          <a:bodyPr wrap="none">
            <a:spAutoFit/>
          </a:bodyPr>
          <a:lstStyle/>
          <a:p>
            <a:r>
              <a:rPr lang="en-US" b="1" dirty="0"/>
              <a:t>Companies Using JavaScript</a:t>
            </a:r>
            <a:endParaRPr lang="en-US" dirty="0"/>
          </a:p>
        </p:txBody>
      </p:sp>
      <p:pic>
        <p:nvPicPr>
          <p:cNvPr id="4" name="Picture 3" descr="image (6) (1).png"/>
          <p:cNvPicPr>
            <a:picLocks noChangeAspect="1"/>
          </p:cNvPicPr>
          <p:nvPr/>
        </p:nvPicPr>
        <p:blipFill>
          <a:blip r:embed="rId2" cstate="print"/>
          <a:stretch>
            <a:fillRect/>
          </a:stretch>
        </p:blipFill>
        <p:spPr>
          <a:xfrm>
            <a:off x="1331640" y="4509120"/>
            <a:ext cx="5962405" cy="179237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443841"/>
            <a:ext cx="8424936" cy="5016758"/>
          </a:xfrm>
          <a:prstGeom prst="rect">
            <a:avLst/>
          </a:prstGeom>
        </p:spPr>
        <p:txBody>
          <a:bodyPr wrap="square">
            <a:spAutoFit/>
          </a:bodyPr>
          <a:lstStyle/>
          <a:p>
            <a:r>
              <a:rPr lang="en-US" sz="2000" b="1" dirty="0" smtClean="0">
                <a:latin typeface="Times New Roman" pitchFamily="18" charset="0"/>
                <a:cs typeface="Times New Roman" pitchFamily="18" charset="0"/>
              </a:rPr>
              <a:t>JavaScript(JS)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HTML provides the basics structure for web pages.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CSS is used for Styling.</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JS is used primarily by web browsers to create a dynamic and interactive experience for the users.</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JavaScript can be used in both client-side and server side.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Buttons Animations</a:t>
            </a:r>
          </a:p>
          <a:p>
            <a:r>
              <a:rPr lang="en-US" sz="2000" dirty="0" smtClean="0">
                <a:latin typeface="Times New Roman" pitchFamily="18" charset="0"/>
                <a:cs typeface="Times New Roman" pitchFamily="18" charset="0"/>
              </a:rPr>
              <a:t>            Live Dashboards</a:t>
            </a:r>
          </a:p>
          <a:p>
            <a:r>
              <a:rPr lang="en-US" sz="2000" dirty="0" smtClean="0">
                <a:latin typeface="Times New Roman" pitchFamily="18" charset="0"/>
                <a:cs typeface="Times New Roman" pitchFamily="18" charset="0"/>
              </a:rPr>
              <a:t>            Games</a:t>
            </a: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908720"/>
            <a:ext cx="8568952" cy="1631216"/>
          </a:xfrm>
          <a:prstGeom prst="rect">
            <a:avLst/>
          </a:prstGeom>
        </p:spPr>
        <p:txBody>
          <a:bodyPr wrap="square">
            <a:spAutoFit/>
          </a:bodyPr>
          <a:lstStyle/>
          <a:p>
            <a:r>
              <a:rPr lang="en-US" sz="2000" b="1" dirty="0" smtClean="0">
                <a:latin typeface="Times New Roman" pitchFamily="18" charset="0"/>
                <a:cs typeface="Times New Roman" pitchFamily="18" charset="0"/>
              </a:rPr>
              <a:t>Your First Program</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Displaying a Message</a:t>
            </a:r>
          </a:p>
          <a:p>
            <a:r>
              <a:rPr lang="en-US" sz="2000" dirty="0" smtClean="0">
                <a:latin typeface="Times New Roman" pitchFamily="18" charset="0"/>
                <a:cs typeface="Times New Roman" pitchFamily="18" charset="0"/>
              </a:rPr>
              <a:t>Writing a program to display “Welcome to KGM”</a:t>
            </a:r>
          </a:p>
          <a:p>
            <a:r>
              <a:rPr lang="en-US" sz="2000" dirty="0" smtClean="0">
                <a:latin typeface="Times New Roman" pitchFamily="18" charset="0"/>
                <a:cs typeface="Times New Roman" pitchFamily="18" charset="0"/>
              </a:rPr>
              <a:t>Console.log(“Welcome to KGM”)</a:t>
            </a:r>
            <a:endParaRPr lang="en-US" sz="2000"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539552" y="3140968"/>
          <a:ext cx="7776864" cy="2592290"/>
        </p:xfrm>
        <a:graphic>
          <a:graphicData uri="http://schemas.openxmlformats.org/drawingml/2006/table">
            <a:tbl>
              <a:tblPr/>
              <a:tblGrid>
                <a:gridCol w="3888432"/>
                <a:gridCol w="3888432"/>
              </a:tblGrid>
              <a:tr h="518458">
                <a:tc>
                  <a:txBody>
                    <a:bodyPr/>
                    <a:lstStyle/>
                    <a:p>
                      <a:pPr algn="l"/>
                      <a:r>
                        <a:rPr lang="en-US" dirty="0"/>
                        <a:t>Code</a:t>
                      </a:r>
                    </a:p>
                  </a:txBody>
                  <a:tcPr marL="0" marR="0" marT="0" marB="0">
                    <a:lnL>
                      <a:noFill/>
                    </a:lnL>
                    <a:lnR>
                      <a:noFill/>
                    </a:lnR>
                    <a:lnT>
                      <a:noFill/>
                    </a:lnT>
                    <a:lnB>
                      <a:noFill/>
                    </a:lnB>
                    <a:solidFill>
                      <a:srgbClr val="FFFFFF"/>
                    </a:solidFill>
                  </a:tcPr>
                </a:tc>
                <a:tc>
                  <a:txBody>
                    <a:bodyPr/>
                    <a:lstStyle/>
                    <a:p>
                      <a:pPr algn="l"/>
                      <a:r>
                        <a:rPr lang="en-US" dirty="0"/>
                        <a:t>Possible Mistake</a:t>
                      </a:r>
                    </a:p>
                  </a:txBody>
                  <a:tcPr marL="0" marR="0" marT="0" marB="0">
                    <a:lnL>
                      <a:noFill/>
                    </a:lnL>
                    <a:lnR>
                      <a:noFill/>
                    </a:lnR>
                    <a:lnT>
                      <a:noFill/>
                    </a:lnT>
                    <a:lnB>
                      <a:noFill/>
                    </a:lnB>
                    <a:solidFill>
                      <a:srgbClr val="FFFFFF"/>
                    </a:solidFill>
                  </a:tcPr>
                </a:tc>
              </a:tr>
              <a:tr h="518458">
                <a:tc>
                  <a:txBody>
                    <a:bodyPr/>
                    <a:lstStyle/>
                    <a:p>
                      <a:r>
                        <a:rPr lang="en-US"/>
                        <a:t>consolelog(“Hai”);</a:t>
                      </a:r>
                    </a:p>
                  </a:txBody>
                  <a:tcPr marL="0" marR="0" marT="0" marB="0">
                    <a:lnL>
                      <a:noFill/>
                    </a:lnL>
                    <a:lnR>
                      <a:noFill/>
                    </a:lnR>
                    <a:lnT>
                      <a:noFill/>
                    </a:lnT>
                    <a:lnB>
                      <a:noFill/>
                    </a:lnB>
                    <a:solidFill>
                      <a:srgbClr val="FFFFFF"/>
                    </a:solidFill>
                  </a:tcPr>
                </a:tc>
                <a:tc>
                  <a:txBody>
                    <a:bodyPr/>
                    <a:lstStyle/>
                    <a:p>
                      <a:r>
                        <a:rPr lang="en-US"/>
                        <a:t>Missing .between</a:t>
                      </a:r>
                    </a:p>
                  </a:txBody>
                  <a:tcPr marL="0" marR="0" marT="0" marB="0">
                    <a:lnL>
                      <a:noFill/>
                    </a:lnL>
                    <a:lnR>
                      <a:noFill/>
                    </a:lnR>
                    <a:lnT>
                      <a:noFill/>
                    </a:lnT>
                    <a:lnB>
                      <a:noFill/>
                    </a:lnB>
                    <a:solidFill>
                      <a:srgbClr val="FFFFFF"/>
                    </a:solidFill>
                  </a:tcPr>
                </a:tc>
              </a:tr>
              <a:tr h="518458">
                <a:tc>
                  <a:txBody>
                    <a:bodyPr/>
                    <a:lstStyle/>
                    <a:p>
                      <a:r>
                        <a:rPr lang="en-US" dirty="0"/>
                        <a:t>Console.log(“</a:t>
                      </a:r>
                      <a:r>
                        <a:rPr lang="en-US" dirty="0" err="1"/>
                        <a:t>Hai</a:t>
                      </a:r>
                      <a:r>
                        <a:rPr lang="en-US" dirty="0"/>
                        <a:t>”);</a:t>
                      </a:r>
                    </a:p>
                  </a:txBody>
                  <a:tcPr marL="0" marR="0" marT="0" marB="0">
                    <a:lnL>
                      <a:noFill/>
                    </a:lnL>
                    <a:lnR>
                      <a:noFill/>
                    </a:lnR>
                    <a:lnT>
                      <a:noFill/>
                    </a:lnT>
                    <a:lnB>
                      <a:noFill/>
                    </a:lnB>
                    <a:solidFill>
                      <a:srgbClr val="FFFFFF"/>
                    </a:solidFill>
                  </a:tcPr>
                </a:tc>
                <a:tc>
                  <a:txBody>
                    <a:bodyPr/>
                    <a:lstStyle/>
                    <a:p>
                      <a:r>
                        <a:rPr lang="en-US"/>
                        <a:t>Uppercase ‘C’ in console</a:t>
                      </a:r>
                    </a:p>
                  </a:txBody>
                  <a:tcPr marL="0" marR="0" marT="0" marB="0">
                    <a:lnL>
                      <a:noFill/>
                    </a:lnL>
                    <a:lnR>
                      <a:noFill/>
                    </a:lnR>
                    <a:lnT>
                      <a:noFill/>
                    </a:lnT>
                    <a:lnB>
                      <a:noFill/>
                    </a:lnB>
                    <a:solidFill>
                      <a:srgbClr val="FFFFFF"/>
                    </a:solidFill>
                  </a:tcPr>
                </a:tc>
              </a:tr>
              <a:tr h="518458">
                <a:tc>
                  <a:txBody>
                    <a:bodyPr/>
                    <a:lstStyle/>
                    <a:p>
                      <a:r>
                        <a:rPr lang="en-US"/>
                        <a:t>Console.log(Hai)</a:t>
                      </a:r>
                    </a:p>
                  </a:txBody>
                  <a:tcPr marL="0" marR="0" marT="0" marB="0">
                    <a:lnL>
                      <a:noFill/>
                    </a:lnL>
                    <a:lnR>
                      <a:noFill/>
                    </a:lnR>
                    <a:lnT>
                      <a:noFill/>
                    </a:lnT>
                    <a:lnB>
                      <a:noFill/>
                    </a:lnB>
                    <a:solidFill>
                      <a:srgbClr val="FFFFFF"/>
                    </a:solidFill>
                  </a:tcPr>
                </a:tc>
                <a:tc>
                  <a:txBody>
                    <a:bodyPr/>
                    <a:lstStyle/>
                    <a:p>
                      <a:r>
                        <a:rPr lang="en-US"/>
                        <a:t>Missing quotes</a:t>
                      </a:r>
                    </a:p>
                  </a:txBody>
                  <a:tcPr marL="0" marR="0" marT="0" marB="0">
                    <a:lnL>
                      <a:noFill/>
                    </a:lnL>
                    <a:lnR>
                      <a:noFill/>
                    </a:lnR>
                    <a:lnT>
                      <a:noFill/>
                    </a:lnT>
                    <a:lnB>
                      <a:noFill/>
                    </a:lnB>
                    <a:solidFill>
                      <a:srgbClr val="FFFFFF"/>
                    </a:solidFill>
                  </a:tcPr>
                </a:tc>
              </a:tr>
              <a:tr h="518458">
                <a:tc>
                  <a:txBody>
                    <a:bodyPr/>
                    <a:lstStyle/>
                    <a:p>
                      <a:r>
                        <a:rPr lang="en-US"/>
                        <a:t>Console.log(“Hai”</a:t>
                      </a:r>
                    </a:p>
                  </a:txBody>
                  <a:tcPr marL="0" marR="0" marT="0" marB="0">
                    <a:lnL>
                      <a:noFill/>
                    </a:lnL>
                    <a:lnR>
                      <a:noFill/>
                    </a:lnR>
                    <a:lnT>
                      <a:noFill/>
                    </a:lnT>
                    <a:lnB>
                      <a:noFill/>
                    </a:lnB>
                    <a:solidFill>
                      <a:srgbClr val="FFFFFF"/>
                    </a:solidFill>
                  </a:tcPr>
                </a:tc>
                <a:tc>
                  <a:txBody>
                    <a:bodyPr/>
                    <a:lstStyle/>
                    <a:p>
                      <a:r>
                        <a:rPr lang="en-US" dirty="0"/>
                        <a:t>Missing Parentheses</a:t>
                      </a:r>
                    </a:p>
                  </a:txBody>
                  <a:tcPr marL="0" marR="0" marT="0" marB="0">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028343"/>
            <a:ext cx="8568952" cy="5016758"/>
          </a:xfrm>
          <a:prstGeom prst="rect">
            <a:avLst/>
          </a:prstGeom>
        </p:spPr>
        <p:txBody>
          <a:bodyPr wrap="square">
            <a:spAutoFit/>
          </a:bodyPr>
          <a:lstStyle/>
          <a:p>
            <a:r>
              <a:rPr lang="en-US" sz="2000" b="1" dirty="0" smtClean="0">
                <a:latin typeface="Times New Roman" pitchFamily="18" charset="0"/>
                <a:cs typeface="Times New Roman" pitchFamily="18" charset="0"/>
              </a:rPr>
              <a:t>Running JavaScript Code using Browser Console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Run the .html file right click Inspect console</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JavaScript example is easy to code. JavaScript provides 3 places to put the JavaScript code: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within body tag, within head tag and external JavaScript file.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script</a:t>
            </a:r>
            <a:r>
              <a:rPr lang="en-US" sz="2000" dirty="0" smtClean="0">
                <a:latin typeface="Times New Roman" pitchFamily="18" charset="0"/>
                <a:cs typeface="Times New Roman" pitchFamily="18" charset="0"/>
              </a:rPr>
              <a:t> tag specifies that we are using JavaScript.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text/JavaScript</a:t>
            </a:r>
            <a:r>
              <a:rPr lang="en-US" sz="2000" dirty="0" smtClean="0">
                <a:latin typeface="Times New Roman" pitchFamily="18" charset="0"/>
                <a:cs typeface="Times New Roman" pitchFamily="18" charset="0"/>
              </a:rPr>
              <a:t> is the content type that provides information to the browser about the data.</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b="1" dirty="0" err="1" smtClean="0">
                <a:latin typeface="Times New Roman" pitchFamily="18" charset="0"/>
                <a:cs typeface="Times New Roman" pitchFamily="18" charset="0"/>
              </a:rPr>
              <a:t>document.write</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function is used to display dynamic content through JavaScript. We will learn about document object in detail later.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412776"/>
            <a:ext cx="8352928" cy="2246769"/>
          </a:xfrm>
          <a:prstGeom prst="rect">
            <a:avLst/>
          </a:prstGeom>
        </p:spPr>
        <p:txBody>
          <a:bodyPr wrap="square">
            <a:spAutoFit/>
          </a:bodyPr>
          <a:lstStyle/>
          <a:p>
            <a:pPr algn="ctr"/>
            <a:r>
              <a:rPr lang="en-US" sz="2000" b="1" dirty="0" smtClean="0">
                <a:latin typeface="Times New Roman" pitchFamily="18" charset="0"/>
                <a:cs typeface="Times New Roman" pitchFamily="18" charset="0"/>
              </a:rPr>
              <a:t>3 Places to put JavaScript code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Between the body tag of html</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Between the head tag of html</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a:t>
            </a:r>
            <a:r>
              <a:rPr lang="en-US" sz="2000" dirty="0" err="1" smtClean="0">
                <a:latin typeface="Times New Roman" pitchFamily="18" charset="0"/>
                <a:cs typeface="Times New Roman" pitchFamily="18" charset="0"/>
              </a:rPr>
              <a:t>js</a:t>
            </a:r>
            <a:r>
              <a:rPr lang="en-US" sz="2000" dirty="0" smtClean="0">
                <a:latin typeface="Times New Roman" pitchFamily="18" charset="0"/>
                <a:cs typeface="Times New Roman" pitchFamily="18" charset="0"/>
              </a:rPr>
              <a:t> file (external JavaScript)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980728"/>
            <a:ext cx="8640960" cy="2862322"/>
          </a:xfrm>
          <a:prstGeom prst="rect">
            <a:avLst/>
          </a:prstGeom>
        </p:spPr>
        <p:txBody>
          <a:bodyPr wrap="square">
            <a:spAutoFit/>
          </a:bodyPr>
          <a:lstStyle/>
          <a:p>
            <a:r>
              <a:rPr lang="en-US" sz="2000" b="1" dirty="0" smtClean="0">
                <a:latin typeface="Times New Roman" pitchFamily="18" charset="0"/>
                <a:cs typeface="Times New Roman" pitchFamily="18" charset="0"/>
              </a:rPr>
              <a:t>code between the body tag</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&lt;html&gt; </a:t>
            </a:r>
          </a:p>
          <a:p>
            <a:r>
              <a:rPr lang="en-US" sz="2000" dirty="0" smtClean="0">
                <a:latin typeface="Times New Roman" pitchFamily="18" charset="0"/>
                <a:cs typeface="Times New Roman" pitchFamily="18" charset="0"/>
              </a:rPr>
              <a:t>&lt;body&gt; </a:t>
            </a:r>
          </a:p>
          <a:p>
            <a:r>
              <a:rPr lang="en-US" sz="2000" dirty="0" smtClean="0">
                <a:latin typeface="Times New Roman" pitchFamily="18" charset="0"/>
                <a:cs typeface="Times New Roman" pitchFamily="18" charset="0"/>
              </a:rPr>
              <a:t>&lt;script type="text/</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"&gt; </a:t>
            </a:r>
          </a:p>
          <a:p>
            <a:r>
              <a:rPr lang="en-US" sz="2000" dirty="0" smtClean="0">
                <a:latin typeface="Times New Roman" pitchFamily="18" charset="0"/>
                <a:cs typeface="Times New Roman" pitchFamily="18" charset="0"/>
              </a:rPr>
              <a:t> alert("</a:t>
            </a:r>
            <a:r>
              <a:rPr lang="en-US" sz="2000" dirty="0" err="1" smtClean="0">
                <a:latin typeface="Times New Roman" pitchFamily="18" charset="0"/>
                <a:cs typeface="Times New Roman" pitchFamily="18" charset="0"/>
              </a:rPr>
              <a:t>Hai</a:t>
            </a:r>
            <a:r>
              <a:rPr lang="en-US" sz="2000" dirty="0" smtClean="0">
                <a:latin typeface="Times New Roman" pitchFamily="18" charset="0"/>
                <a:cs typeface="Times New Roman" pitchFamily="18" charset="0"/>
              </a:rPr>
              <a:t> Students "); </a:t>
            </a:r>
          </a:p>
          <a:p>
            <a:r>
              <a:rPr lang="en-US" sz="2000" dirty="0" smtClean="0">
                <a:latin typeface="Times New Roman" pitchFamily="18" charset="0"/>
                <a:cs typeface="Times New Roman" pitchFamily="18" charset="0"/>
              </a:rPr>
              <a:t>&lt;/script&gt; </a:t>
            </a:r>
          </a:p>
          <a:p>
            <a:r>
              <a:rPr lang="en-US" sz="2000" dirty="0" smtClean="0">
                <a:latin typeface="Times New Roman" pitchFamily="18" charset="0"/>
                <a:cs typeface="Times New Roman" pitchFamily="18" charset="0"/>
              </a:rPr>
              <a:t>&lt;/body&gt; </a:t>
            </a:r>
          </a:p>
          <a:p>
            <a:r>
              <a:rPr lang="en-US" sz="2000" dirty="0" smtClean="0">
                <a:latin typeface="Times New Roman" pitchFamily="18" charset="0"/>
                <a:cs typeface="Times New Roman" pitchFamily="18" charset="0"/>
              </a:rPr>
              <a:t>&lt;/html&gt;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028343"/>
            <a:ext cx="7632848" cy="5324535"/>
          </a:xfrm>
          <a:prstGeom prst="rect">
            <a:avLst/>
          </a:prstGeom>
        </p:spPr>
        <p:txBody>
          <a:bodyPr wrap="square">
            <a:spAutoFit/>
          </a:bodyPr>
          <a:lstStyle/>
          <a:p>
            <a:r>
              <a:rPr lang="en-US" sz="2000" b="1" dirty="0" smtClean="0">
                <a:latin typeface="Times New Roman" pitchFamily="18" charset="0"/>
                <a:cs typeface="Times New Roman" pitchFamily="18" charset="0"/>
              </a:rPr>
              <a:t>code between the head tag</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&lt;html&gt; </a:t>
            </a:r>
          </a:p>
          <a:p>
            <a:r>
              <a:rPr lang="en-US" sz="2000" dirty="0" smtClean="0">
                <a:latin typeface="Times New Roman" pitchFamily="18" charset="0"/>
                <a:cs typeface="Times New Roman" pitchFamily="18" charset="0"/>
              </a:rPr>
              <a:t>&lt;head&gt; </a:t>
            </a:r>
          </a:p>
          <a:p>
            <a:r>
              <a:rPr lang="en-US" sz="2000" dirty="0" smtClean="0">
                <a:latin typeface="Times New Roman" pitchFamily="18" charset="0"/>
                <a:cs typeface="Times New Roman" pitchFamily="18" charset="0"/>
              </a:rPr>
              <a:t>&lt;script type="text/</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"&gt; </a:t>
            </a:r>
          </a:p>
          <a:p>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msg</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alert("Welcome to </a:t>
            </a:r>
            <a:r>
              <a:rPr lang="en-US" sz="2000" dirty="0" err="1" smtClean="0">
                <a:latin typeface="Times New Roman" pitchFamily="18" charset="0"/>
                <a:cs typeface="Times New Roman" pitchFamily="18" charset="0"/>
              </a:rPr>
              <a:t>Kgisl</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&lt;/script&gt; </a:t>
            </a:r>
          </a:p>
          <a:p>
            <a:r>
              <a:rPr lang="en-US" sz="2000" dirty="0" smtClean="0">
                <a:latin typeface="Times New Roman" pitchFamily="18" charset="0"/>
                <a:cs typeface="Times New Roman" pitchFamily="18" charset="0"/>
              </a:rPr>
              <a:t>&lt;/head&gt; </a:t>
            </a:r>
          </a:p>
          <a:p>
            <a:r>
              <a:rPr lang="en-US" sz="2000" dirty="0" smtClean="0">
                <a:latin typeface="Times New Roman" pitchFamily="18" charset="0"/>
                <a:cs typeface="Times New Roman" pitchFamily="18" charset="0"/>
              </a:rPr>
              <a:t>&lt;body&gt; </a:t>
            </a:r>
          </a:p>
          <a:p>
            <a:r>
              <a:rPr lang="en-US" sz="2000" dirty="0" smtClean="0">
                <a:latin typeface="Times New Roman" pitchFamily="18" charset="0"/>
                <a:cs typeface="Times New Roman" pitchFamily="18" charset="0"/>
              </a:rPr>
              <a:t>&lt;p&gt;Welcome to </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&lt;/p&gt; </a:t>
            </a:r>
          </a:p>
          <a:p>
            <a:r>
              <a:rPr lang="en-US" sz="2000" dirty="0" smtClean="0">
                <a:latin typeface="Times New Roman" pitchFamily="18" charset="0"/>
                <a:cs typeface="Times New Roman" pitchFamily="18" charset="0"/>
              </a:rPr>
              <a:t>&lt;form&gt; </a:t>
            </a:r>
          </a:p>
          <a:p>
            <a:r>
              <a:rPr lang="en-US" sz="2000" dirty="0" smtClean="0">
                <a:latin typeface="Times New Roman" pitchFamily="18" charset="0"/>
                <a:cs typeface="Times New Roman" pitchFamily="18" charset="0"/>
              </a:rPr>
              <a:t>&lt;input type="button" value="click"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msg</a:t>
            </a:r>
            <a:r>
              <a:rPr lang="en-US" sz="2000" dirty="0" smtClean="0">
                <a:latin typeface="Times New Roman" pitchFamily="18" charset="0"/>
                <a:cs typeface="Times New Roman" pitchFamily="18" charset="0"/>
              </a:rPr>
              <a:t>()"/&gt; </a:t>
            </a:r>
          </a:p>
          <a:p>
            <a:r>
              <a:rPr lang="en-US" sz="2000" dirty="0" smtClean="0">
                <a:latin typeface="Times New Roman" pitchFamily="18" charset="0"/>
                <a:cs typeface="Times New Roman" pitchFamily="18" charset="0"/>
              </a:rPr>
              <a:t>&lt;/form&gt; </a:t>
            </a:r>
          </a:p>
          <a:p>
            <a:r>
              <a:rPr lang="en-US" sz="2000" dirty="0" smtClean="0">
                <a:latin typeface="Times New Roman" pitchFamily="18" charset="0"/>
                <a:cs typeface="Times New Roman" pitchFamily="18" charset="0"/>
              </a:rPr>
              <a:t>&lt;/body&gt; </a:t>
            </a:r>
          </a:p>
          <a:p>
            <a:r>
              <a:rPr lang="en-US" sz="2000" dirty="0" smtClean="0">
                <a:latin typeface="Times New Roman" pitchFamily="18" charset="0"/>
                <a:cs typeface="Times New Roman" pitchFamily="18" charset="0"/>
              </a:rPr>
              <a:t>&lt;/html&gt;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391299"/>
            <a:ext cx="8676456" cy="6494085"/>
          </a:xfrm>
          <a:prstGeom prst="rect">
            <a:avLst/>
          </a:prstGeom>
        </p:spPr>
        <p:txBody>
          <a:bodyPr wrap="square">
            <a:spAutoFit/>
          </a:bodyPr>
          <a:lstStyle/>
          <a:p>
            <a:r>
              <a:rPr lang="en-US" sz="2000" b="1" dirty="0" smtClean="0">
                <a:latin typeface="Times New Roman" pitchFamily="18" charset="0"/>
                <a:cs typeface="Times New Roman" pitchFamily="18" charset="0"/>
              </a:rPr>
              <a:t>External JavaScript file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can create external JavaScript file and embed it in many html page.</a:t>
            </a:r>
          </a:p>
          <a:p>
            <a:r>
              <a:rPr lang="en-US" sz="2000" dirty="0" smtClean="0">
                <a:latin typeface="Times New Roman" pitchFamily="18" charset="0"/>
                <a:cs typeface="Times New Roman" pitchFamily="18" charset="0"/>
              </a:rPr>
              <a:t>It provides </a:t>
            </a:r>
            <a:r>
              <a:rPr lang="en-US" sz="2000" b="1" dirty="0" smtClean="0">
                <a:latin typeface="Times New Roman" pitchFamily="18" charset="0"/>
                <a:cs typeface="Times New Roman" pitchFamily="18" charset="0"/>
              </a:rPr>
              <a:t>code re usability</a:t>
            </a:r>
            <a:r>
              <a:rPr lang="en-US" sz="2000" dirty="0" smtClean="0">
                <a:latin typeface="Times New Roman" pitchFamily="18" charset="0"/>
                <a:cs typeface="Times New Roman" pitchFamily="18" charset="0"/>
              </a:rPr>
              <a:t> because single JavaScript file can be used in several html pages.</a:t>
            </a:r>
          </a:p>
          <a:p>
            <a:r>
              <a:rPr lang="en-US" sz="2000" dirty="0" smtClean="0">
                <a:latin typeface="Times New Roman" pitchFamily="18" charset="0"/>
                <a:cs typeface="Times New Roman" pitchFamily="18" charset="0"/>
              </a:rPr>
              <a:t>An external JavaScript file must be saved by .</a:t>
            </a:r>
            <a:r>
              <a:rPr lang="en-US" sz="2000" dirty="0" err="1" smtClean="0">
                <a:latin typeface="Times New Roman" pitchFamily="18" charset="0"/>
                <a:cs typeface="Times New Roman" pitchFamily="18" charset="0"/>
              </a:rPr>
              <a:t>js</a:t>
            </a:r>
            <a:r>
              <a:rPr lang="en-US" sz="2000" dirty="0" smtClean="0">
                <a:latin typeface="Times New Roman" pitchFamily="18" charset="0"/>
                <a:cs typeface="Times New Roman" pitchFamily="18" charset="0"/>
              </a:rPr>
              <a:t> extension. It is recommended to embed all JavaScript files into a single file. It increases the speed of the webpage.</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Index.html</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&lt;html&gt; </a:t>
            </a:r>
          </a:p>
          <a:p>
            <a:r>
              <a:rPr lang="en-US" sz="2000" dirty="0" smtClean="0">
                <a:latin typeface="Times New Roman" pitchFamily="18" charset="0"/>
                <a:cs typeface="Times New Roman" pitchFamily="18" charset="0"/>
              </a:rPr>
              <a:t>&lt;head&gt; </a:t>
            </a:r>
          </a:p>
          <a:p>
            <a:r>
              <a:rPr lang="en-US" sz="2000" dirty="0" smtClean="0">
                <a:latin typeface="Times New Roman" pitchFamily="18" charset="0"/>
                <a:cs typeface="Times New Roman" pitchFamily="18" charset="0"/>
              </a:rPr>
              <a:t>&lt;script type="text/</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="msg.js"&gt;&lt;/script&gt; </a:t>
            </a:r>
          </a:p>
          <a:p>
            <a:r>
              <a:rPr lang="en-US" sz="2000" dirty="0" smtClean="0">
                <a:latin typeface="Times New Roman" pitchFamily="18" charset="0"/>
                <a:cs typeface="Times New Roman" pitchFamily="18" charset="0"/>
              </a:rPr>
              <a:t>&lt;/head&gt; </a:t>
            </a:r>
          </a:p>
          <a:p>
            <a:r>
              <a:rPr lang="en-US" sz="2000" dirty="0" smtClean="0">
                <a:latin typeface="Times New Roman" pitchFamily="18" charset="0"/>
                <a:cs typeface="Times New Roman" pitchFamily="18" charset="0"/>
              </a:rPr>
              <a:t>&lt;body&gt; </a:t>
            </a:r>
          </a:p>
          <a:p>
            <a:r>
              <a:rPr lang="en-US" sz="2000" dirty="0" smtClean="0">
                <a:latin typeface="Times New Roman" pitchFamily="18" charset="0"/>
                <a:cs typeface="Times New Roman" pitchFamily="18" charset="0"/>
              </a:rPr>
              <a:t>&lt;p&gt;Welcome to JavaScript&lt;/p&gt; </a:t>
            </a:r>
          </a:p>
          <a:p>
            <a:r>
              <a:rPr lang="en-US" sz="2000" dirty="0" smtClean="0">
                <a:latin typeface="Times New Roman" pitchFamily="18" charset="0"/>
                <a:cs typeface="Times New Roman" pitchFamily="18" charset="0"/>
              </a:rPr>
              <a:t>&lt;form&gt; </a:t>
            </a:r>
          </a:p>
          <a:p>
            <a:r>
              <a:rPr lang="en-US" sz="2000" dirty="0" smtClean="0">
                <a:latin typeface="Times New Roman" pitchFamily="18" charset="0"/>
                <a:cs typeface="Times New Roman" pitchFamily="18" charset="0"/>
              </a:rPr>
              <a:t>&lt;input type="button" value="click"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msg</a:t>
            </a:r>
            <a:r>
              <a:rPr lang="en-US" sz="2000" dirty="0" smtClean="0">
                <a:latin typeface="Times New Roman" pitchFamily="18" charset="0"/>
                <a:cs typeface="Times New Roman" pitchFamily="18" charset="0"/>
              </a:rPr>
              <a:t>()"/&gt; </a:t>
            </a:r>
          </a:p>
          <a:p>
            <a:r>
              <a:rPr lang="en-US" sz="2000" dirty="0" smtClean="0">
                <a:latin typeface="Times New Roman" pitchFamily="18" charset="0"/>
                <a:cs typeface="Times New Roman" pitchFamily="18" charset="0"/>
              </a:rPr>
              <a:t>&lt;/form&gt; </a:t>
            </a:r>
          </a:p>
          <a:p>
            <a:r>
              <a:rPr lang="en-US" sz="2000" dirty="0" smtClean="0">
                <a:latin typeface="Times New Roman" pitchFamily="18" charset="0"/>
                <a:cs typeface="Times New Roman" pitchFamily="18" charset="0"/>
              </a:rPr>
              <a:t>&lt;/body&gt; </a:t>
            </a:r>
          </a:p>
          <a:p>
            <a:r>
              <a:rPr lang="en-US" sz="2000" dirty="0" smtClean="0">
                <a:latin typeface="Times New Roman" pitchFamily="18" charset="0"/>
                <a:cs typeface="Times New Roman" pitchFamily="18" charset="0"/>
              </a:rPr>
              <a:t>&lt;/html&gt;</a:t>
            </a:r>
            <a:endParaRPr lang="en-US" sz="2000" dirty="0">
              <a:latin typeface="Times New Roman" pitchFamily="18" charset="0"/>
              <a:cs typeface="Times New Roman" pitchFamily="18" charset="0"/>
            </a:endParaRPr>
          </a:p>
        </p:txBody>
      </p:sp>
      <p:sp>
        <p:nvSpPr>
          <p:cNvPr id="3" name="Rectangle 2"/>
          <p:cNvSpPr/>
          <p:nvPr/>
        </p:nvSpPr>
        <p:spPr>
          <a:xfrm>
            <a:off x="5400600" y="2708920"/>
            <a:ext cx="3419872" cy="1323439"/>
          </a:xfrm>
          <a:prstGeom prst="rect">
            <a:avLst/>
          </a:prstGeom>
        </p:spPr>
        <p:txBody>
          <a:bodyPr wrap="square">
            <a:spAutoFit/>
          </a:bodyPr>
          <a:lstStyle/>
          <a:p>
            <a:r>
              <a:rPr lang="en-US" sz="2000" b="1" dirty="0" smtClean="0">
                <a:latin typeface="Times New Roman" pitchFamily="18" charset="0"/>
                <a:cs typeface="Times New Roman" pitchFamily="18" charset="0"/>
              </a:rPr>
              <a:t>Script.js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msg</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alert("Hello </a:t>
            </a:r>
            <a:r>
              <a:rPr lang="en-US" sz="2000" dirty="0" err="1" smtClean="0">
                <a:latin typeface="Times New Roman" pitchFamily="18" charset="0"/>
                <a:cs typeface="Times New Roman" pitchFamily="18" charset="0"/>
              </a:rPr>
              <a:t>Kgisl</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http://192.168.253.177/moodle/pluginfile.php/6289/mod_page/content/1/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image.png"/>
          <p:cNvPicPr>
            <a:picLocks noChangeAspect="1"/>
          </p:cNvPicPr>
          <p:nvPr/>
        </p:nvPicPr>
        <p:blipFill>
          <a:blip r:embed="rId2" cstate="print"/>
          <a:stretch>
            <a:fillRect/>
          </a:stretch>
        </p:blipFill>
        <p:spPr>
          <a:xfrm>
            <a:off x="1691680" y="1700808"/>
            <a:ext cx="5968501" cy="403590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28670"/>
            <a:ext cx="8352928"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Difference</a:t>
            </a:r>
            <a:r>
              <a:rPr lang="en-US" sz="2400" b="1" dirty="0" smtClean="0"/>
              <a:t> between static and dynamic web pages</a:t>
            </a:r>
          </a:p>
          <a:p>
            <a:pPr algn="ctr"/>
            <a:endParaRPr lang="en-US" sz="2400" b="1" dirty="0"/>
          </a:p>
        </p:txBody>
      </p:sp>
      <p:sp>
        <p:nvSpPr>
          <p:cNvPr id="3" name="Rectangle 2"/>
          <p:cNvSpPr/>
          <p:nvPr/>
        </p:nvSpPr>
        <p:spPr>
          <a:xfrm>
            <a:off x="395536" y="2428868"/>
            <a:ext cx="8352928" cy="3539430"/>
          </a:xfrm>
          <a:prstGeom prst="rect">
            <a:avLst/>
          </a:prstGeom>
        </p:spPr>
        <p:txBody>
          <a:bodyPr wrap="square">
            <a:spAutoFit/>
          </a:bodyPr>
          <a:lstStyle/>
          <a:p>
            <a:pPr algn="just">
              <a:buFont typeface="Arial" pitchFamily="34" charset="0"/>
              <a:buChar char="•"/>
            </a:pPr>
            <a:r>
              <a:rPr lang="en-US" sz="2800" dirty="0" smtClean="0">
                <a:latin typeface="Times New Roman" pitchFamily="18" charset="0"/>
                <a:cs typeface="Times New Roman" pitchFamily="18" charset="0"/>
              </a:rPr>
              <a:t>A </a:t>
            </a:r>
            <a:r>
              <a:rPr lang="en-US" sz="2800" b="1" dirty="0" smtClean="0">
                <a:solidFill>
                  <a:srgbClr val="FF0000"/>
                </a:solidFill>
                <a:latin typeface="Times New Roman" pitchFamily="18" charset="0"/>
                <a:cs typeface="Times New Roman" pitchFamily="18" charset="0"/>
              </a:rPr>
              <a:t>static website </a:t>
            </a:r>
            <a:r>
              <a:rPr lang="en-US" sz="2800" dirty="0" smtClean="0">
                <a:latin typeface="Times New Roman" pitchFamily="18" charset="0"/>
                <a:cs typeface="Times New Roman" pitchFamily="18" charset="0"/>
              </a:rPr>
              <a:t>contains simple HTML pages and supporting files (e.g., Cascading Style Sheets (CSS), JavaScript (JS)) hosted on a web server. </a:t>
            </a: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When </a:t>
            </a:r>
            <a:r>
              <a:rPr lang="en-US" sz="2800" dirty="0" smtClean="0">
                <a:latin typeface="Times New Roman" pitchFamily="18" charset="0"/>
                <a:cs typeface="Times New Roman" pitchFamily="18" charset="0"/>
              </a:rPr>
              <a:t>a site visitor requests a static page, say, by clicking a link, selecting a browser bookmark, or entering a URL; </a:t>
            </a: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the </a:t>
            </a:r>
            <a:r>
              <a:rPr lang="en-US" sz="2800" dirty="0" smtClean="0">
                <a:latin typeface="Times New Roman" pitchFamily="18" charset="0"/>
                <a:cs typeface="Times New Roman" pitchFamily="18" charset="0"/>
              </a:rPr>
              <a:t>web server sends the page directly to the web browser without modifying the final content of the page.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643050"/>
            <a:ext cx="8604448" cy="3785652"/>
          </a:xfrm>
          <a:prstGeom prst="rect">
            <a:avLst/>
          </a:prstGeom>
        </p:spPr>
        <p:txBody>
          <a:bodyPr wrap="square">
            <a:spAutoFit/>
          </a:bodyPr>
          <a:lstStyle/>
          <a:p>
            <a:pPr fontAlgn="base">
              <a:buFont typeface="Wingdings" pitchFamily="2" charset="2"/>
              <a:buChar char="Ø"/>
            </a:pPr>
            <a:r>
              <a:rPr lang="en-US" sz="2000" dirty="0" smtClean="0">
                <a:latin typeface="Times New Roman" pitchFamily="18" charset="0"/>
                <a:cs typeface="Times New Roman" pitchFamily="18" charset="0"/>
              </a:rPr>
              <a:t>A </a:t>
            </a:r>
            <a:r>
              <a:rPr lang="en-US" sz="2000" b="1" dirty="0" smtClean="0">
                <a:solidFill>
                  <a:srgbClr val="FF0000"/>
                </a:solidFill>
                <a:latin typeface="Times New Roman" pitchFamily="18" charset="0"/>
                <a:cs typeface="Times New Roman" pitchFamily="18" charset="0"/>
              </a:rPr>
              <a:t>dynamic page </a:t>
            </a:r>
            <a:r>
              <a:rPr lang="en-US" sz="2000" dirty="0" smtClean="0">
                <a:latin typeface="Times New Roman" pitchFamily="18" charset="0"/>
                <a:cs typeface="Times New Roman" pitchFamily="18" charset="0"/>
              </a:rPr>
              <a:t>displays </a:t>
            </a:r>
            <a:r>
              <a:rPr lang="en-US" sz="2000" b="1" dirty="0" smtClean="0">
                <a:solidFill>
                  <a:srgbClr val="FF0000"/>
                </a:solidFill>
                <a:latin typeface="Times New Roman" pitchFamily="18" charset="0"/>
                <a:cs typeface="Times New Roman" pitchFamily="18" charset="0"/>
              </a:rPr>
              <a:t>different content for different users </a:t>
            </a:r>
            <a:r>
              <a:rPr lang="en-US" sz="2000" dirty="0" smtClean="0">
                <a:latin typeface="Times New Roman" pitchFamily="18" charset="0"/>
                <a:cs typeface="Times New Roman" pitchFamily="18" charset="0"/>
              </a:rPr>
              <a:t>while retaining the same layout and design. </a:t>
            </a:r>
            <a:endParaRPr lang="en-US" sz="2000" dirty="0" smtClean="0">
              <a:latin typeface="Times New Roman" pitchFamily="18" charset="0"/>
              <a:cs typeface="Times New Roman" pitchFamily="18" charset="0"/>
            </a:endParaRPr>
          </a:p>
          <a:p>
            <a:pPr fontAlgn="base">
              <a:buFont typeface="Wingdings" pitchFamily="2" charset="2"/>
              <a:buChar char="Ø"/>
            </a:pPr>
            <a:r>
              <a:rPr lang="en-US" sz="2000" dirty="0" smtClean="0">
                <a:latin typeface="Times New Roman" pitchFamily="18" charset="0"/>
                <a:cs typeface="Times New Roman" pitchFamily="18" charset="0"/>
              </a:rPr>
              <a:t>Such </a:t>
            </a:r>
            <a:r>
              <a:rPr lang="en-US" sz="2000" dirty="0" smtClean="0">
                <a:latin typeface="Times New Roman" pitchFamily="18" charset="0"/>
                <a:cs typeface="Times New Roman" pitchFamily="18" charset="0"/>
              </a:rPr>
              <a:t>pages, usually written in CGI, AJAX, ASP or ASP.NET, take more time to load than simple static pages. </a:t>
            </a:r>
            <a:endParaRPr lang="en-US" sz="2000" dirty="0" smtClean="0">
              <a:latin typeface="Times New Roman" pitchFamily="18" charset="0"/>
              <a:cs typeface="Times New Roman" pitchFamily="18" charset="0"/>
            </a:endParaRPr>
          </a:p>
          <a:p>
            <a:pPr fontAlgn="base">
              <a:buFont typeface="Wingdings" pitchFamily="2" charset="2"/>
              <a:buChar char="Ø"/>
            </a:pPr>
            <a:r>
              <a:rPr lang="en-US" sz="2000" dirty="0" smtClean="0">
                <a:latin typeface="Times New Roman" pitchFamily="18" charset="0"/>
                <a:cs typeface="Times New Roman" pitchFamily="18" charset="0"/>
              </a:rPr>
              <a:t>They’re </a:t>
            </a:r>
            <a:r>
              <a:rPr lang="en-US" sz="2000" dirty="0" smtClean="0">
                <a:latin typeface="Times New Roman" pitchFamily="18" charset="0"/>
                <a:cs typeface="Times New Roman" pitchFamily="18" charset="0"/>
              </a:rPr>
              <a:t>frequently implemented to show information that changes frequently, e.g., weather updates or stock prices.</a:t>
            </a:r>
          </a:p>
          <a:p>
            <a:pPr fontAlgn="base">
              <a:buFont typeface="Wingdings" pitchFamily="2" charset="2"/>
              <a:buChar char="Ø"/>
            </a:pPr>
            <a:endParaRPr lang="en-US" sz="2000" dirty="0" smtClean="0">
              <a:latin typeface="Times New Roman" pitchFamily="18" charset="0"/>
              <a:cs typeface="Times New Roman" pitchFamily="18" charset="0"/>
            </a:endParaRPr>
          </a:p>
          <a:p>
            <a:pPr fontAlgn="base">
              <a:buFont typeface="Wingdings" pitchFamily="2" charset="2"/>
              <a:buChar char="Ø"/>
            </a:pPr>
            <a:r>
              <a:rPr lang="en-US" sz="2000" dirty="0" smtClean="0">
                <a:latin typeface="Times New Roman" pitchFamily="18" charset="0"/>
                <a:cs typeface="Times New Roman" pitchFamily="18" charset="0"/>
              </a:rPr>
              <a:t>Dynamic pages usually </a:t>
            </a:r>
            <a:r>
              <a:rPr lang="en-US" sz="2000" b="1" dirty="0" smtClean="0">
                <a:solidFill>
                  <a:srgbClr val="FF0000"/>
                </a:solidFill>
                <a:latin typeface="Times New Roman" pitchFamily="18" charset="0"/>
                <a:cs typeface="Times New Roman" pitchFamily="18" charset="0"/>
              </a:rPr>
              <a:t>contain application programs for different services </a:t>
            </a:r>
            <a:r>
              <a:rPr lang="en-US" sz="2000" dirty="0" smtClean="0">
                <a:latin typeface="Times New Roman" pitchFamily="18" charset="0"/>
                <a:cs typeface="Times New Roman" pitchFamily="18" charset="0"/>
              </a:rPr>
              <a:t>and require server-side resources like databases. </a:t>
            </a:r>
            <a:endParaRPr lang="en-US" sz="2000" dirty="0" smtClean="0">
              <a:latin typeface="Times New Roman" pitchFamily="18" charset="0"/>
              <a:cs typeface="Times New Roman" pitchFamily="18" charset="0"/>
            </a:endParaRPr>
          </a:p>
          <a:p>
            <a:pPr fontAlgn="base">
              <a:buFont typeface="Wingdings" pitchFamily="2" charset="2"/>
              <a:buChar char="Ø"/>
            </a:pPr>
            <a:r>
              <a:rPr lang="en-US" sz="2000"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database allows the page creator to separate the website’s design from the content to be displayed to users. Once they upload content into the database, it is retrieved by the website in response to a user request.</a:t>
            </a:r>
            <a:endParaRPr lang="en-US" sz="2000" dirty="0">
              <a:latin typeface="Times New Roman" pitchFamily="18" charset="0"/>
              <a:cs typeface="Times New Roman" pitchFamily="18" charset="0"/>
            </a:endParaRPr>
          </a:p>
        </p:txBody>
      </p:sp>
      <p:sp>
        <p:nvSpPr>
          <p:cNvPr id="3" name="Rectangle 2"/>
          <p:cNvSpPr/>
          <p:nvPr/>
        </p:nvSpPr>
        <p:spPr>
          <a:xfrm>
            <a:off x="3143240" y="857232"/>
            <a:ext cx="2513830" cy="369332"/>
          </a:xfrm>
          <a:prstGeom prst="rect">
            <a:avLst/>
          </a:prstGeom>
        </p:spPr>
        <p:txBody>
          <a:bodyPr wrap="none">
            <a:spAutoFit/>
          </a:bodyPr>
          <a:lstStyle/>
          <a:p>
            <a:r>
              <a:rPr lang="en-US" b="1" dirty="0" smtClean="0"/>
              <a:t>Dynamic web pages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1).png"/>
          <p:cNvPicPr>
            <a:picLocks noChangeAspect="1"/>
          </p:cNvPicPr>
          <p:nvPr/>
        </p:nvPicPr>
        <p:blipFill>
          <a:blip r:embed="rId2" cstate="print"/>
          <a:stretch>
            <a:fillRect/>
          </a:stretch>
        </p:blipFill>
        <p:spPr>
          <a:xfrm>
            <a:off x="971600" y="1268760"/>
            <a:ext cx="7183062" cy="468109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2).png"/>
          <p:cNvPicPr>
            <a:picLocks noChangeAspect="1"/>
          </p:cNvPicPr>
          <p:nvPr/>
        </p:nvPicPr>
        <p:blipFill>
          <a:blip r:embed="rId2" cstate="print"/>
          <a:stretch>
            <a:fillRect/>
          </a:stretch>
        </p:blipFill>
        <p:spPr>
          <a:xfrm>
            <a:off x="539552" y="1916832"/>
            <a:ext cx="8100392" cy="2936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3).png"/>
          <p:cNvPicPr>
            <a:picLocks noChangeAspect="1"/>
          </p:cNvPicPr>
          <p:nvPr/>
        </p:nvPicPr>
        <p:blipFill>
          <a:blip r:embed="rId2" cstate="print"/>
          <a:stretch>
            <a:fillRect/>
          </a:stretch>
        </p:blipFill>
        <p:spPr>
          <a:xfrm>
            <a:off x="2771800" y="1988840"/>
            <a:ext cx="4135458" cy="375704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4).png"/>
          <p:cNvPicPr>
            <a:picLocks noChangeAspect="1"/>
          </p:cNvPicPr>
          <p:nvPr/>
        </p:nvPicPr>
        <p:blipFill>
          <a:blip r:embed="rId2" cstate="print"/>
          <a:stretch>
            <a:fillRect/>
          </a:stretch>
        </p:blipFill>
        <p:spPr>
          <a:xfrm>
            <a:off x="1187624" y="1412776"/>
            <a:ext cx="6857648" cy="44620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268760"/>
            <a:ext cx="8352928" cy="3724096"/>
          </a:xfrm>
          <a:prstGeom prst="rect">
            <a:avLst/>
          </a:prstGeom>
        </p:spPr>
        <p:txBody>
          <a:bodyPr wrap="square">
            <a:spAutoFit/>
          </a:bodyPr>
          <a:lstStyle/>
          <a:p>
            <a:pPr algn="ctr"/>
            <a:r>
              <a:rPr lang="en-US" sz="2400" b="1" dirty="0" smtClean="0">
                <a:latin typeface="Times New Roman" pitchFamily="18" charset="0"/>
                <a:cs typeface="Times New Roman" pitchFamily="18" charset="0"/>
              </a:rPr>
              <a:t>JavaScript</a:t>
            </a:r>
            <a:endParaRPr lang="en-US" sz="2800" b="1" dirty="0" smtClean="0">
              <a:latin typeface="Times New Roman" pitchFamily="18" charset="0"/>
              <a:cs typeface="Times New Roman" pitchFamily="18" charset="0"/>
            </a:endParaRPr>
          </a:p>
          <a:p>
            <a:pPr algn="ctr"/>
            <a:endParaRPr lang="en-US" sz="28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is used to create client-side dynamic pages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is an object-based scripting language which is lightweight and cross-platform</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is not a compiled language, but it is a translated language. The JavaScript Translator (embedded in the</a:t>
            </a:r>
          </a:p>
          <a:p>
            <a:r>
              <a:rPr lang="en-US" sz="2000" dirty="0">
                <a:latin typeface="Times New Roman" pitchFamily="18" charset="0"/>
                <a:cs typeface="Times New Roman" pitchFamily="18" charset="0"/>
              </a:rPr>
              <a:t>browser) is responsible for translating the JavaScript code for the web browser.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105</TotalTime>
  <Words>504</Words>
  <Application>Microsoft Office PowerPoint</Application>
  <PresentationFormat>On-screen Show (4:3)</PresentationFormat>
  <Paragraphs>149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kitefaculty</dc:creator>
  <cp:lastModifiedBy>Admin</cp:lastModifiedBy>
  <cp:revision>48</cp:revision>
  <dcterms:created xsi:type="dcterms:W3CDTF">2022-09-14T05:02:25Z</dcterms:created>
  <dcterms:modified xsi:type="dcterms:W3CDTF">2023-02-02T11:36:35Z</dcterms:modified>
</cp:coreProperties>
</file>