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21"/>
  </p:notesMasterIdLst>
  <p:sldIdLst>
    <p:sldId id="272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</p:sldIdLst>
  <p:sldSz cx="9144000" cy="6858000" type="screen4x3"/>
  <p:notesSz cx="6858000" cy="9144000"/>
  <p:embeddedFontLst>
    <p:embeddedFont>
      <p:font typeface="Century Gothic" pitchFamily="34" charset="0"/>
      <p:regular r:id="rId22"/>
      <p:bold r:id="rId23"/>
      <p:italic r:id="rId24"/>
      <p:boldItalic r:id="rId25"/>
    </p:embeddedFont>
    <p:embeddedFont>
      <p:font typeface="Corbel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OwCqKE3Q4jaC8XC1ubtujG++G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158B2596-191A-490E-AC01-8AAC4913DFEE}">
  <a:tblStyle styleId="{158B2596-191A-490E-AC01-8AAC4913DFEE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lef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gradFill>
          <a:gsLst>
            <a:gs pos="0">
              <a:srgbClr val="BEC4D3"/>
            </a:gs>
            <a:gs pos="12000">
              <a:srgbClr val="BEC4D3"/>
            </a:gs>
            <a:gs pos="20000">
              <a:srgbClr val="BDC3D1"/>
            </a:gs>
            <a:gs pos="100000">
              <a:srgbClr val="3439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1"/>
          <p:cNvSpPr/>
          <p:nvPr/>
        </p:nvSpPr>
        <p:spPr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" name="Google Shape;15;p21"/>
          <p:cNvSpPr txBox="1"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45700" bIns="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700"/>
              <a:buFont typeface="Corbel"/>
              <a:buNone/>
              <a:defRPr sz="47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50" tIns="0" rIns="4570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52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0" name="Google Shape;20;p21"/>
          <p:cNvSpPr/>
          <p:nvPr/>
        </p:nvSpPr>
        <p:spPr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solidFill>
          <a:schemeClr val="lt2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 txBox="1"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45700" rIns="4570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2000"/>
              <a:buFont typeface="Corbel"/>
              <a:buNone/>
              <a:defRPr sz="2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9"/>
          <p:cNvSpPr>
            <a:spLocks noGrp="1"/>
          </p:cNvSpPr>
          <p:nvPr>
            <p:ph type="pic" idx="2"/>
          </p:nvPr>
        </p:nvSpPr>
        <p:spPr>
          <a:xfrm>
            <a:off x="2903805" y="1484808"/>
            <a:ext cx="6247397" cy="5373192"/>
          </a:xfrm>
          <a:prstGeom prst="rect">
            <a:avLst/>
          </a:prstGeom>
          <a:solidFill>
            <a:srgbClr val="BABABB"/>
          </a:solidFill>
          <a:ln>
            <a:noFill/>
          </a:ln>
        </p:spPr>
      </p:sp>
      <p:sp>
        <p:nvSpPr>
          <p:cNvPr id="88" name="Google Shape;88;p29"/>
          <p:cNvSpPr txBox="1">
            <a:spLocks noGrp="1"/>
          </p:cNvSpPr>
          <p:nvPr>
            <p:ph type="body" idx="1"/>
          </p:nvPr>
        </p:nvSpPr>
        <p:spPr>
          <a:xfrm>
            <a:off x="164592" y="1728216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dt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9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" name="Google Shape;91;p29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2" name="Google Shape;92;p29"/>
          <p:cNvSpPr txBox="1">
            <a:spLocks noGrp="1"/>
          </p:cNvSpPr>
          <p:nvPr>
            <p:ph type="ft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BABABA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sldNum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0"/>
          <p:cNvSpPr txBox="1">
            <a:spLocks noGrp="1"/>
          </p:cNvSpPr>
          <p:nvPr>
            <p:ph type="body" idx="1"/>
          </p:nvPr>
        </p:nvSpPr>
        <p:spPr>
          <a:xfrm rot="5400000">
            <a:off x="2259196" y="-26804"/>
            <a:ext cx="4625609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L="457200" lvl="0" indent="-320040" algn="l"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7" name="Google Shape;97;p30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0"/>
          <p:cNvSpPr txBox="1">
            <a:spLocks noGrp="1"/>
          </p:cNvSpPr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0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1"/>
          <p:cNvSpPr/>
          <p:nvPr/>
        </p:nvSpPr>
        <p:spPr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2" name="Google Shape;102;p31"/>
          <p:cNvSpPr/>
          <p:nvPr/>
        </p:nvSpPr>
        <p:spPr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3" name="Google Shape;103;p31"/>
          <p:cNvSpPr txBox="1">
            <a:spLocks noGrp="1"/>
          </p:cNvSpPr>
          <p:nvPr>
            <p:ph type="title"/>
          </p:nvPr>
        </p:nvSpPr>
        <p:spPr>
          <a:xfrm rot="5400000">
            <a:off x="4808538" y="2247903"/>
            <a:ext cx="5851525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body" idx="1"/>
          </p:nvPr>
        </p:nvSpPr>
        <p:spPr>
          <a:xfrm rot="5400000">
            <a:off x="541338" y="22066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L="457200" lvl="0" indent="-320040" algn="l"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ftr" idx="11"/>
          </p:nvPr>
        </p:nvSpPr>
        <p:spPr>
          <a:xfrm>
            <a:off x="2640597" y="6377459"/>
            <a:ext cx="38364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L="457200" lvl="0" indent="-320040" algn="l">
              <a:spcBef>
                <a:spcPts val="0"/>
              </a:spcBef>
              <a:spcAft>
                <a:spcPts val="0"/>
              </a:spcAft>
              <a:buSzPts val="1440"/>
              <a:buChar char="◼"/>
              <a:defRPr/>
            </a:lvl1pPr>
            <a:lvl2pPr marL="914400" lvl="1" indent="-331469" algn="l">
              <a:spcBef>
                <a:spcPts val="360"/>
              </a:spcBef>
              <a:spcAft>
                <a:spcPts val="0"/>
              </a:spcAft>
              <a:buSzPts val="162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gradFill>
          <a:gsLst>
            <a:gs pos="0">
              <a:srgbClr val="BEC4D3"/>
            </a:gs>
            <a:gs pos="12000">
              <a:srgbClr val="BEC4D3"/>
            </a:gs>
            <a:gs pos="20000">
              <a:srgbClr val="BDC3D1"/>
            </a:gs>
            <a:gs pos="100000">
              <a:srgbClr val="3439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/>
          <p:nvPr/>
        </p:nvSpPr>
        <p:spPr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" name="Google Shape;37;p20"/>
          <p:cNvSpPr txBox="1"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45700" bIns="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700"/>
              <a:buFont typeface="Corbel"/>
              <a:buNone/>
              <a:defRPr sz="47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8850" tIns="0" rIns="4570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SzPts val="252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2" name="Google Shape;42;p20"/>
          <p:cNvSpPr/>
          <p:nvPr/>
        </p:nvSpPr>
        <p:spPr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gradFill>
          <a:gsLst>
            <a:gs pos="0">
              <a:srgbClr val="BEC4D3"/>
            </a:gs>
            <a:gs pos="12000">
              <a:srgbClr val="BEC4D3"/>
            </a:gs>
            <a:gs pos="20000">
              <a:srgbClr val="BDC3D1"/>
            </a:gs>
            <a:gs pos="100000">
              <a:srgbClr val="3439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3"/>
          <p:cNvSpPr/>
          <p:nvPr/>
        </p:nvSpPr>
        <p:spPr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" name="Google Shape;45;p23"/>
          <p:cNvSpPr/>
          <p:nvPr/>
        </p:nvSpPr>
        <p:spPr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700"/>
              <a:buFont typeface="Corbel"/>
              <a:buNone/>
              <a:defRPr sz="47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0" rIns="4570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62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4"/>
          <p:cNvSpPr txBox="1">
            <a:spLocks noGrp="1"/>
          </p:cNvSpPr>
          <p:nvPr>
            <p:ph type="body" idx="1"/>
          </p:nvPr>
        </p:nvSpPr>
        <p:spPr>
          <a:xfrm>
            <a:off x="457200" y="1773936"/>
            <a:ext cx="4038600" cy="462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370840" algn="l">
              <a:spcBef>
                <a:spcPts val="0"/>
              </a:spcBef>
              <a:spcAft>
                <a:spcPts val="0"/>
              </a:spcAft>
              <a:buSzPts val="2240"/>
              <a:buChar char="◼"/>
              <a:defRPr sz="2800"/>
            </a:lvl1pPr>
            <a:lvl2pPr marL="914400" lvl="1" indent="-365760" algn="l">
              <a:spcBef>
                <a:spcPts val="480"/>
              </a:spcBef>
              <a:spcAft>
                <a:spcPts val="0"/>
              </a:spcAft>
              <a:buSzPts val="216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9pPr>
          </a:lstStyle>
          <a:p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body" idx="2"/>
          </p:nvPr>
        </p:nvSpPr>
        <p:spPr>
          <a:xfrm>
            <a:off x="4648200" y="1773936"/>
            <a:ext cx="4038600" cy="4623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L="457200" lvl="0" indent="-370840" algn="l">
              <a:spcBef>
                <a:spcPts val="0"/>
              </a:spcBef>
              <a:spcAft>
                <a:spcPts val="0"/>
              </a:spcAft>
              <a:buSzPts val="2240"/>
              <a:buChar char="◼"/>
              <a:defRPr sz="2800"/>
            </a:lvl1pPr>
            <a:lvl2pPr marL="914400" lvl="1" indent="-365760" algn="l">
              <a:spcBef>
                <a:spcPts val="480"/>
              </a:spcBef>
              <a:spcAft>
                <a:spcPts val="0"/>
              </a:spcAft>
              <a:buSzPts val="216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🢝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91425" bIns="457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40"/>
              <a:buNone/>
              <a:defRPr sz="2300" b="1" cap="none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457200" y="2449512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L="457200" lvl="0" indent="-350520" algn="l">
              <a:spcBef>
                <a:spcPts val="0"/>
              </a:spcBef>
              <a:spcAft>
                <a:spcPts val="0"/>
              </a:spcAft>
              <a:buSzPts val="1920"/>
              <a:buChar char="◼"/>
              <a:defRPr sz="24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body" idx="3"/>
          </p:nvPr>
        </p:nvSpPr>
        <p:spPr>
          <a:xfrm>
            <a:off x="4645025" y="1698987"/>
            <a:ext cx="4041775" cy="71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300" tIns="91425" rIns="91425" bIns="45700" anchor="ctr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840"/>
              <a:buNone/>
              <a:defRPr sz="2300" b="1" cap="none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body" idx="4"/>
          </p:nvPr>
        </p:nvSpPr>
        <p:spPr>
          <a:xfrm>
            <a:off x="4645025" y="2449512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L="457200" lvl="0" indent="-350520" algn="l">
              <a:spcBef>
                <a:spcPts val="0"/>
              </a:spcBef>
              <a:spcAft>
                <a:spcPts val="0"/>
              </a:spcAft>
              <a:buSzPts val="1920"/>
              <a:buChar char="◼"/>
              <a:defRPr sz="24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SzPts val="18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🢝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8"/>
          <p:cNvSpPr txBox="1"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3150" tIns="45700" rIns="4570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2000"/>
              <a:buFont typeface="Corbel"/>
              <a:buNone/>
              <a:defRPr sz="2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body" idx="1"/>
          </p:nvPr>
        </p:nvSpPr>
        <p:spPr>
          <a:xfrm>
            <a:off x="3019377" y="1743133"/>
            <a:ext cx="5920641" cy="4558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L="457200" lvl="0" indent="-391160" algn="l">
              <a:spcBef>
                <a:spcPts val="0"/>
              </a:spcBef>
              <a:spcAft>
                <a:spcPts val="0"/>
              </a:spcAft>
              <a:buSzPts val="2560"/>
              <a:buChar char="◼"/>
              <a:defRPr sz="3200"/>
            </a:lvl1pPr>
            <a:lvl2pPr marL="914400" lvl="1" indent="-388619" algn="l">
              <a:spcBef>
                <a:spcPts val="560"/>
              </a:spcBef>
              <a:spcAft>
                <a:spcPts val="0"/>
              </a:spcAft>
              <a:buSzPts val="2520"/>
              <a:buChar char="▪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🢝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body" idx="2"/>
          </p:nvPr>
        </p:nvSpPr>
        <p:spPr>
          <a:xfrm>
            <a:off x="167838" y="1730018"/>
            <a:ext cx="246888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8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83" name="Google Shape;83;p28"/>
          <p:cNvSpPr/>
          <p:nvPr/>
        </p:nvSpPr>
        <p:spPr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4" name="Google Shape;84;p28"/>
          <p:cNvSpPr/>
          <p:nvPr/>
        </p:nvSpPr>
        <p:spPr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/>
          <p:nvPr/>
        </p:nvSpPr>
        <p:spPr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" name="Google Shape;7;p19"/>
          <p:cNvSpPr/>
          <p:nvPr/>
        </p:nvSpPr>
        <p:spPr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" name="Google Shape;8;p1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  <a:defRPr sz="4500" b="1" i="0" u="none" strike="noStrike" cap="non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L="457200" marR="0" lvl="0" indent="-391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◼"/>
              <a:defRPr sz="3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8861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🢝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/>
          <p:nvPr/>
        </p:nvSpPr>
        <p:spPr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" name="Google Shape;23;p18"/>
          <p:cNvSpPr/>
          <p:nvPr/>
        </p:nvSpPr>
        <p:spPr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  <a:defRPr sz="4500" b="1" i="0" u="none" strike="noStrike" cap="none">
                <a:solidFill>
                  <a:srgbClr val="FFC700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>
            <a:lvl1pPr marL="457200" marR="0" lvl="0" indent="-39116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◼"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88619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52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▪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Char char="▪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🢝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25" tIns="45700" rIns="4570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41414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asstudent\Downloads\IMG-20220629-WA00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7286" y="1575582"/>
            <a:ext cx="8707902" cy="3995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lang="en-US"/>
              <a:t>Octal Number System</a:t>
            </a:r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It has eight digits (0, 1, 2, 3, 4, 5, 6, 7) so its base is 8.</a:t>
            </a:r>
            <a:endParaRPr/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Each digit in an octal number represents a specific power of its base (8).</a:t>
            </a:r>
            <a:endParaRPr/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There are only eight digits, three bits (23=8) of binary number system can convert any octal number into binary number.</a:t>
            </a:r>
            <a:endParaRPr/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Example : </a:t>
            </a:r>
            <a:endParaRPr/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12</a:t>
            </a:r>
            <a:r>
              <a:rPr lang="en-US" baseline="-25000"/>
              <a:t>8</a:t>
            </a:r>
            <a:r>
              <a:rPr lang="en-US"/>
              <a:t>,34</a:t>
            </a:r>
            <a:r>
              <a:rPr lang="en-US" baseline="-25000"/>
              <a:t>8</a:t>
            </a:r>
            <a:r>
              <a:rPr lang="en-US"/>
              <a:t>,100</a:t>
            </a:r>
            <a:r>
              <a:rPr lang="en-US" baseline="-25000"/>
              <a:t>8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orbel"/>
              <a:buNone/>
            </a:pPr>
            <a:r>
              <a:rPr lang="en-US"/>
              <a:t>Hexadecimal Number System</a:t>
            </a:r>
            <a:endParaRPr/>
          </a:p>
        </p:txBody>
      </p:sp>
      <p:sp>
        <p:nvSpPr>
          <p:cNvPr id="168" name="Google Shape;168;p10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This number system has 16 digits that ranges from 0 to 9 and A to F. </a:t>
            </a:r>
            <a:endParaRPr/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Base of the hexadecimal number system is 16.</a:t>
            </a:r>
            <a:endParaRPr/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The A to F alphabets represent 10 to 15 decimal numbers. </a:t>
            </a:r>
            <a:endParaRPr/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Example:</a:t>
            </a:r>
            <a:endParaRPr/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/>
              <a:t>123</a:t>
            </a:r>
            <a:r>
              <a:rPr lang="en-US" baseline="-25000"/>
              <a:t>16</a:t>
            </a:r>
            <a:r>
              <a:rPr lang="en-US"/>
              <a:t>,187</a:t>
            </a:r>
            <a:r>
              <a:rPr lang="en-US" baseline="-25000"/>
              <a:t>16</a:t>
            </a:r>
            <a:endParaRPr/>
          </a:p>
          <a:p>
            <a:pPr marL="438912" lvl="0" indent="-15748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ct val="100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Stored Integers in 4 bits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74" name="Google Shape;174;p11"/>
          <p:cNvGraphicFramePr/>
          <p:nvPr/>
        </p:nvGraphicFramePr>
        <p:xfrm>
          <a:off x="755576" y="2564904"/>
          <a:ext cx="4536500" cy="3456400"/>
        </p:xfrm>
        <a:graphic>
          <a:graphicData uri="http://schemas.openxmlformats.org/drawingml/2006/table">
            <a:tbl>
              <a:tblPr firstRow="1" bandRow="1">
                <a:noFill/>
                <a:tableStyleId>{158B2596-191A-490E-AC01-8AAC4913DFEE}</a:tableStyleId>
              </a:tblPr>
              <a:tblGrid>
                <a:gridCol w="1134125"/>
                <a:gridCol w="1134125"/>
                <a:gridCol w="1134125"/>
                <a:gridCol w="1134125"/>
              </a:tblGrid>
              <a:tr h="432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432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432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432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432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432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432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432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75" name="Google Shape;175;p11"/>
          <p:cNvSpPr/>
          <p:nvPr/>
        </p:nvSpPr>
        <p:spPr>
          <a:xfrm>
            <a:off x="1547664" y="1772816"/>
            <a:ext cx="2808312" cy="504056"/>
          </a:xfrm>
          <a:prstGeom prst="rect">
            <a:avLst/>
          </a:prstGeom>
          <a:solidFill>
            <a:schemeClr val="accent1"/>
          </a:solidFill>
          <a:ln w="48000" cap="flat" cmpd="thickThin">
            <a:solidFill>
              <a:srgbClr val="AF7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</a:t>
            </a: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76" name="Google Shape;176;p11"/>
          <p:cNvGraphicFramePr/>
          <p:nvPr/>
        </p:nvGraphicFramePr>
        <p:xfrm>
          <a:off x="6084168" y="2564904"/>
          <a:ext cx="1224125" cy="3528400"/>
        </p:xfrm>
        <a:graphic>
          <a:graphicData uri="http://schemas.openxmlformats.org/drawingml/2006/table">
            <a:tbl>
              <a:tblPr firstRow="1" bandRow="1">
                <a:noFill/>
                <a:tableStyleId>{158B2596-191A-490E-AC01-8AAC4913DFEE}</a:tableStyleId>
              </a:tblPr>
              <a:tblGrid>
                <a:gridCol w="1224125"/>
              </a:tblGrid>
              <a:tr h="441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441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441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441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441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441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441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441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77" name="Google Shape;177;p11"/>
          <p:cNvSpPr/>
          <p:nvPr/>
        </p:nvSpPr>
        <p:spPr>
          <a:xfrm>
            <a:off x="5796136" y="1844824"/>
            <a:ext cx="1728192" cy="504056"/>
          </a:xfrm>
          <a:prstGeom prst="rect">
            <a:avLst/>
          </a:prstGeom>
          <a:solidFill>
            <a:schemeClr val="accent1"/>
          </a:solidFill>
          <a:ln w="48000" cap="flat" cmpd="thickThin">
            <a:solidFill>
              <a:srgbClr val="AF7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Decimal</a:t>
            </a: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Stored Integers in 4 bits</a:t>
            </a:r>
            <a:endParaRPr/>
          </a:p>
        </p:txBody>
      </p:sp>
      <p:graphicFrame>
        <p:nvGraphicFramePr>
          <p:cNvPr id="183" name="Google Shape;183;p12"/>
          <p:cNvGraphicFramePr/>
          <p:nvPr/>
        </p:nvGraphicFramePr>
        <p:xfrm>
          <a:off x="971600" y="2564904"/>
          <a:ext cx="3970800" cy="3341125"/>
        </p:xfrm>
        <a:graphic>
          <a:graphicData uri="http://schemas.openxmlformats.org/drawingml/2006/table">
            <a:tbl>
              <a:tblPr firstRow="1" bandRow="1">
                <a:noFill/>
                <a:tableStyleId>{158B2596-191A-490E-AC01-8AAC4913DFEE}</a:tableStyleId>
              </a:tblPr>
              <a:tblGrid>
                <a:gridCol w="992700"/>
                <a:gridCol w="992700"/>
                <a:gridCol w="992700"/>
                <a:gridCol w="992700"/>
              </a:tblGrid>
              <a:tr h="417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417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417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417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417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417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417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417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84" name="Google Shape;184;p12"/>
          <p:cNvSpPr/>
          <p:nvPr/>
        </p:nvSpPr>
        <p:spPr>
          <a:xfrm>
            <a:off x="1547664" y="1844824"/>
            <a:ext cx="2808312" cy="504056"/>
          </a:xfrm>
          <a:prstGeom prst="rect">
            <a:avLst/>
          </a:prstGeom>
          <a:solidFill>
            <a:schemeClr val="accent1"/>
          </a:solidFill>
          <a:ln w="48000" cap="flat" cmpd="thickThin">
            <a:solidFill>
              <a:srgbClr val="AF7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</a:t>
            </a:r>
            <a:endParaRPr sz="18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5" name="Google Shape;185;p12"/>
          <p:cNvGraphicFramePr/>
          <p:nvPr/>
        </p:nvGraphicFramePr>
        <p:xfrm>
          <a:off x="5940152" y="2564904"/>
          <a:ext cx="1008100" cy="3384400"/>
        </p:xfrm>
        <a:graphic>
          <a:graphicData uri="http://schemas.openxmlformats.org/drawingml/2006/table">
            <a:tbl>
              <a:tblPr firstRow="1" bandRow="1">
                <a:noFill/>
                <a:tableStyleId>{158B2596-191A-490E-AC01-8AAC4913DFEE}</a:tableStyleId>
              </a:tblPr>
              <a:tblGrid>
                <a:gridCol w="1008100"/>
              </a:tblGrid>
              <a:tr h="423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8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423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423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423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423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423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423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423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86" name="Google Shape;186;p12"/>
          <p:cNvSpPr/>
          <p:nvPr/>
        </p:nvSpPr>
        <p:spPr>
          <a:xfrm>
            <a:off x="5508104" y="1844824"/>
            <a:ext cx="1944216" cy="504056"/>
          </a:xfrm>
          <a:prstGeom prst="rect">
            <a:avLst/>
          </a:prstGeom>
          <a:solidFill>
            <a:schemeClr val="accent1"/>
          </a:solidFill>
          <a:ln w="48000" cap="flat" cmpd="thickThin">
            <a:solidFill>
              <a:srgbClr val="AF7E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Decimal</a:t>
            </a:r>
            <a:endParaRPr sz="1800" b="0" i="0" u="none" strike="noStrike" cap="none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Pixels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13"/>
          <p:cNvSpPr txBox="1">
            <a:spLocks noGrp="1"/>
          </p:cNvSpPr>
          <p:nvPr>
            <p:ph type="body" idx="1"/>
          </p:nvPr>
        </p:nvSpPr>
        <p:spPr>
          <a:xfrm>
            <a:off x="323528" y="3140968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Pixels are 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the individual building blocks of every digital photograph and most other digital images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physical size of a pixel depends on how you've set the resolution for the display screen.</a:t>
            </a:r>
            <a:endParaRPr/>
          </a:p>
        </p:txBody>
      </p:sp>
      <p:pic>
        <p:nvPicPr>
          <p:cNvPr id="193" name="Google Shape;193;p13" descr="D:\Lecturer\pixel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8064" y="0"/>
            <a:ext cx="338137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RGB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14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RGB color model is an additive color model in which 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red, green and blue colors are mixed together in various proportions to form a different array of colors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This primary colors can create around the 16 million distinct colors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ASCII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15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numerical value, or order, of an ASCII character.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There are 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128 standard ASCII characters, numbered from 0 to 127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. 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Extended ASCII adds another 128 values and goes to 255.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ct val="91836"/>
              <a:buFont typeface="Corbel"/>
              <a:buNone/>
            </a:pPr>
            <a:r>
              <a:rPr lang="en-US"/>
              <a:t> </a:t>
            </a:r>
            <a:r>
              <a:rPr lang="en-US" sz="4900">
                <a:latin typeface="Times New Roman"/>
                <a:ea typeface="Times New Roman"/>
                <a:cs typeface="Times New Roman"/>
                <a:sym typeface="Times New Roman"/>
              </a:rPr>
              <a:t>UTF-8(Universal character set Transformation Format)</a:t>
            </a:r>
            <a:endParaRPr sz="4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16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UTF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is a variable-width character encoding used for electronic communication.</a:t>
            </a:r>
            <a:endParaRPr/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UTF-8 is capable of encoding all 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1,112,064 valid character code points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in Unicode using one to four one-</a:t>
            </a:r>
            <a:endParaRPr/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UTF-8 is the most widely used way 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to represent Unicode text in web pages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byte (8-bit) code units.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8129" y="2236763"/>
            <a:ext cx="76528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atin typeface="Century Gothic" pitchFamily="34" charset="0"/>
              </a:rPr>
              <a:t>Thank you</a:t>
            </a:r>
            <a:endParaRPr lang="en-US" sz="6600" b="1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>
            <a:spLocks noGrp="1"/>
          </p:cNvSpPr>
          <p:nvPr>
            <p:ph type="ctrTitle"/>
          </p:nvPr>
        </p:nvSpPr>
        <p:spPr>
          <a:xfrm>
            <a:off x="629529" y="1541116"/>
            <a:ext cx="8077200" cy="1673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45700" bIns="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6600"/>
              <a:buFont typeface="Times New Roman"/>
              <a:buNone/>
            </a:pPr>
            <a:r>
              <a:rPr lang="en-US" sz="6600" dirty="0">
                <a:latin typeface="Times New Roman"/>
                <a:ea typeface="Times New Roman"/>
                <a:cs typeface="Times New Roman"/>
                <a:sym typeface="Times New Roman"/>
              </a:rPr>
              <a:t>Numbers System</a:t>
            </a:r>
            <a:endParaRPr sz="6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40480" y="5458265"/>
            <a:ext cx="5134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 err="1" smtClean="0">
                <a:solidFill>
                  <a:schemeClr val="bg1"/>
                </a:solidFill>
                <a:latin typeface="Century Gothic" pitchFamily="34" charset="0"/>
              </a:rPr>
              <a:t>Chitradevi</a:t>
            </a:r>
            <a:r>
              <a:rPr lang="en-US" sz="2400" b="1" dirty="0" smtClean="0">
                <a:solidFill>
                  <a:schemeClr val="bg1"/>
                </a:solidFill>
                <a:latin typeface="Century Gothic" pitchFamily="34" charset="0"/>
              </a:rPr>
              <a:t> –M</a:t>
            </a:r>
          </a:p>
          <a:p>
            <a:pPr algn="r"/>
            <a:endParaRPr lang="en-US" sz="2400" b="1" dirty="0" smtClean="0">
              <a:solidFill>
                <a:schemeClr val="bg1"/>
              </a:solidFill>
              <a:latin typeface="Century Gothic" pitchFamily="34" charset="0"/>
            </a:endParaRPr>
          </a:p>
          <a:p>
            <a:pPr algn="r"/>
            <a:r>
              <a:rPr lang="en-US" sz="2400" b="1" dirty="0" smtClean="0">
                <a:solidFill>
                  <a:schemeClr val="bg1"/>
                </a:solidFill>
                <a:latin typeface="Century Gothic" pitchFamily="34" charset="0"/>
              </a:rPr>
              <a:t>Technical Trainer</a:t>
            </a:r>
            <a:endParaRPr lang="en-US" sz="2400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In Mathematics, a Number System is considered the notation of numbers by using digits or symbols. </a:t>
            </a:r>
            <a:endParaRPr lang="en-US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There are four type of Number System is available.</a:t>
            </a:r>
            <a:endParaRPr dirty="0"/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Decimal Number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3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Decimal number system is the number system we use every day and uses digits from 0 - 9 i.e. 0, 1, 2, 3, 4, 5, 6, 7, 8, &amp; 9. 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number is represented without a base, it means that its base is 10.</a:t>
            </a:r>
            <a:endParaRPr/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 :</a:t>
            </a:r>
            <a:endParaRPr/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12</a:t>
            </a:r>
            <a:r>
              <a:rPr lang="en-US" baseline="-25000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,124</a:t>
            </a:r>
            <a:r>
              <a:rPr lang="en-US" baseline="-25000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,73</a:t>
            </a:r>
            <a:r>
              <a:rPr lang="en-US" baseline="-25000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,55</a:t>
            </a:r>
            <a:r>
              <a:rPr lang="en-US" baseline="-25000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/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Decimal Number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4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Examples: </a:t>
            </a:r>
            <a:endParaRPr/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1.(134)</a:t>
            </a:r>
            <a:r>
              <a:rPr lang="en-US" baseline="-25000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= 1 × 10</a:t>
            </a:r>
            <a:r>
              <a:rPr lang="en-US" baseline="30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+ 3 × 10</a:t>
            </a:r>
            <a:r>
              <a:rPr lang="en-US" baseline="30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+ 4 × 10</a:t>
            </a:r>
            <a:r>
              <a:rPr lang="en-US" baseline="300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	=100+30+4</a:t>
            </a:r>
            <a:endParaRPr/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	=134</a:t>
            </a:r>
            <a:r>
              <a:rPr lang="en-US" baseline="-25000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2.(78)</a:t>
            </a:r>
            <a:r>
              <a:rPr lang="en-US" baseline="-25000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(78)10 = 7 × 10</a:t>
            </a:r>
            <a:r>
              <a:rPr lang="en-US" baseline="30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 + 8 × 10</a:t>
            </a:r>
            <a:r>
              <a:rPr lang="en-US" baseline="300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	=70+8</a:t>
            </a:r>
            <a:endParaRPr/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	=78</a:t>
            </a:r>
            <a:r>
              <a:rPr lang="en-US" baseline="-25000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/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Conversion(Decimal to Binary)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5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Example: 13</a:t>
            </a:r>
            <a:r>
              <a:rPr lang="en-US" baseline="-25000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– Binary Number 1101</a:t>
            </a:r>
            <a:r>
              <a:rPr lang="en-US" baseline="-25000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8" name="Google Shape;138;p5"/>
          <p:cNvGraphicFramePr/>
          <p:nvPr/>
        </p:nvGraphicFramePr>
        <p:xfrm>
          <a:off x="2051720" y="2492896"/>
          <a:ext cx="4320450" cy="3312300"/>
        </p:xfrm>
        <a:graphic>
          <a:graphicData uri="http://schemas.openxmlformats.org/drawingml/2006/table">
            <a:tbl>
              <a:tblPr firstRow="1" bandRow="1">
                <a:gradFill>
                  <a:gsLst>
                    <a:gs pos="0">
                      <a:srgbClr val="A1EFFF"/>
                    </a:gs>
                    <a:gs pos="35000">
                      <a:srgbClr val="BBF2FF"/>
                    </a:gs>
                    <a:gs pos="100000">
                      <a:srgbClr val="E3FCFF"/>
                    </a:gs>
                  </a:gsLst>
                  <a:lin ang="16200000" scaled="0"/>
                </a:gradFill>
                <a:tableStyleId>{158B2596-191A-490E-AC01-8AAC4913DFEE}</a:tableStyleId>
              </a:tblPr>
              <a:tblGrid>
                <a:gridCol w="1440150"/>
                <a:gridCol w="1440150"/>
                <a:gridCol w="1440150"/>
              </a:tblGrid>
              <a:tr h="552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Base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Number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Binary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552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552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552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552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552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Binary Number System</a:t>
            </a:r>
            <a:endParaRPr/>
          </a:p>
        </p:txBody>
      </p:sp>
      <p:sp>
        <p:nvSpPr>
          <p:cNvPr id="144" name="Google Shape;144;p6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 lnSpcReduction="10000"/>
          </a:bodyPr>
          <a:lstStyle/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It has only two digits '0' and '1' so its base is 2.</a:t>
            </a:r>
            <a:endParaRPr/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Each digit is called a bit.</a:t>
            </a:r>
            <a:endParaRPr/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 group of four bits (1101) is called a nibble and group of eight bits (11001010) is called a byte.</a:t>
            </a:r>
            <a:endParaRPr/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 position of each digit in a binary number represents a specific power of the base (2) of the number system</a:t>
            </a:r>
            <a:endParaRPr/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/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1110</a:t>
            </a:r>
            <a:r>
              <a:rPr lang="en-US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,1010</a:t>
            </a:r>
            <a:r>
              <a:rPr lang="en-US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,0101</a:t>
            </a:r>
            <a:r>
              <a:rPr lang="en-US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912" lvl="0" indent="-15748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Binary Number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7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endParaRPr/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1.(10111)</a:t>
            </a:r>
            <a:r>
              <a:rPr lang="en-US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=(1 × 2</a:t>
            </a:r>
            <a:r>
              <a:rPr lang="en-US" baseline="30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 + (0 × 2</a:t>
            </a:r>
            <a:r>
              <a:rPr lang="en-US" baseline="30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 + (1 × 2</a:t>
            </a:r>
            <a:r>
              <a:rPr lang="en-US" baseline="30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 + (1 × 2</a:t>
            </a:r>
            <a:r>
              <a:rPr lang="en-US" baseline="30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 + (1 × 2</a:t>
            </a:r>
            <a:r>
              <a:rPr lang="en-US" baseline="300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	=16+0+4+2+1</a:t>
            </a:r>
            <a:endParaRPr/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	=23</a:t>
            </a:r>
            <a:r>
              <a:rPr lang="en-US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2.(1010)</a:t>
            </a:r>
            <a:r>
              <a:rPr lang="en-US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=(1 × 2</a:t>
            </a:r>
            <a:r>
              <a:rPr lang="en-US" baseline="30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 + (0 × 2</a:t>
            </a:r>
            <a:r>
              <a:rPr lang="en-US" baseline="30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 + (1 × 2</a:t>
            </a:r>
            <a:r>
              <a:rPr lang="en-US" baseline="30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 + (0 × 2</a:t>
            </a:r>
            <a:r>
              <a:rPr lang="en-US" baseline="30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 + 	       =16+0+4+0</a:t>
            </a:r>
            <a:endParaRPr/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       =20</a:t>
            </a:r>
            <a:r>
              <a:rPr lang="en-US" baseline="-25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Conversion(Binary to Decimal)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8"/>
          <p:cNvSpPr txBox="1"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Char char="◼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Example: 1101</a:t>
            </a:r>
            <a:r>
              <a:rPr lang="en-US" baseline="-25000">
                <a:latin typeface="Times New Roman"/>
                <a:ea typeface="Times New Roman"/>
                <a:cs typeface="Times New Roman"/>
                <a:sym typeface="Times New Roman"/>
              </a:rPr>
              <a:t>2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1101 	=1 x 2</a:t>
            </a:r>
            <a:r>
              <a:rPr lang="en-US" baseline="30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+ 1 x 2</a:t>
            </a:r>
            <a:r>
              <a:rPr lang="en-US" baseline="30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+ 0 x 2</a:t>
            </a:r>
            <a:r>
              <a:rPr lang="en-US" baseline="300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+ 1 x 2</a:t>
            </a:r>
            <a:r>
              <a:rPr lang="en-US" baseline="300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            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	= 8 + 4 + 1             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			= 13</a:t>
            </a:r>
            <a:r>
              <a:rPr lang="en-US" baseline="-25000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38912" lvl="0" indent="-32004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ul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424</Words>
  <Application>Microsoft Office PowerPoint</Application>
  <PresentationFormat>On-screen Show (4:3)</PresentationFormat>
  <Paragraphs>173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Times New Roman</vt:lpstr>
      <vt:lpstr>Century Gothic</vt:lpstr>
      <vt:lpstr>Corbel</vt:lpstr>
      <vt:lpstr>Noto Sans Symbols</vt:lpstr>
      <vt:lpstr>Module</vt:lpstr>
      <vt:lpstr>Module</vt:lpstr>
      <vt:lpstr>Slide 1</vt:lpstr>
      <vt:lpstr>Numbers System</vt:lpstr>
      <vt:lpstr>Introduction</vt:lpstr>
      <vt:lpstr>Decimal Number System</vt:lpstr>
      <vt:lpstr>Decimal Number System</vt:lpstr>
      <vt:lpstr>Conversion(Decimal to Binary)</vt:lpstr>
      <vt:lpstr>Binary Number System</vt:lpstr>
      <vt:lpstr>Binary Number System</vt:lpstr>
      <vt:lpstr>Conversion(Binary to Decimal)</vt:lpstr>
      <vt:lpstr>Octal Number System</vt:lpstr>
      <vt:lpstr>Hexadecimal Number System</vt:lpstr>
      <vt:lpstr>Stored Integers in 4 bits </vt:lpstr>
      <vt:lpstr>Stored Integers in 4 bits</vt:lpstr>
      <vt:lpstr>Pixels</vt:lpstr>
      <vt:lpstr>RGB</vt:lpstr>
      <vt:lpstr>ASCII</vt:lpstr>
      <vt:lpstr> UTF-8(Universal character set Transformation Format)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casstudent</dc:creator>
  <cp:lastModifiedBy>casstudent</cp:lastModifiedBy>
  <cp:revision>3</cp:revision>
  <dcterms:created xsi:type="dcterms:W3CDTF">2022-06-13T05:44:48Z</dcterms:created>
  <dcterms:modified xsi:type="dcterms:W3CDTF">2022-07-13T11:01:24Z</dcterms:modified>
</cp:coreProperties>
</file>