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FFFE0FCD-8CA1-4F82-84C2-6C27E3C9FDA9}" type="datetimeFigureOut">
              <a:rPr lang="en-US" smtClean="0"/>
              <a:pPr/>
              <a:t>9/16/2022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1CBBE78-8A82-45AD-8A74-5C72ACA1C3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0FCD-8CA1-4F82-84C2-6C27E3C9FDA9}" type="datetimeFigureOut">
              <a:rPr lang="en-US" smtClean="0"/>
              <a:pPr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BE78-8A82-45AD-8A74-5C72ACA1C3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0FCD-8CA1-4F82-84C2-6C27E3C9FDA9}" type="datetimeFigureOut">
              <a:rPr lang="en-US" smtClean="0"/>
              <a:pPr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BE78-8A82-45AD-8A74-5C72ACA1C3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0FCD-8CA1-4F82-84C2-6C27E3C9FDA9}" type="datetimeFigureOut">
              <a:rPr lang="en-US" smtClean="0"/>
              <a:pPr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BE78-8A82-45AD-8A74-5C72ACA1C3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0FCD-8CA1-4F82-84C2-6C27E3C9FDA9}" type="datetimeFigureOut">
              <a:rPr lang="en-US" smtClean="0"/>
              <a:pPr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BE78-8A82-45AD-8A74-5C72ACA1C3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0FCD-8CA1-4F82-84C2-6C27E3C9FDA9}" type="datetimeFigureOut">
              <a:rPr lang="en-US" smtClean="0"/>
              <a:pPr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BE78-8A82-45AD-8A74-5C72ACA1C3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FFE0FCD-8CA1-4F82-84C2-6C27E3C9FDA9}" type="datetimeFigureOut">
              <a:rPr lang="en-US" smtClean="0"/>
              <a:pPr/>
              <a:t>9/16/2022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1CBBE78-8A82-45AD-8A74-5C72ACA1C3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FFFE0FCD-8CA1-4F82-84C2-6C27E3C9FDA9}" type="datetimeFigureOut">
              <a:rPr lang="en-US" smtClean="0"/>
              <a:pPr/>
              <a:t>9/16/2022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41CBBE78-8A82-45AD-8A74-5C72ACA1C3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0FCD-8CA1-4F82-84C2-6C27E3C9FDA9}" type="datetimeFigureOut">
              <a:rPr lang="en-US" smtClean="0"/>
              <a:pPr/>
              <a:t>9/16/2022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BE78-8A82-45AD-8A74-5C72ACA1C3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0FCD-8CA1-4F82-84C2-6C27E3C9FDA9}" type="datetimeFigureOut">
              <a:rPr lang="en-US" smtClean="0"/>
              <a:pPr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BE78-8A82-45AD-8A74-5C72ACA1C3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0FCD-8CA1-4F82-84C2-6C27E3C9FDA9}" type="datetimeFigureOut">
              <a:rPr lang="en-US" smtClean="0"/>
              <a:pPr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BE78-8A82-45AD-8A74-5C72ACA1C3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FFFE0FCD-8CA1-4F82-84C2-6C27E3C9FDA9}" type="datetimeFigureOut">
              <a:rPr lang="en-US" smtClean="0"/>
              <a:pPr/>
              <a:t>9/16/2022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1CBBE78-8A82-45AD-8A74-5C72ACA1C3E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5805264"/>
            <a:ext cx="2618561" cy="8367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44008" y="5229200"/>
            <a:ext cx="4320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/>
              <a:t>Chitradevi</a:t>
            </a:r>
            <a:r>
              <a:rPr lang="en-US" dirty="0" smtClean="0"/>
              <a:t> M</a:t>
            </a:r>
          </a:p>
          <a:p>
            <a:pPr algn="r"/>
            <a:r>
              <a:rPr lang="en-US" dirty="0" smtClean="0"/>
              <a:t>Technical Trainer</a:t>
            </a:r>
          </a:p>
          <a:p>
            <a:pPr algn="r"/>
            <a:r>
              <a:rPr lang="en-US" dirty="0" err="1" smtClean="0"/>
              <a:t>KGiSL</a:t>
            </a:r>
            <a:r>
              <a:rPr lang="en-US" dirty="0" smtClean="0"/>
              <a:t> Micro College</a:t>
            </a:r>
          </a:p>
          <a:p>
            <a:pPr algn="r"/>
            <a:r>
              <a:rPr lang="en-US" dirty="0" err="1" smtClean="0"/>
              <a:t>KGiSL</a:t>
            </a:r>
            <a:r>
              <a:rPr lang="en-US" dirty="0" smtClean="0"/>
              <a:t> Campus, Coimbatore –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641 035</a:t>
            </a:r>
            <a:r>
              <a:rPr lang="en-US" dirty="0" smtClean="0"/>
              <a:t>.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1052736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JavaScript - 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Operators</a:t>
            </a:r>
            <a:endParaRPr lang="en-US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908720"/>
            <a:ext cx="849694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JavaScript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Operators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JavaScript operators are symbols that are used to perform operations on operands.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sum=10+20; 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Here, + is the arithmetic operator and = is the assignment operator.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There are following types of operators in JavaScript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1.     Arithmetic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Operators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2.     Comparison (Relational)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Operators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3.     Bitwise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Operators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4.     Logical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Operators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5.     Assignment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Operators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6.     Special Operators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9552" y="2060848"/>
          <a:ext cx="8381926" cy="3394682"/>
        </p:xfrm>
        <a:graphic>
          <a:graphicData uri="http://schemas.openxmlformats.org/drawingml/2006/table">
            <a:tbl>
              <a:tblPr/>
              <a:tblGrid>
                <a:gridCol w="1523987"/>
                <a:gridCol w="3047973"/>
                <a:gridCol w="3809966"/>
              </a:tblGrid>
              <a:tr h="377187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 pitchFamily="18" charset="0"/>
                          <a:cs typeface="Times New Roman" pitchFamily="18" charset="0"/>
                        </a:rPr>
                        <a:t>Operator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 pitchFamily="18" charset="0"/>
                          <a:cs typeface="Times New Roman" pitchFamily="18" charset="0"/>
                        </a:rPr>
                        <a:t>Example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77187"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itchFamily="18" charset="0"/>
                          <a:cs typeface="Times New Roman" pitchFamily="18" charset="0"/>
                        </a:rPr>
                        <a:t>Addition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itchFamily="18" charset="0"/>
                          <a:cs typeface="Times New Roman" pitchFamily="18" charset="0"/>
                        </a:rPr>
                        <a:t>10+20 = 30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77187"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Subtraction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itchFamily="18" charset="0"/>
                          <a:cs typeface="Times New Roman" pitchFamily="18" charset="0"/>
                        </a:rPr>
                        <a:t>20-10 = 10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77187"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Multiplication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itchFamily="18" charset="0"/>
                          <a:cs typeface="Times New Roman" pitchFamily="18" charset="0"/>
                        </a:rPr>
                        <a:t>10*20 = 200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77187"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itchFamily="18" charset="0"/>
                          <a:cs typeface="Times New Roman" pitchFamily="18" charset="0"/>
                        </a:rPr>
                        <a:t>/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itchFamily="18" charset="0"/>
                          <a:cs typeface="Times New Roman" pitchFamily="18" charset="0"/>
                        </a:rPr>
                        <a:t>Division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itchFamily="18" charset="0"/>
                          <a:cs typeface="Times New Roman" pitchFamily="18" charset="0"/>
                        </a:rPr>
                        <a:t>20/10 = 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754373"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itchFamily="18" charset="0"/>
                          <a:cs typeface="Times New Roman" pitchFamily="18" charset="0"/>
                        </a:rPr>
                        <a:t>%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Modulus (Remainder)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itchFamily="18" charset="0"/>
                          <a:cs typeface="Times New Roman" pitchFamily="18" charset="0"/>
                        </a:rPr>
                        <a:t>20%10 = 0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77187"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itchFamily="18" charset="0"/>
                          <a:cs typeface="Times New Roman" pitchFamily="18" charset="0"/>
                        </a:rPr>
                        <a:t>++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Increment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itchFamily="18" charset="0"/>
                          <a:cs typeface="Times New Roman" pitchFamily="18" charset="0"/>
                        </a:rPr>
                        <a:t>var a=10; a++; Now a = 11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77187"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itchFamily="18" charset="0"/>
                          <a:cs typeface="Times New Roman" pitchFamily="18" charset="0"/>
                        </a:rPr>
                        <a:t>--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itchFamily="18" charset="0"/>
                          <a:cs typeface="Times New Roman" pitchFamily="18" charset="0"/>
                        </a:rPr>
                        <a:t>Decrement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itchFamily="18" charset="0"/>
                          <a:cs typeface="Times New Roman" pitchFamily="18" charset="0"/>
                        </a:rPr>
                        <a:t>var</a:t>
                      </a: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 a=10; a--; Now a = 9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67544" y="1268760"/>
            <a:ext cx="25667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Arithmetic Operators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23528" y="1988840"/>
          <a:ext cx="8542617" cy="3925419"/>
        </p:xfrm>
        <a:graphic>
          <a:graphicData uri="http://schemas.openxmlformats.org/drawingml/2006/table">
            <a:tbl>
              <a:tblPr/>
              <a:tblGrid>
                <a:gridCol w="1466915"/>
                <a:gridCol w="4573320"/>
                <a:gridCol w="2502382"/>
              </a:tblGrid>
              <a:tr h="392542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 pitchFamily="18" charset="0"/>
                          <a:cs typeface="Times New Roman" pitchFamily="18" charset="0"/>
                        </a:rPr>
                        <a:t>Operator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 pitchFamily="18" charset="0"/>
                          <a:cs typeface="Times New Roman" pitchFamily="18" charset="0"/>
                        </a:rPr>
                        <a:t>Example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92542"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itchFamily="18" charset="0"/>
                          <a:cs typeface="Times New Roman" pitchFamily="18" charset="0"/>
                        </a:rPr>
                        <a:t>==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itchFamily="18" charset="0"/>
                          <a:cs typeface="Times New Roman" pitchFamily="18" charset="0"/>
                        </a:rPr>
                        <a:t>Is equal to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itchFamily="18" charset="0"/>
                          <a:cs typeface="Times New Roman" pitchFamily="18" charset="0"/>
                        </a:rPr>
                        <a:t>10==20 = false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785083"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itchFamily="18" charset="0"/>
                          <a:cs typeface="Times New Roman" pitchFamily="18" charset="0"/>
                        </a:rPr>
                        <a:t>===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Identical (equal and of same type)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itchFamily="18" charset="0"/>
                          <a:cs typeface="Times New Roman" pitchFamily="18" charset="0"/>
                        </a:rPr>
                        <a:t>10==20 = false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92542">
                <a:tc>
                  <a:txBody>
                    <a:bodyPr/>
                    <a:lstStyle/>
                    <a:p>
                      <a:r>
                        <a:rPr lang="en-US" sz="2000" b="0">
                          <a:latin typeface="Times New Roman" pitchFamily="18" charset="0"/>
                          <a:cs typeface="Times New Roman" pitchFamily="18" charset="0"/>
                        </a:rPr>
                        <a:t>!=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>
                          <a:latin typeface="Times New Roman" pitchFamily="18" charset="0"/>
                          <a:cs typeface="Times New Roman" pitchFamily="18" charset="0"/>
                        </a:rPr>
                        <a:t>Not equal to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>
                          <a:latin typeface="Times New Roman" pitchFamily="18" charset="0"/>
                          <a:cs typeface="Times New Roman" pitchFamily="18" charset="0"/>
                        </a:rPr>
                        <a:t>10!=20 = true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92542">
                <a:tc>
                  <a:txBody>
                    <a:bodyPr/>
                    <a:lstStyle/>
                    <a:p>
                      <a:r>
                        <a:rPr lang="en-US" sz="2000" b="0">
                          <a:latin typeface="Times New Roman" pitchFamily="18" charset="0"/>
                          <a:cs typeface="Times New Roman" pitchFamily="18" charset="0"/>
                        </a:rPr>
                        <a:t>!==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>
                          <a:latin typeface="Times New Roman" pitchFamily="18" charset="0"/>
                          <a:cs typeface="Times New Roman" pitchFamily="18" charset="0"/>
                        </a:rPr>
                        <a:t>Not Identical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>
                          <a:latin typeface="Times New Roman" pitchFamily="18" charset="0"/>
                          <a:cs typeface="Times New Roman" pitchFamily="18" charset="0"/>
                        </a:rPr>
                        <a:t>20!==20 = false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92542">
                <a:tc>
                  <a:txBody>
                    <a:bodyPr/>
                    <a:lstStyle/>
                    <a:p>
                      <a:r>
                        <a:rPr lang="en-US" sz="2000" b="0">
                          <a:latin typeface="Times New Roman" pitchFamily="18" charset="0"/>
                          <a:cs typeface="Times New Roman" pitchFamily="18" charset="0"/>
                        </a:rPr>
                        <a:t>&gt; 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>
                          <a:latin typeface="Times New Roman" pitchFamily="18" charset="0"/>
                          <a:cs typeface="Times New Roman" pitchFamily="18" charset="0"/>
                        </a:rPr>
                        <a:t>Greater than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>
                          <a:latin typeface="Times New Roman" pitchFamily="18" charset="0"/>
                          <a:cs typeface="Times New Roman" pitchFamily="18" charset="0"/>
                        </a:rPr>
                        <a:t>20&gt;10 = true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92542">
                <a:tc>
                  <a:txBody>
                    <a:bodyPr/>
                    <a:lstStyle/>
                    <a:p>
                      <a:r>
                        <a:rPr lang="en-US" sz="2000" b="0">
                          <a:latin typeface="Times New Roman" pitchFamily="18" charset="0"/>
                          <a:cs typeface="Times New Roman" pitchFamily="18" charset="0"/>
                        </a:rPr>
                        <a:t>&gt;=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>
                          <a:latin typeface="Times New Roman" pitchFamily="18" charset="0"/>
                          <a:cs typeface="Times New Roman" pitchFamily="18" charset="0"/>
                        </a:rPr>
                        <a:t>Greater than or equal to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>
                          <a:latin typeface="Times New Roman" pitchFamily="18" charset="0"/>
                          <a:cs typeface="Times New Roman" pitchFamily="18" charset="0"/>
                        </a:rPr>
                        <a:t>20&gt;=10 = true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92542">
                <a:tc>
                  <a:txBody>
                    <a:bodyPr/>
                    <a:lstStyle/>
                    <a:p>
                      <a:r>
                        <a:rPr lang="en-US" sz="2000" b="0">
                          <a:latin typeface="Times New Roman" pitchFamily="18" charset="0"/>
                          <a:cs typeface="Times New Roman" pitchFamily="18" charset="0"/>
                        </a:rPr>
                        <a:t>&lt; 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>
                          <a:latin typeface="Times New Roman" pitchFamily="18" charset="0"/>
                          <a:cs typeface="Times New Roman" pitchFamily="18" charset="0"/>
                        </a:rPr>
                        <a:t>Less than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>
                          <a:latin typeface="Times New Roman" pitchFamily="18" charset="0"/>
                          <a:cs typeface="Times New Roman" pitchFamily="18" charset="0"/>
                        </a:rPr>
                        <a:t>20&lt;10 = false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92542">
                <a:tc>
                  <a:txBody>
                    <a:bodyPr/>
                    <a:lstStyle/>
                    <a:p>
                      <a:r>
                        <a:rPr lang="en-US" sz="2000" b="0">
                          <a:latin typeface="Times New Roman" pitchFamily="18" charset="0"/>
                          <a:cs typeface="Times New Roman" pitchFamily="18" charset="0"/>
                        </a:rPr>
                        <a:t>&lt;=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>
                          <a:latin typeface="Times New Roman" pitchFamily="18" charset="0"/>
                          <a:cs typeface="Times New Roman" pitchFamily="18" charset="0"/>
                        </a:rPr>
                        <a:t>Less than or equal to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Times New Roman" pitchFamily="18" charset="0"/>
                          <a:cs typeface="Times New Roman" pitchFamily="18" charset="0"/>
                        </a:rPr>
                        <a:t>20&lt;=10 = false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51520" y="1268760"/>
            <a:ext cx="2916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Comparison Operators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611560" y="1844824"/>
          <a:ext cx="8136904" cy="4395212"/>
        </p:xfrm>
        <a:graphic>
          <a:graphicData uri="http://schemas.openxmlformats.org/drawingml/2006/table">
            <a:tbl>
              <a:tblPr/>
              <a:tblGrid>
                <a:gridCol w="1315055"/>
                <a:gridCol w="3369829"/>
                <a:gridCol w="3452020"/>
              </a:tblGrid>
              <a:tr h="366268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 pitchFamily="18" charset="0"/>
                          <a:cs typeface="Times New Roman" pitchFamily="18" charset="0"/>
                        </a:rPr>
                        <a:t>Operator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 pitchFamily="18" charset="0"/>
                          <a:cs typeface="Times New Roman" pitchFamily="18" charset="0"/>
                        </a:rPr>
                        <a:t>Example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732535">
                <a:tc>
                  <a:txBody>
                    <a:bodyPr/>
                    <a:lstStyle/>
                    <a:p>
                      <a:r>
                        <a:rPr lang="en-US" sz="2000" b="0">
                          <a:latin typeface="Times New Roman" pitchFamily="18" charset="0"/>
                          <a:cs typeface="Times New Roman" pitchFamily="18" charset="0"/>
                        </a:rPr>
                        <a:t>&amp;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>
                          <a:latin typeface="Times New Roman" pitchFamily="18" charset="0"/>
                          <a:cs typeface="Times New Roman" pitchFamily="18" charset="0"/>
                        </a:rPr>
                        <a:t>Bitwise AND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b="0">
                          <a:latin typeface="Times New Roman" pitchFamily="18" charset="0"/>
                          <a:cs typeface="Times New Roman" pitchFamily="18" charset="0"/>
                        </a:rPr>
                        <a:t>(10==20 &amp; 20==33) = false</a:t>
                      </a:r>
                      <a:endParaRPr lang="da-DK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732535">
                <a:tc>
                  <a:txBody>
                    <a:bodyPr/>
                    <a:lstStyle/>
                    <a:p>
                      <a:r>
                        <a:rPr lang="en-US" sz="2000" b="0">
                          <a:latin typeface="Times New Roman" pitchFamily="18" charset="0"/>
                          <a:cs typeface="Times New Roman" pitchFamily="18" charset="0"/>
                        </a:rPr>
                        <a:t>|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>
                          <a:latin typeface="Times New Roman" pitchFamily="18" charset="0"/>
                          <a:cs typeface="Times New Roman" pitchFamily="18" charset="0"/>
                        </a:rPr>
                        <a:t>Bitwise OR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b="0">
                          <a:latin typeface="Times New Roman" pitchFamily="18" charset="0"/>
                          <a:cs typeface="Times New Roman" pitchFamily="18" charset="0"/>
                        </a:rPr>
                        <a:t>(10==20 | 20==33) = false</a:t>
                      </a:r>
                      <a:endParaRPr lang="da-DK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732535">
                <a:tc>
                  <a:txBody>
                    <a:bodyPr/>
                    <a:lstStyle/>
                    <a:p>
                      <a:r>
                        <a:rPr lang="en-US" sz="2000" b="0">
                          <a:latin typeface="Times New Roman" pitchFamily="18" charset="0"/>
                          <a:cs typeface="Times New Roman" pitchFamily="18" charset="0"/>
                        </a:rPr>
                        <a:t>^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>
                          <a:latin typeface="Times New Roman" pitchFamily="18" charset="0"/>
                          <a:cs typeface="Times New Roman" pitchFamily="18" charset="0"/>
                        </a:rPr>
                        <a:t>Bitwise XOR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b="0">
                          <a:latin typeface="Times New Roman" pitchFamily="18" charset="0"/>
                          <a:cs typeface="Times New Roman" pitchFamily="18" charset="0"/>
                        </a:rPr>
                        <a:t>(10==20 ^ 20==33) = false</a:t>
                      </a:r>
                      <a:endParaRPr lang="da-DK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66268">
                <a:tc>
                  <a:txBody>
                    <a:bodyPr/>
                    <a:lstStyle/>
                    <a:p>
                      <a:r>
                        <a:rPr lang="en-US" sz="2000" b="0">
                          <a:latin typeface="Times New Roman" pitchFamily="18" charset="0"/>
                          <a:cs typeface="Times New Roman" pitchFamily="18" charset="0"/>
                        </a:rPr>
                        <a:t>~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>
                          <a:latin typeface="Times New Roman" pitchFamily="18" charset="0"/>
                          <a:cs typeface="Times New Roman" pitchFamily="18" charset="0"/>
                        </a:rPr>
                        <a:t>Bitwise NOT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>
                          <a:latin typeface="Times New Roman" pitchFamily="18" charset="0"/>
                          <a:cs typeface="Times New Roman" pitchFamily="18" charset="0"/>
                        </a:rPr>
                        <a:t>(~10) = -10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66268">
                <a:tc>
                  <a:txBody>
                    <a:bodyPr/>
                    <a:lstStyle/>
                    <a:p>
                      <a:r>
                        <a:rPr lang="en-US" sz="2000" b="0">
                          <a:latin typeface="Times New Roman" pitchFamily="18" charset="0"/>
                          <a:cs typeface="Times New Roman" pitchFamily="18" charset="0"/>
                        </a:rPr>
                        <a:t>&lt;&lt; 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>
                          <a:latin typeface="Times New Roman" pitchFamily="18" charset="0"/>
                          <a:cs typeface="Times New Roman" pitchFamily="18" charset="0"/>
                        </a:rPr>
                        <a:t>Bitwise Left Shift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Times New Roman" pitchFamily="18" charset="0"/>
                          <a:cs typeface="Times New Roman" pitchFamily="18" charset="0"/>
                        </a:rPr>
                        <a:t>(10&lt;&lt;2) = 40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66268">
                <a:tc>
                  <a:txBody>
                    <a:bodyPr/>
                    <a:lstStyle/>
                    <a:p>
                      <a:r>
                        <a:rPr lang="en-US" sz="2000" b="0">
                          <a:latin typeface="Times New Roman" pitchFamily="18" charset="0"/>
                          <a:cs typeface="Times New Roman" pitchFamily="18" charset="0"/>
                        </a:rPr>
                        <a:t>&gt;&gt; 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>
                          <a:latin typeface="Times New Roman" pitchFamily="18" charset="0"/>
                          <a:cs typeface="Times New Roman" pitchFamily="18" charset="0"/>
                        </a:rPr>
                        <a:t>Bitwise Right Shift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>
                          <a:latin typeface="Times New Roman" pitchFamily="18" charset="0"/>
                          <a:cs typeface="Times New Roman" pitchFamily="18" charset="0"/>
                        </a:rPr>
                        <a:t>(10&gt;&gt;2) = 2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732535">
                <a:tc>
                  <a:txBody>
                    <a:bodyPr/>
                    <a:lstStyle/>
                    <a:p>
                      <a:r>
                        <a:rPr lang="en-US" sz="2000" b="0">
                          <a:latin typeface="Times New Roman" pitchFamily="18" charset="0"/>
                          <a:cs typeface="Times New Roman" pitchFamily="18" charset="0"/>
                        </a:rPr>
                        <a:t>&gt;&gt;&gt; 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>
                          <a:latin typeface="Times New Roman" pitchFamily="18" charset="0"/>
                          <a:cs typeface="Times New Roman" pitchFamily="18" charset="0"/>
                        </a:rPr>
                        <a:t>Bitwise Right Shift with Zero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Times New Roman" pitchFamily="18" charset="0"/>
                          <a:cs typeface="Times New Roman" pitchFamily="18" charset="0"/>
                        </a:rPr>
                        <a:t>(10&gt;&gt;&gt;2) = 2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539552" y="1124744"/>
            <a:ext cx="2212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Bitwise Operator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67544" y="2636912"/>
          <a:ext cx="8400655" cy="1512560"/>
        </p:xfrm>
        <a:graphic>
          <a:graphicData uri="http://schemas.openxmlformats.org/drawingml/2006/table">
            <a:tbl>
              <a:tblPr/>
              <a:tblGrid>
                <a:gridCol w="1697102"/>
                <a:gridCol w="2206233"/>
                <a:gridCol w="4497320"/>
              </a:tblGrid>
              <a:tr h="3781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Operator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itchFamily="18" charset="0"/>
                          <a:cs typeface="Times New Roman" pitchFamily="18" charset="0"/>
                        </a:rPr>
                        <a:t>Example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78140">
                <a:tc>
                  <a:txBody>
                    <a:bodyPr/>
                    <a:lstStyle/>
                    <a:p>
                      <a:r>
                        <a:rPr lang="en-US" sz="2000" b="0">
                          <a:latin typeface="Times New Roman" pitchFamily="18" charset="0"/>
                          <a:cs typeface="Times New Roman" pitchFamily="18" charset="0"/>
                        </a:rPr>
                        <a:t>&amp;&amp;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Times New Roman" pitchFamily="18" charset="0"/>
                          <a:cs typeface="Times New Roman" pitchFamily="18" charset="0"/>
                        </a:rPr>
                        <a:t>Logical AND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b="0">
                          <a:latin typeface="Times New Roman" pitchFamily="18" charset="0"/>
                          <a:cs typeface="Times New Roman" pitchFamily="18" charset="0"/>
                        </a:rPr>
                        <a:t>(10==20 &amp;&amp; 20==33) = false</a:t>
                      </a:r>
                      <a:endParaRPr lang="da-DK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78140">
                <a:tc>
                  <a:txBody>
                    <a:bodyPr/>
                    <a:lstStyle/>
                    <a:p>
                      <a:r>
                        <a:rPr lang="en-US" sz="2000" b="0">
                          <a:latin typeface="Times New Roman" pitchFamily="18" charset="0"/>
                          <a:cs typeface="Times New Roman" pitchFamily="18" charset="0"/>
                        </a:rPr>
                        <a:t>||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>
                          <a:latin typeface="Times New Roman" pitchFamily="18" charset="0"/>
                          <a:cs typeface="Times New Roman" pitchFamily="18" charset="0"/>
                        </a:rPr>
                        <a:t>Logical OR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b="0">
                          <a:latin typeface="Times New Roman" pitchFamily="18" charset="0"/>
                          <a:cs typeface="Times New Roman" pitchFamily="18" charset="0"/>
                        </a:rPr>
                        <a:t>(10==20 || 20==33) = false</a:t>
                      </a:r>
                      <a:endParaRPr lang="da-DK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78140">
                <a:tc>
                  <a:txBody>
                    <a:bodyPr/>
                    <a:lstStyle/>
                    <a:p>
                      <a:r>
                        <a:rPr lang="en-US" sz="2000" b="0">
                          <a:latin typeface="Times New Roman" pitchFamily="18" charset="0"/>
                          <a:cs typeface="Times New Roman" pitchFamily="18" charset="0"/>
                        </a:rPr>
                        <a:t>!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>
                          <a:latin typeface="Times New Roman" pitchFamily="18" charset="0"/>
                          <a:cs typeface="Times New Roman" pitchFamily="18" charset="0"/>
                        </a:rPr>
                        <a:t>Logical Not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Times New Roman" pitchFamily="18" charset="0"/>
                          <a:cs typeface="Times New Roman" pitchFamily="18" charset="0"/>
                        </a:rPr>
                        <a:t>!(10==20) = true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67544" y="1700808"/>
            <a:ext cx="21964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Logical Operator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23528" y="2420888"/>
          <a:ext cx="8600955" cy="3096344"/>
        </p:xfrm>
        <a:graphic>
          <a:graphicData uri="http://schemas.openxmlformats.org/drawingml/2006/table">
            <a:tbl>
              <a:tblPr/>
              <a:tblGrid>
                <a:gridCol w="1476932"/>
                <a:gridCol w="2866985"/>
                <a:gridCol w="4257038"/>
              </a:tblGrid>
              <a:tr h="387043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 pitchFamily="18" charset="0"/>
                          <a:cs typeface="Times New Roman" pitchFamily="18" charset="0"/>
                        </a:rPr>
                        <a:t>Operator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 pitchFamily="18" charset="0"/>
                          <a:cs typeface="Times New Roman" pitchFamily="18" charset="0"/>
                        </a:rPr>
                        <a:t>Example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87043">
                <a:tc>
                  <a:txBody>
                    <a:bodyPr/>
                    <a:lstStyle/>
                    <a:p>
                      <a:r>
                        <a:rPr lang="en-US" sz="2000" b="0">
                          <a:latin typeface="Times New Roman" pitchFamily="18" charset="0"/>
                          <a:cs typeface="Times New Roman" pitchFamily="18" charset="0"/>
                        </a:rPr>
                        <a:t>=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Times New Roman" pitchFamily="18" charset="0"/>
                          <a:cs typeface="Times New Roman" pitchFamily="18" charset="0"/>
                        </a:rPr>
                        <a:t>Assign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>
                          <a:latin typeface="Times New Roman" pitchFamily="18" charset="0"/>
                          <a:cs typeface="Times New Roman" pitchFamily="18" charset="0"/>
                        </a:rPr>
                        <a:t>10+10 = 20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87043">
                <a:tc>
                  <a:txBody>
                    <a:bodyPr/>
                    <a:lstStyle/>
                    <a:p>
                      <a:r>
                        <a:rPr lang="en-US" sz="2000" b="0">
                          <a:latin typeface="Times New Roman" pitchFamily="18" charset="0"/>
                          <a:cs typeface="Times New Roman" pitchFamily="18" charset="0"/>
                        </a:rPr>
                        <a:t>+=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Times New Roman" pitchFamily="18" charset="0"/>
                          <a:cs typeface="Times New Roman" pitchFamily="18" charset="0"/>
                        </a:rPr>
                        <a:t>Add and assign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>
                          <a:latin typeface="Times New Roman" pitchFamily="18" charset="0"/>
                          <a:cs typeface="Times New Roman" pitchFamily="18" charset="0"/>
                        </a:rPr>
                        <a:t>var a=10; a+=20; Now a = 30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87043">
                <a:tc>
                  <a:txBody>
                    <a:bodyPr/>
                    <a:lstStyle/>
                    <a:p>
                      <a:r>
                        <a:rPr lang="en-US" sz="2000" b="0">
                          <a:latin typeface="Times New Roman" pitchFamily="18" charset="0"/>
                          <a:cs typeface="Times New Roman" pitchFamily="18" charset="0"/>
                        </a:rPr>
                        <a:t>-=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>
                          <a:latin typeface="Times New Roman" pitchFamily="18" charset="0"/>
                          <a:cs typeface="Times New Roman" pitchFamily="18" charset="0"/>
                        </a:rPr>
                        <a:t>Subtract and assign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>
                          <a:latin typeface="Times New Roman" pitchFamily="18" charset="0"/>
                          <a:cs typeface="Times New Roman" pitchFamily="18" charset="0"/>
                        </a:rPr>
                        <a:t>var a=20; a-=10; Now a = 10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774086">
                <a:tc>
                  <a:txBody>
                    <a:bodyPr/>
                    <a:lstStyle/>
                    <a:p>
                      <a:r>
                        <a:rPr lang="en-US" sz="2000" b="0">
                          <a:latin typeface="Times New Roman" pitchFamily="18" charset="0"/>
                          <a:cs typeface="Times New Roman" pitchFamily="18" charset="0"/>
                        </a:rPr>
                        <a:t>*=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>
                          <a:latin typeface="Times New Roman" pitchFamily="18" charset="0"/>
                          <a:cs typeface="Times New Roman" pitchFamily="18" charset="0"/>
                        </a:rPr>
                        <a:t>Multiply and assign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>
                          <a:latin typeface="Times New Roman" pitchFamily="18" charset="0"/>
                          <a:cs typeface="Times New Roman" pitchFamily="18" charset="0"/>
                        </a:rPr>
                        <a:t>var a=10; a*=20; Now a = 200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87043">
                <a:tc>
                  <a:txBody>
                    <a:bodyPr/>
                    <a:lstStyle/>
                    <a:p>
                      <a:r>
                        <a:rPr lang="en-US" sz="2000" b="0">
                          <a:latin typeface="Times New Roman" pitchFamily="18" charset="0"/>
                          <a:cs typeface="Times New Roman" pitchFamily="18" charset="0"/>
                        </a:rPr>
                        <a:t>/=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>
                          <a:latin typeface="Times New Roman" pitchFamily="18" charset="0"/>
                          <a:cs typeface="Times New Roman" pitchFamily="18" charset="0"/>
                        </a:rPr>
                        <a:t>Divide and assign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>
                          <a:latin typeface="Times New Roman" pitchFamily="18" charset="0"/>
                          <a:cs typeface="Times New Roman" pitchFamily="18" charset="0"/>
                        </a:rPr>
                        <a:t>var a=10; a/=2; Now a = 5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87043">
                <a:tc>
                  <a:txBody>
                    <a:bodyPr/>
                    <a:lstStyle/>
                    <a:p>
                      <a:r>
                        <a:rPr lang="en-US" sz="2000" b="0">
                          <a:latin typeface="Times New Roman" pitchFamily="18" charset="0"/>
                          <a:cs typeface="Times New Roman" pitchFamily="18" charset="0"/>
                        </a:rPr>
                        <a:t>%=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>
                          <a:latin typeface="Times New Roman" pitchFamily="18" charset="0"/>
                          <a:cs typeface="Times New Roman" pitchFamily="18" charset="0"/>
                        </a:rPr>
                        <a:t>Modulus and assign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err="1">
                          <a:latin typeface="Times New Roman" pitchFamily="18" charset="0"/>
                          <a:cs typeface="Times New Roman" pitchFamily="18" charset="0"/>
                        </a:rPr>
                        <a:t>var</a:t>
                      </a:r>
                      <a:r>
                        <a:rPr lang="en-US" sz="2000" b="0" dirty="0">
                          <a:latin typeface="Times New Roman" pitchFamily="18" charset="0"/>
                          <a:cs typeface="Times New Roman" pitchFamily="18" charset="0"/>
                        </a:rPr>
                        <a:t> a=10; a%=2; Now a = 0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52780" y="1412776"/>
            <a:ext cx="2735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Assignment Operator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67544" y="1268760"/>
          <a:ext cx="8280920" cy="5239200"/>
        </p:xfrm>
        <a:graphic>
          <a:graphicData uri="http://schemas.openxmlformats.org/drawingml/2006/table">
            <a:tbl>
              <a:tblPr/>
              <a:tblGrid>
                <a:gridCol w="1338331"/>
                <a:gridCol w="6942589"/>
              </a:tblGrid>
              <a:tr h="32745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 pitchFamily="18" charset="0"/>
                          <a:cs typeface="Times New Roman" pitchFamily="18" charset="0"/>
                        </a:rPr>
                        <a:t>Operator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54900">
                <a:tc>
                  <a:txBody>
                    <a:bodyPr/>
                    <a:lstStyle/>
                    <a:p>
                      <a:r>
                        <a:rPr lang="en-US" sz="2000" b="0">
                          <a:latin typeface="Times New Roman" pitchFamily="18" charset="0"/>
                          <a:cs typeface="Times New Roman" pitchFamily="18" charset="0"/>
                        </a:rPr>
                        <a:t>?: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>
                          <a:latin typeface="Times New Roman" pitchFamily="18" charset="0"/>
                          <a:cs typeface="Times New Roman" pitchFamily="18" charset="0"/>
                        </a:rPr>
                        <a:t>Conditional Operator returns value based on the condition. It is like if-else.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54900">
                <a:tc>
                  <a:txBody>
                    <a:bodyPr/>
                    <a:lstStyle/>
                    <a:p>
                      <a:r>
                        <a:rPr lang="en-US" sz="2000" b="0"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>
                          <a:latin typeface="Times New Roman" pitchFamily="18" charset="0"/>
                          <a:cs typeface="Times New Roman" pitchFamily="18" charset="0"/>
                        </a:rPr>
                        <a:t>Comma Operator allows multiple expressions to be evaluated as single statement.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54900">
                <a:tc>
                  <a:txBody>
                    <a:bodyPr/>
                    <a:lstStyle/>
                    <a:p>
                      <a:r>
                        <a:rPr lang="en-US" sz="2000" b="0">
                          <a:latin typeface="Times New Roman" pitchFamily="18" charset="0"/>
                          <a:cs typeface="Times New Roman" pitchFamily="18" charset="0"/>
                        </a:rPr>
                        <a:t>delete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Times New Roman" pitchFamily="18" charset="0"/>
                          <a:cs typeface="Times New Roman" pitchFamily="18" charset="0"/>
                        </a:rPr>
                        <a:t>Delete Operator deletes a property from the object.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54900">
                <a:tc>
                  <a:txBody>
                    <a:bodyPr/>
                    <a:lstStyle/>
                    <a:p>
                      <a:r>
                        <a:rPr lang="en-US" sz="2000" b="0">
                          <a:latin typeface="Times New Roman" pitchFamily="18" charset="0"/>
                          <a:cs typeface="Times New Roman" pitchFamily="18" charset="0"/>
                        </a:rPr>
                        <a:t>in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>
                          <a:latin typeface="Times New Roman" pitchFamily="18" charset="0"/>
                          <a:cs typeface="Times New Roman" pitchFamily="18" charset="0"/>
                        </a:rPr>
                        <a:t>In Operator checks if object has the given property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54900">
                <a:tc>
                  <a:txBody>
                    <a:bodyPr/>
                    <a:lstStyle/>
                    <a:p>
                      <a:r>
                        <a:rPr lang="en-US" sz="2000" b="0">
                          <a:latin typeface="Times New Roman" pitchFamily="18" charset="0"/>
                          <a:cs typeface="Times New Roman" pitchFamily="18" charset="0"/>
                        </a:rPr>
                        <a:t>instanceof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>
                          <a:latin typeface="Times New Roman" pitchFamily="18" charset="0"/>
                          <a:cs typeface="Times New Roman" pitchFamily="18" charset="0"/>
                        </a:rPr>
                        <a:t>checks if the object is an instance of given type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7450">
                <a:tc>
                  <a:txBody>
                    <a:bodyPr/>
                    <a:lstStyle/>
                    <a:p>
                      <a:r>
                        <a:rPr lang="en-US" sz="2000" b="0">
                          <a:latin typeface="Times New Roman" pitchFamily="18" charset="0"/>
                          <a:cs typeface="Times New Roman" pitchFamily="18" charset="0"/>
                        </a:rPr>
                        <a:t>new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>
                          <a:latin typeface="Times New Roman" pitchFamily="18" charset="0"/>
                          <a:cs typeface="Times New Roman" pitchFamily="18" charset="0"/>
                        </a:rPr>
                        <a:t>creates an instance (object)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7450">
                <a:tc>
                  <a:txBody>
                    <a:bodyPr/>
                    <a:lstStyle/>
                    <a:p>
                      <a:r>
                        <a:rPr lang="en-US" sz="2000" b="0">
                          <a:latin typeface="Times New Roman" pitchFamily="18" charset="0"/>
                          <a:cs typeface="Times New Roman" pitchFamily="18" charset="0"/>
                        </a:rPr>
                        <a:t>typeof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>
                          <a:latin typeface="Times New Roman" pitchFamily="18" charset="0"/>
                          <a:cs typeface="Times New Roman" pitchFamily="18" charset="0"/>
                        </a:rPr>
                        <a:t>checks the type of object.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7450">
                <a:tc>
                  <a:txBody>
                    <a:bodyPr/>
                    <a:lstStyle/>
                    <a:p>
                      <a:r>
                        <a:rPr lang="en-US" sz="2000" b="0">
                          <a:latin typeface="Times New Roman" pitchFamily="18" charset="0"/>
                          <a:cs typeface="Times New Roman" pitchFamily="18" charset="0"/>
                        </a:rPr>
                        <a:t>void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>
                          <a:latin typeface="Times New Roman" pitchFamily="18" charset="0"/>
                          <a:cs typeface="Times New Roman" pitchFamily="18" charset="0"/>
                        </a:rPr>
                        <a:t>it discards the expression's return value.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54900">
                <a:tc>
                  <a:txBody>
                    <a:bodyPr/>
                    <a:lstStyle/>
                    <a:p>
                      <a:r>
                        <a:rPr lang="en-US" sz="2000" b="0">
                          <a:latin typeface="Times New Roman" pitchFamily="18" charset="0"/>
                          <a:cs typeface="Times New Roman" pitchFamily="18" charset="0"/>
                        </a:rPr>
                        <a:t>yield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Times New Roman" pitchFamily="18" charset="0"/>
                          <a:cs typeface="Times New Roman" pitchFamily="18" charset="0"/>
                        </a:rPr>
                        <a:t>checks what is returned in a generator by the generator's </a:t>
                      </a:r>
                      <a:r>
                        <a:rPr lang="en-US" sz="2000" b="0" dirty="0" err="1">
                          <a:latin typeface="Times New Roman" pitchFamily="18" charset="0"/>
                          <a:cs typeface="Times New Roman" pitchFamily="18" charset="0"/>
                        </a:rPr>
                        <a:t>iterator</a:t>
                      </a:r>
                      <a:r>
                        <a:rPr lang="en-US" sz="2000" b="0" dirty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365753" y="620688"/>
            <a:ext cx="2190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Special Operator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1412776"/>
            <a:ext cx="842493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Converting String to a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Number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JavaScript, when we combine the number and string, it results in a string.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parseInt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 function accepts a string and converts it into an integer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let a = '20';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console.log(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typeof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(a));  // string 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let b =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parseInt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(a);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console.log(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typeof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(b));  // number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56</TotalTime>
  <Words>490</Words>
  <Application>Microsoft Office PowerPoint</Application>
  <PresentationFormat>On-screen Show (4:3)</PresentationFormat>
  <Paragraphs>165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Urban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kitefaculty</dc:creator>
  <cp:lastModifiedBy>kitefaculty</cp:lastModifiedBy>
  <cp:revision>29</cp:revision>
  <dcterms:created xsi:type="dcterms:W3CDTF">2022-09-16T06:50:53Z</dcterms:created>
  <dcterms:modified xsi:type="dcterms:W3CDTF">2022-09-16T11:34:02Z</dcterms:modified>
</cp:coreProperties>
</file>