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19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BD691-AE78-4358-8529-775A4D88D166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142A-12E8-405E-968C-FD852F4BF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09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BD691-AE78-4358-8529-775A4D88D166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142A-12E8-405E-968C-FD852F4BF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486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BD691-AE78-4358-8529-775A4D88D166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142A-12E8-405E-968C-FD852F4BF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657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BD691-AE78-4358-8529-775A4D88D166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142A-12E8-405E-968C-FD852F4BF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5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BD691-AE78-4358-8529-775A4D88D166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142A-12E8-405E-968C-FD852F4BF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7187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BD691-AE78-4358-8529-775A4D88D166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142A-12E8-405E-968C-FD852F4BF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2734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BD691-AE78-4358-8529-775A4D88D166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142A-12E8-405E-968C-FD852F4BF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40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BD691-AE78-4358-8529-775A4D88D166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142A-12E8-405E-968C-FD852F4BF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7160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BD691-AE78-4358-8529-775A4D88D166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142A-12E8-405E-968C-FD852F4BF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467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BD691-AE78-4358-8529-775A4D88D166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4BB142A-12E8-405E-968C-FD852F4BF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927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BD691-AE78-4358-8529-775A4D88D166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142A-12E8-405E-968C-FD852F4BF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861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BD691-AE78-4358-8529-775A4D88D166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142A-12E8-405E-968C-FD852F4BF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05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BD691-AE78-4358-8529-775A4D88D166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142A-12E8-405E-968C-FD852F4BF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00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BD691-AE78-4358-8529-775A4D88D166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142A-12E8-405E-968C-FD852F4BF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10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BD691-AE78-4358-8529-775A4D88D166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142A-12E8-405E-968C-FD852F4BF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00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BD691-AE78-4358-8529-775A4D88D166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142A-12E8-405E-968C-FD852F4BF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94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BD691-AE78-4358-8529-775A4D88D166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142A-12E8-405E-968C-FD852F4BF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54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BEBD691-AE78-4358-8529-775A4D88D166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4BB142A-12E8-405E-968C-FD852F4BF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462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797D7-F8FB-4EDE-95FE-AE0C584CB1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4800" kern="1400" spc="-5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Analyzing the Business Makeup of Areas in Chicago Most and Least Affected by COVID-19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C9D2FA-F31C-4735-A510-0662FAD803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Anthony Urgena</a:t>
            </a:r>
          </a:p>
          <a:p>
            <a:r>
              <a:rPr lang="en-US"/>
              <a:t>April 19, </a:t>
            </a:r>
            <a:r>
              <a:rPr lang="en-US" dirty="0"/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3261564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E2B46-16EE-4FC5-A16A-690B6F74C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"/>
            <a:ext cx="10018713" cy="1066800"/>
          </a:xfrm>
        </p:spPr>
        <p:txBody>
          <a:bodyPr/>
          <a:lstStyle/>
          <a:p>
            <a:r>
              <a:rPr lang="en-US" dirty="0"/>
              <a:t>Tests per 100K with 10 Highest Rates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CB159-A6A6-4D15-8A45-6496659513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4313" y="938785"/>
            <a:ext cx="3526600" cy="4852416"/>
          </a:xfrm>
        </p:spPr>
        <p:txBody>
          <a:bodyPr/>
          <a:lstStyle/>
          <a:p>
            <a:r>
              <a:rPr lang="en-US" dirty="0"/>
              <a:t>Concentrated centrally</a:t>
            </a:r>
          </a:p>
          <a:p>
            <a:r>
              <a:rPr lang="en-US" dirty="0"/>
              <a:t>Outlier in the north and two to the south</a:t>
            </a:r>
          </a:p>
          <a:p>
            <a:r>
              <a:rPr lang="en-US" dirty="0"/>
              <a:t>These areas may be the most accessible where other areas may not</a:t>
            </a:r>
          </a:p>
          <a:p>
            <a:r>
              <a:rPr lang="en-US" dirty="0"/>
              <a:t>More of the population in these areas willing to test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2DCDF0D-4A0E-451D-B34F-DCBF5C05B2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024" y="938784"/>
            <a:ext cx="6900671" cy="4852416"/>
          </a:xfrm>
        </p:spPr>
      </p:pic>
    </p:spTree>
    <p:extLst>
      <p:ext uri="{BB962C8B-B14F-4D97-AF65-F5344CB8AC3E}">
        <p14:creationId xmlns:p14="http://schemas.microsoft.com/office/powerpoint/2010/main" val="2521350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4F425-99D7-4B9C-9E0B-16EA46909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E8640-09D2-4776-AC3A-E1BBE5E68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Clustering of businesses can help determine how similar areas are</a:t>
            </a:r>
          </a:p>
          <a:p>
            <a:r>
              <a:rPr lang="en-US" dirty="0"/>
              <a:t>Comparing clusters to case rate shows clearly affected area in West side of city</a:t>
            </a:r>
          </a:p>
          <a:p>
            <a:r>
              <a:rPr lang="en-US" dirty="0"/>
              <a:t>Other data would be needed to research further for death and test rates</a:t>
            </a:r>
          </a:p>
          <a:p>
            <a:r>
              <a:rPr lang="en-US" dirty="0"/>
              <a:t>Maps with the clusters can help visualize where more resources are needed</a:t>
            </a:r>
          </a:p>
        </p:txBody>
      </p:sp>
    </p:spTree>
    <p:extLst>
      <p:ext uri="{BB962C8B-B14F-4D97-AF65-F5344CB8AC3E}">
        <p14:creationId xmlns:p14="http://schemas.microsoft.com/office/powerpoint/2010/main" val="1672947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3946D-C003-4E30-A8AA-47A716A60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BDBF9-76BD-4866-9EAE-7C92A8499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Covid-19 has affected everyone in some way shape or form</a:t>
            </a:r>
          </a:p>
          <a:p>
            <a:r>
              <a:rPr lang="en-US" dirty="0"/>
              <a:t>Chicago has areas that have been affected more and less than others</a:t>
            </a:r>
          </a:p>
          <a:p>
            <a:r>
              <a:rPr lang="en-US" dirty="0"/>
              <a:t>We will be comparing by Zip Code:</a:t>
            </a:r>
          </a:p>
          <a:p>
            <a:pPr lvl="1"/>
            <a:r>
              <a:rPr lang="en-US" dirty="0"/>
              <a:t>Case Rate per 100K</a:t>
            </a:r>
          </a:p>
          <a:p>
            <a:pPr lvl="1"/>
            <a:r>
              <a:rPr lang="en-US" dirty="0"/>
              <a:t>Death Rate per 100K</a:t>
            </a:r>
          </a:p>
          <a:p>
            <a:pPr lvl="1"/>
            <a:r>
              <a:rPr lang="en-US" dirty="0"/>
              <a:t>Test Rate per 100K</a:t>
            </a:r>
          </a:p>
          <a:p>
            <a:r>
              <a:rPr lang="en-US" dirty="0"/>
              <a:t>Cluster analysis will be used to help compare and contrast different areas</a:t>
            </a:r>
          </a:p>
        </p:txBody>
      </p:sp>
    </p:spTree>
    <p:extLst>
      <p:ext uri="{BB962C8B-B14F-4D97-AF65-F5344CB8AC3E}">
        <p14:creationId xmlns:p14="http://schemas.microsoft.com/office/powerpoint/2010/main" val="2324766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E249D-7660-4151-9ADE-935C9C747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D9781-593F-48A3-A002-2E98C2F6A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will be gathered from the City of Chicago data portal</a:t>
            </a:r>
          </a:p>
          <a:p>
            <a:r>
              <a:rPr lang="en-US" dirty="0" err="1"/>
              <a:t>GeoJson</a:t>
            </a:r>
            <a:r>
              <a:rPr lang="en-US" dirty="0"/>
              <a:t> boundary file from the city will help visualize</a:t>
            </a:r>
          </a:p>
          <a:p>
            <a:r>
              <a:rPr lang="en-US" dirty="0"/>
              <a:t>Foursquare will be used to gather business data of Zip Code</a:t>
            </a:r>
          </a:p>
        </p:txBody>
      </p:sp>
    </p:spTree>
    <p:extLst>
      <p:ext uri="{BB962C8B-B14F-4D97-AF65-F5344CB8AC3E}">
        <p14:creationId xmlns:p14="http://schemas.microsoft.com/office/powerpoint/2010/main" val="4046424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E4F99-357F-49D1-A468-160D54CD4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341377"/>
            <a:ext cx="10018713" cy="1499616"/>
          </a:xfrm>
        </p:spPr>
        <p:txBody>
          <a:bodyPr/>
          <a:lstStyle/>
          <a:p>
            <a:r>
              <a:rPr lang="en-US" dirty="0"/>
              <a:t>Clustering of the Businesses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1328216-CBD5-41FD-853D-91B3A940F93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342" y="1564687"/>
            <a:ext cx="3950305" cy="4853233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AD6BAA-C01F-4ACC-8426-8978C2B82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34799" y="2008632"/>
            <a:ext cx="4895056" cy="3124200"/>
          </a:xfrm>
        </p:spPr>
        <p:txBody>
          <a:bodyPr/>
          <a:lstStyle/>
          <a:p>
            <a:r>
              <a:rPr lang="en-US" dirty="0"/>
              <a:t>Split in to 4 clusters</a:t>
            </a:r>
          </a:p>
          <a:p>
            <a:r>
              <a:rPr lang="en-US" dirty="0"/>
              <a:t>Split geographically</a:t>
            </a:r>
          </a:p>
          <a:p>
            <a:pPr lvl="1"/>
            <a:r>
              <a:rPr lang="en-US" dirty="0"/>
              <a:t>West (Cluster 1)</a:t>
            </a:r>
          </a:p>
          <a:p>
            <a:pPr lvl="1"/>
            <a:r>
              <a:rPr lang="en-US" dirty="0"/>
              <a:t>North (Cluster 2)</a:t>
            </a:r>
          </a:p>
          <a:p>
            <a:pPr lvl="1"/>
            <a:r>
              <a:rPr lang="en-US" dirty="0"/>
              <a:t>South (Cluster 3)</a:t>
            </a:r>
          </a:p>
          <a:p>
            <a:pPr lvl="1"/>
            <a:r>
              <a:rPr lang="en-US" dirty="0"/>
              <a:t>Central (Cluster 4)</a:t>
            </a:r>
          </a:p>
        </p:txBody>
      </p:sp>
    </p:spTree>
    <p:extLst>
      <p:ext uri="{BB962C8B-B14F-4D97-AF65-F5344CB8AC3E}">
        <p14:creationId xmlns:p14="http://schemas.microsoft.com/office/powerpoint/2010/main" val="577668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6A08F-95F8-43C8-8EDF-0BDF6C492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190501"/>
            <a:ext cx="10018713" cy="1284732"/>
          </a:xfrm>
        </p:spPr>
        <p:txBody>
          <a:bodyPr/>
          <a:lstStyle/>
          <a:p>
            <a:r>
              <a:rPr lang="en-US" dirty="0"/>
              <a:t>Cases per 100K with Clusters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57456-3412-4585-8F66-3BFB2862BE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4313" y="1609345"/>
            <a:ext cx="2514664" cy="4181856"/>
          </a:xfrm>
        </p:spPr>
        <p:txBody>
          <a:bodyPr/>
          <a:lstStyle/>
          <a:p>
            <a:r>
              <a:rPr lang="en-US" dirty="0"/>
              <a:t>Area in purple (Cluster 1) showing the darkest shading</a:t>
            </a:r>
          </a:p>
          <a:p>
            <a:r>
              <a:rPr lang="en-US" dirty="0"/>
              <a:t>Mexican restaurants were either first, second, or third most common venue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07855CC-FA42-41F4-B107-696BCCCE5F0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341120"/>
            <a:ext cx="7619999" cy="5108928"/>
          </a:xfrm>
        </p:spPr>
      </p:pic>
    </p:spTree>
    <p:extLst>
      <p:ext uri="{BB962C8B-B14F-4D97-AF65-F5344CB8AC3E}">
        <p14:creationId xmlns:p14="http://schemas.microsoft.com/office/powerpoint/2010/main" val="4064690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AA932-2F81-4CFF-B5CE-E9583BBD4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190501"/>
            <a:ext cx="10018713" cy="1175004"/>
          </a:xfrm>
        </p:spPr>
        <p:txBody>
          <a:bodyPr/>
          <a:lstStyle/>
          <a:p>
            <a:r>
              <a:rPr lang="en-US" dirty="0"/>
              <a:t>Cases per 100K with 10 Highest Rates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8369A-3302-4A1B-BF24-8A8FE079B6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4313" y="1656913"/>
            <a:ext cx="3526600" cy="4451279"/>
          </a:xfrm>
        </p:spPr>
        <p:txBody>
          <a:bodyPr/>
          <a:lstStyle/>
          <a:p>
            <a:r>
              <a:rPr lang="en-US" dirty="0"/>
              <a:t>Mostly concentrated on the west side of the city</a:t>
            </a:r>
          </a:p>
          <a:p>
            <a:r>
              <a:rPr lang="en-US" dirty="0"/>
              <a:t>Outlier in central area</a:t>
            </a:r>
          </a:p>
          <a:p>
            <a:pPr lvl="1"/>
            <a:r>
              <a:rPr lang="en-US" dirty="0"/>
              <a:t>Lower population so number might be skewed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4C38FFB-31E9-45EB-98FD-5296A27663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912" y="1656913"/>
            <a:ext cx="6681583" cy="4451279"/>
          </a:xfrm>
        </p:spPr>
      </p:pic>
    </p:spTree>
    <p:extLst>
      <p:ext uri="{BB962C8B-B14F-4D97-AF65-F5344CB8AC3E}">
        <p14:creationId xmlns:p14="http://schemas.microsoft.com/office/powerpoint/2010/main" val="3428290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4950A-3A43-465E-BEE2-7ACFA82B7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90501"/>
            <a:ext cx="10018713" cy="1016508"/>
          </a:xfrm>
        </p:spPr>
        <p:txBody>
          <a:bodyPr/>
          <a:lstStyle/>
          <a:p>
            <a:r>
              <a:rPr lang="en-US" dirty="0"/>
              <a:t>Deaths per 100K with Clusters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4B211-C727-4D62-8D55-EC6013894F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4313" y="1207009"/>
            <a:ext cx="3197416" cy="4584191"/>
          </a:xfrm>
        </p:spPr>
        <p:txBody>
          <a:bodyPr/>
          <a:lstStyle/>
          <a:p>
            <a:r>
              <a:rPr lang="en-US" dirty="0"/>
              <a:t>No clear cluster associated with darker shadings</a:t>
            </a:r>
          </a:p>
          <a:p>
            <a:r>
              <a:rPr lang="en-US" dirty="0"/>
              <a:t>Different data (socioeconomic or other access to health care) may be needed to find a connection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00851D4-D05A-43B4-91A0-CB1C33FF23D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224" y="1109471"/>
            <a:ext cx="7217664" cy="4747629"/>
          </a:xfrm>
        </p:spPr>
      </p:pic>
    </p:spTree>
    <p:extLst>
      <p:ext uri="{BB962C8B-B14F-4D97-AF65-F5344CB8AC3E}">
        <p14:creationId xmlns:p14="http://schemas.microsoft.com/office/powerpoint/2010/main" val="3613597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43480-4222-49C5-86C2-9050FE20F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190501"/>
            <a:ext cx="10018713" cy="876300"/>
          </a:xfrm>
        </p:spPr>
        <p:txBody>
          <a:bodyPr/>
          <a:lstStyle/>
          <a:p>
            <a:r>
              <a:rPr lang="en-US" dirty="0"/>
              <a:t>Deaths per 100K with 10 Highest Rates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7AF30-51F0-436B-B139-A508520CA3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4312" y="1170433"/>
            <a:ext cx="3429063" cy="4620768"/>
          </a:xfrm>
        </p:spPr>
        <p:txBody>
          <a:bodyPr/>
          <a:lstStyle/>
          <a:p>
            <a:r>
              <a:rPr lang="en-US" dirty="0"/>
              <a:t>No apparent pattern besides not centrally located</a:t>
            </a:r>
          </a:p>
          <a:p>
            <a:r>
              <a:rPr lang="en-US" dirty="0"/>
              <a:t>Like in previous slide different data may be needed to find a connection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E891D4B-F24E-4611-9131-7D395C8D60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376" y="1066801"/>
            <a:ext cx="7132319" cy="4724399"/>
          </a:xfrm>
        </p:spPr>
      </p:pic>
    </p:spTree>
    <p:extLst>
      <p:ext uri="{BB962C8B-B14F-4D97-AF65-F5344CB8AC3E}">
        <p14:creationId xmlns:p14="http://schemas.microsoft.com/office/powerpoint/2010/main" val="969816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816F9-B34A-433C-A43F-26FD6E934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190501"/>
            <a:ext cx="10018713" cy="876300"/>
          </a:xfrm>
        </p:spPr>
        <p:txBody>
          <a:bodyPr/>
          <a:lstStyle/>
          <a:p>
            <a:r>
              <a:rPr lang="en-US" dirty="0"/>
              <a:t>Tests per 100K with Clusters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02DF4-B673-4093-ABAF-9AB17E048E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41120" y="1066799"/>
            <a:ext cx="3938016" cy="4584192"/>
          </a:xfrm>
        </p:spPr>
        <p:txBody>
          <a:bodyPr/>
          <a:lstStyle/>
          <a:p>
            <a:r>
              <a:rPr lang="en-US" dirty="0"/>
              <a:t>No apparent pattern in terms of testing distribution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2E4BE7A-C3B3-417C-B3B6-62B4C633C1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136" y="1066800"/>
            <a:ext cx="6625252" cy="4584192"/>
          </a:xfrm>
        </p:spPr>
      </p:pic>
    </p:spTree>
    <p:extLst>
      <p:ext uri="{BB962C8B-B14F-4D97-AF65-F5344CB8AC3E}">
        <p14:creationId xmlns:p14="http://schemas.microsoft.com/office/powerpoint/2010/main" val="34932214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509</TotalTime>
  <Words>357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 Light</vt:lpstr>
      <vt:lpstr>Corbel</vt:lpstr>
      <vt:lpstr>Parallax</vt:lpstr>
      <vt:lpstr>Analyzing the Business Makeup of Areas in Chicago Most and Least Affected by COVID-19</vt:lpstr>
      <vt:lpstr>Introduction</vt:lpstr>
      <vt:lpstr>Data</vt:lpstr>
      <vt:lpstr>Clustering of the Businesses</vt:lpstr>
      <vt:lpstr>Cases per 100K with Clusters</vt:lpstr>
      <vt:lpstr>Cases per 100K with 10 Highest Rates</vt:lpstr>
      <vt:lpstr>Deaths per 100K with Clusters</vt:lpstr>
      <vt:lpstr>Deaths per 100K with 10 Highest Rates</vt:lpstr>
      <vt:lpstr>Tests per 100K with Clusters</vt:lpstr>
      <vt:lpstr>Tests per 100K with 10 Highest Rates</vt:lpstr>
      <vt:lpstr>Conclusion and Future Directions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Urgena</dc:creator>
  <cp:lastModifiedBy>Anthony Urgena</cp:lastModifiedBy>
  <cp:revision>15</cp:revision>
  <dcterms:created xsi:type="dcterms:W3CDTF">2021-04-17T01:09:51Z</dcterms:created>
  <dcterms:modified xsi:type="dcterms:W3CDTF">2021-04-21T06:17:29Z</dcterms:modified>
</cp:coreProperties>
</file>