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72" r:id="rId3"/>
    <p:sldId id="466" r:id="rId4"/>
    <p:sldId id="298" r:id="rId5"/>
    <p:sldId id="453" r:id="rId6"/>
    <p:sldId id="454" r:id="rId7"/>
    <p:sldId id="456" r:id="rId8"/>
    <p:sldId id="299" r:id="rId9"/>
    <p:sldId id="301" r:id="rId10"/>
    <p:sldId id="300" r:id="rId11"/>
    <p:sldId id="302" r:id="rId12"/>
    <p:sldId id="303" r:id="rId13"/>
    <p:sldId id="455" r:id="rId14"/>
    <p:sldId id="332" r:id="rId15"/>
    <p:sldId id="437" r:id="rId16"/>
    <p:sldId id="306" r:id="rId17"/>
    <p:sldId id="307" r:id="rId18"/>
    <p:sldId id="438" r:id="rId19"/>
    <p:sldId id="446" r:id="rId20"/>
    <p:sldId id="452" r:id="rId21"/>
    <p:sldId id="311" r:id="rId22"/>
    <p:sldId id="312" r:id="rId23"/>
    <p:sldId id="439" r:id="rId24"/>
    <p:sldId id="440" r:id="rId25"/>
    <p:sldId id="441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3" r:id="rId42"/>
    <p:sldId id="334" r:id="rId43"/>
    <p:sldId id="337" r:id="rId44"/>
    <p:sldId id="442" r:id="rId45"/>
    <p:sldId id="451" r:id="rId46"/>
    <p:sldId id="462" r:id="rId47"/>
    <p:sldId id="457" r:id="rId48"/>
    <p:sldId id="468" r:id="rId49"/>
    <p:sldId id="475" r:id="rId50"/>
    <p:sldId id="473" r:id="rId51"/>
    <p:sldId id="477" r:id="rId52"/>
    <p:sldId id="467" r:id="rId5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5BED84-D93E-404B-8EE7-E8FC2EF1D6CF}">
          <p14:sldIdLst>
            <p14:sldId id="256"/>
            <p14:sldId id="472"/>
            <p14:sldId id="466"/>
          </p14:sldIdLst>
        </p14:section>
        <p14:section name="Agenda" id="{B57AF8DF-C6BC-4818-85CF-E33B845ABFF3}">
          <p14:sldIdLst>
            <p14:sldId id="298"/>
          </p14:sldIdLst>
        </p14:section>
        <p14:section name="What is Git?" id="{2AA94A78-13D2-4085-8D75-5B88036BF8CD}">
          <p14:sldIdLst>
            <p14:sldId id="453"/>
            <p14:sldId id="454"/>
            <p14:sldId id="456"/>
            <p14:sldId id="299"/>
            <p14:sldId id="301"/>
            <p14:sldId id="300"/>
            <p14:sldId id="302"/>
            <p14:sldId id="303"/>
            <p14:sldId id="455"/>
            <p14:sldId id="332"/>
            <p14:sldId id="437"/>
            <p14:sldId id="306"/>
            <p14:sldId id="307"/>
            <p14:sldId id="438"/>
            <p14:sldId id="446"/>
            <p14:sldId id="452"/>
          </p14:sldIdLst>
        </p14:section>
        <p14:section name="Git 101 - Introducing Branching" id="{005821C7-9B2A-44AD-ACB9-8BF090EC547C}">
          <p14:sldIdLst>
            <p14:sldId id="311"/>
            <p14:sldId id="312"/>
            <p14:sldId id="439"/>
            <p14:sldId id="440"/>
            <p14:sldId id="441"/>
          </p14:sldIdLst>
        </p14:section>
        <p14:section name="Git Initialization" id="{E8981C10-3968-4541-AAA0-86748C9C180E}">
          <p14:sldIdLst>
            <p14:sldId id="317"/>
          </p14:sldIdLst>
        </p14:section>
        <p14:section name="Simple Local Branching" id="{7FA7E4D8-15A5-443E-BFA8-8085377B91FE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7"/>
            <p14:sldId id="442"/>
          </p14:sldIdLst>
        </p14:section>
        <p14:section name="Tools" id="{84A8BEAF-61E4-42D9-8DFA-C7446CB100CE}">
          <p14:sldIdLst>
            <p14:sldId id="451"/>
            <p14:sldId id="462"/>
            <p14:sldId id="457"/>
            <p14:sldId id="468"/>
            <p14:sldId id="475"/>
            <p14:sldId id="473"/>
            <p14:sldId id="477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2E0"/>
    <a:srgbClr val="4682C7"/>
    <a:srgbClr val="4D4D4D"/>
    <a:srgbClr val="223D4F"/>
    <a:srgbClr val="EAE9EA"/>
    <a:srgbClr val="FFCC00"/>
    <a:srgbClr val="0095D5"/>
    <a:srgbClr val="80FF00"/>
    <a:srgbClr val="00FF00"/>
    <a:srgbClr val="66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4215" autoAdjust="0"/>
  </p:normalViewPr>
  <p:slideViewPr>
    <p:cSldViewPr snapToGrid="0">
      <p:cViewPr varScale="1">
        <p:scale>
          <a:sx n="67" d="100"/>
          <a:sy n="67" d="100"/>
        </p:scale>
        <p:origin x="99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22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/>
              <a:t>Visual Studio Live! Las Vegas 2011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577E5F8E-A22C-4219-BB4C-DB71246CAA5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/>
              <a:t>Visual Studio Live! Las Vegas 2011MGB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Franklin Gothic Medium" pitchFamily="34" charset="0"/>
                <a:cs typeface="Arial" charset="0"/>
              </a:defRPr>
            </a:lvl1pPr>
          </a:lstStyle>
          <a:p>
            <a:r>
              <a:rPr lang="en-US" dirty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2EBBA783-26AD-4B42-9137-B69FDD38973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16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tree b</a:t>
            </a:r>
            <a:r>
              <a:rPr lang="en-US" baseline="0" dirty="0" smtClean="0"/>
              <a:t>ased history storage system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1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How</a:t>
            </a:r>
            <a:r>
              <a:rPr lang="en-US" baseline="0" dirty="0" smtClean="0"/>
              <a:t> git is described on the Git Man page a Stupid content tracker.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4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super cool.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 does it really mean to have a distributed version control system?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Everyone on your team has a complete history of the code locally.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about everything in Git can be done offline.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just that the system works well when it is offline. It is design from the beginning to have no real dependencies on a specific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actions you do in git where you need a server is when you push or pull changes from other team members.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68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git there is no</a:t>
            </a:r>
            <a:r>
              <a:rPr lang="en-US" baseline="0" dirty="0" smtClean="0"/>
              <a:t> central server required. So the authority is really determined by the conventions your team puts in place.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2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Git’s nature you can even share changes in a peer-to –peer nature.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not happen often but Git does enable this ability. If your server is offline for some reason your team can still work.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3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3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lets</a:t>
            </a:r>
            <a:r>
              <a:rPr lang="en-US" baseline="0" dirty="0" smtClean="0"/>
              <a:t> get into branching.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30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this you need to forget what your experiences with branching in centralized version control systems.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98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Git branch is just a sticky</a:t>
            </a:r>
            <a:r>
              <a:rPr lang="en-US" baseline="0" dirty="0" smtClean="0"/>
              <a:t> note on the graph.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40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work happens within this one location.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using Git, it really freaked me out when I switched branches for the first time and things just disappeared.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took me awhile to really trust what was happening. So don’t freak out it is ok.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r>
              <a:rPr lang="en-US" baseline="0" dirty="0" smtClean="0"/>
              <a:t> between branches is just moving the sticky note around.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1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you install git on your machine to get started you will need to initialize a repository.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this by going into your file system, creating a folder and doing git init within the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 magic happens in the Dot Git folder. This folder IS GIT. You can copy this folder to another machine and it will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playing with git, I had setup a new machine, and was having a hell of a time trying to figure out how I should move my git projects over to the new machine. It was kind of embarrassing. Eventually I just tried to copy it over and it worked.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you really don’t have much. You need to do your first commit to make this light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create a file. When then stage it, but telling git the track this file. In this case I told git to add all files.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I was able to commit with a message say this is my first commit.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6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what this visually looks</a:t>
            </a:r>
            <a:r>
              <a:rPr lang="en-US" baseline="0" dirty="0" smtClean="0"/>
              <a:t> like.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my first commit I have 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default branch that gets created with git is a branch names Master.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a set of commits, moving master and our current pointer (*)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0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want to work on a bug.</a:t>
            </a:r>
            <a:r>
              <a:rPr lang="en-US" baseline="0" dirty="0" smtClean="0"/>
              <a:t> We start by creating a local “story branch” for this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3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make commits and they move along, with the branch and current pointer following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7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“checkout” to go back to the master branch.</a:t>
            </a:r>
          </a:p>
          <a:p>
            <a:endParaRPr lang="en-US" dirty="0" smtClean="0"/>
          </a:p>
          <a:p>
            <a:r>
              <a:rPr lang="en-US" dirty="0" smtClean="0"/>
              <a:t>This is where I was</a:t>
            </a:r>
            <a:r>
              <a:rPr lang="en-US" baseline="0" dirty="0" smtClean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9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merge</a:t>
            </a:r>
            <a:r>
              <a:rPr lang="en-US" baseline="0" dirty="0" smtClean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name is Mark Groves and I am a Program manager within Developer Division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8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since we’re done with the</a:t>
            </a:r>
            <a:r>
              <a:rPr lang="en-US" baseline="0" dirty="0" smtClean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another scenario.</a:t>
            </a:r>
            <a:r>
              <a:rPr lang="en-US" baseline="0" dirty="0" smtClean="0"/>
              <a:t> Here we created our bug story branch back off of (C). But some changes have happened in master (bug 123 which we just merged) since then.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0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to merge, we checkout back</a:t>
            </a:r>
            <a:r>
              <a:rPr lang="en-US" baseline="0" dirty="0" smtClean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3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merge,</a:t>
            </a:r>
            <a:r>
              <a:rPr lang="en-US" baseline="0" dirty="0" smtClean="0"/>
              <a:t> connecting the new (H) to both (E) and (G). Note that this merge, especially if there are conflicts, can be unpleasant to perform.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5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delete the branch pointer.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notice the structure we have now. This is very non-linear. That will make it challenging to see the changes independently. And it can get very messy over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69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flow - Let’s go</a:t>
            </a:r>
            <a:r>
              <a:rPr lang="en-US" baseline="0" dirty="0" smtClean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0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merging, we “rebase”.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this means is something like this:</a:t>
            </a:r>
          </a:p>
          <a:p>
            <a:r>
              <a:rPr lang="en-US" baseline="0" dirty="0" smtClean="0"/>
              <a:t>1. Take the changes we had made against (C) and undo them, but remember what they were</a:t>
            </a:r>
          </a:p>
          <a:p>
            <a:r>
              <a:rPr lang="en-US" baseline="0" dirty="0" smtClean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6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when we merge them,</a:t>
            </a:r>
            <a:r>
              <a:rPr lang="en-US" baseline="0" dirty="0" smtClean="0"/>
              <a:t> we get a nice linear 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 I’m going to talk through several core concepts within Git. How you can take advantage of it within your team. And a few powerful scenarios such as using git to handle deployments.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3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some of the many companies that are using git for both oss and closed sourced projects.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a distributed version control system.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you can think of it as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directory</a:t>
            </a:r>
            <a:r>
              <a:rPr lang="en-US" baseline="0" dirty="0" smtClean="0"/>
              <a:t> content management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8255"/>
            <a:ext cx="7772400" cy="1102519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432" y="1965305"/>
            <a:ext cx="7775312" cy="60317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  <a:effectLst/>
              </a:rPr>
              <a:t>(subtitle)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65" y="2688696"/>
            <a:ext cx="3656454" cy="14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79377" y="4251052"/>
            <a:ext cx="7731893" cy="553998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+mj-lt"/>
              </a:rPr>
              <a:t>CESA GIT Workshop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85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03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26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0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5" y="4717354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31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06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7181"/>
            <a:ext cx="8229600" cy="337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83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7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§"/>
        <a:defRPr sz="18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groves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mgroves8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4Jvbn" TargetMode="External"/><Relationship Id="rId2" Type="http://schemas.openxmlformats.org/officeDocument/2006/relationships/hyperlink" Target="http://try.github.io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oo.gl/k5nwE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code.google.com/p/tortoisegit" TargetMode="External"/><Relationship Id="rId7" Type="http://schemas.openxmlformats.org/officeDocument/2006/relationships/hyperlink" Target="http://gitcredentialstore.codeplex.com/" TargetMode="External"/><Relationship Id="rId2" Type="http://schemas.openxmlformats.org/officeDocument/2006/relationships/hyperlink" Target="http://www.git-scm.com/boo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gitscc.codeplex.com/" TargetMode="External"/><Relationship Id="rId5" Type="http://schemas.openxmlformats.org/officeDocument/2006/relationships/hyperlink" Target="http://github.com/dahlbyk/posh-git" TargetMode="External"/><Relationship Id="rId4" Type="http://schemas.openxmlformats.org/officeDocument/2006/relationships/hyperlink" Target="http://code.google.com/p/msysgit/download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amouie/cesa-git-workshop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Introducing Git version control into your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6650" y="2877820"/>
            <a:ext cx="466725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4000">
                <a:solidFill>
                  <a:schemeClr val="accent2">
                    <a:lumMod val="75000"/>
                  </a:schemeClr>
                </a:solidFill>
                <a:latin typeface="+mj-lt"/>
                <a:ea typeface="メイリオ" pitchFamily="50" charset="-128"/>
                <a:cs typeface="メイリオ" pitchFamily="50" charset="-128"/>
              </a:defRPr>
            </a:lvl1pPr>
            <a:lvl2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err="1" smtClean="0"/>
              <a:t>Amirreza</a:t>
            </a:r>
            <a:r>
              <a:rPr lang="en-US" sz="3200" dirty="0" smtClean="0"/>
              <a:t> </a:t>
            </a:r>
            <a:r>
              <a:rPr lang="en-US" sz="3200" dirty="0" err="1" smtClean="0"/>
              <a:t>Amouie</a:t>
            </a:r>
            <a:endParaRPr lang="en-US" sz="3200" dirty="0" smtClean="0"/>
          </a:p>
          <a:p>
            <a:r>
              <a:rPr lang="en-US" sz="2800" dirty="0" smtClean="0">
                <a:hlinkClick r:id="rId3"/>
              </a:rPr>
              <a:t>aamouie01@gmail.com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@</a:t>
            </a:r>
            <a:r>
              <a:rPr lang="en-US" sz="2800" dirty="0" err="1" smtClean="0">
                <a:hlinkClick r:id="rId4"/>
              </a:rPr>
              <a:t>theamouie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5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663" y="939404"/>
            <a:ext cx="3876675" cy="2299096"/>
          </a:xfrm>
        </p:spPr>
        <p:txBody>
          <a:bodyPr/>
          <a:lstStyle/>
          <a:p>
            <a:r>
              <a:rPr lang="en-US" sz="22000" dirty="0" smtClean="0"/>
              <a:t>OR</a:t>
            </a:r>
            <a:endParaRPr lang="en-US" sz="22000" dirty="0"/>
          </a:p>
        </p:txBody>
      </p:sp>
    </p:spTree>
    <p:extLst>
      <p:ext uri="{BB962C8B-B14F-4D97-AF65-F5344CB8AC3E}">
        <p14:creationId xmlns:p14="http://schemas.microsoft.com/office/powerpoint/2010/main" val="18499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261" y="761971"/>
            <a:ext cx="728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Wasco Sans" panose="020B0604030500040204" pitchFamily="34" charset="0"/>
              </a:rPr>
              <a:t>Directory</a:t>
            </a:r>
            <a:endParaRPr lang="en-US" sz="11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Wasco Sans" panose="020B0604030500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250" y="2248109"/>
            <a:ext cx="611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Kootenay" panose="02000604050000020004" pitchFamily="2" charset="0"/>
              </a:rPr>
              <a:t>Content Management System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latin typeface="Kootenay" panose="020006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history storage system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3890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  <a:endParaRPr lang="en-US" sz="12000" b="1" spc="50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content tracker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5791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Stupid</a:t>
            </a:r>
            <a:endParaRPr lang="en-US" sz="12000" b="1" spc="50" dirty="0">
              <a:ln w="0"/>
              <a:solidFill>
                <a:schemeClr val="accent3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 you think about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 you think about it…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362200" y="2875130"/>
            <a:ext cx="104775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60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Git is </a:t>
            </a:r>
            <a:r>
              <a:rPr lang="en-US" sz="6000" b="1" u="sng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SUPER</a:t>
            </a:r>
            <a:r>
              <a:rPr lang="en-US" sz="60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cool</a:t>
            </a:r>
            <a:endParaRPr lang="en-US" sz="60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90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3317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89648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442" y="462028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…except push/pull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3317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7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89648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3317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35979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No central authority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4820" y="4620280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…except by convention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89648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3317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35979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No central authority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354963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Changes can be shared without a server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2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960" y="1514437"/>
            <a:ext cx="8524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Install </a:t>
            </a:r>
            <a:r>
              <a:rPr lang="en-US" sz="3200" dirty="0" err="1" smtClean="0">
                <a:solidFill>
                  <a:srgbClr val="4D4D4D"/>
                </a:solidFill>
                <a:latin typeface="+mj-lt"/>
              </a:rPr>
              <a:t>Git</a:t>
            </a:r>
            <a:r>
              <a:rPr lang="en-US" sz="3200" dirty="0">
                <a:solidFill>
                  <a:srgbClr val="4D4D4D"/>
                </a:solidFill>
                <a:latin typeface="+mj-lt"/>
              </a:rPr>
              <a:t>.</a:t>
            </a:r>
            <a:endParaRPr lang="en-US" sz="3200" dirty="0" smtClean="0">
              <a:solidFill>
                <a:srgbClr val="4D4D4D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Make </a:t>
            </a:r>
            <a:r>
              <a:rPr lang="en-US" sz="3200" dirty="0">
                <a:solidFill>
                  <a:srgbClr val="4D4D4D"/>
                </a:solidFill>
                <a:latin typeface="+mj-lt"/>
              </a:rPr>
              <a:t>a </a:t>
            </a:r>
            <a:r>
              <a:rPr lang="en-US" sz="3200" dirty="0" err="1">
                <a:solidFill>
                  <a:srgbClr val="4D4D4D"/>
                </a:solidFill>
                <a:latin typeface="+mj-lt"/>
              </a:rPr>
              <a:t>Github</a:t>
            </a:r>
            <a:r>
              <a:rPr lang="en-US" sz="3200" dirty="0">
                <a:solidFill>
                  <a:srgbClr val="4D4D4D"/>
                </a:solidFill>
                <a:latin typeface="+mj-lt"/>
              </a:rPr>
              <a:t> account (if you don’t already have.)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Write </a:t>
            </a:r>
            <a:r>
              <a:rPr lang="en-US" sz="3200" dirty="0">
                <a:solidFill>
                  <a:srgbClr val="4D4D4D"/>
                </a:solidFill>
                <a:latin typeface="+mj-lt"/>
              </a:rPr>
              <a:t>down your email addresses which you made your account with on the paper.</a:t>
            </a:r>
          </a:p>
          <a:p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 vs. Distributed 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04552" y="1703189"/>
            <a:ext cx="1976773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Central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581275" y="2293739"/>
            <a:ext cx="666750" cy="7429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5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62250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Connector 10"/>
          <p:cNvCxnSpPr>
            <a:stCxn id="3" idx="2"/>
            <a:endCxn id="8" idx="0"/>
          </p:cNvCxnSpPr>
          <p:nvPr/>
        </p:nvCxnSpPr>
        <p:spPr bwMode="auto">
          <a:xfrm flipH="1">
            <a:off x="942975" y="2617589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3" idx="2"/>
          </p:cNvCxnSpPr>
          <p:nvPr/>
        </p:nvCxnSpPr>
        <p:spPr bwMode="auto">
          <a:xfrm flipV="1">
            <a:off x="942975" y="2617589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0"/>
            <a:endCxn id="3" idx="2"/>
          </p:cNvCxnSpPr>
          <p:nvPr/>
        </p:nvCxnSpPr>
        <p:spPr bwMode="auto">
          <a:xfrm flipH="1" flipV="1">
            <a:off x="1992939" y="2617589"/>
            <a:ext cx="102561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0"/>
            <a:endCxn id="3" idx="2"/>
          </p:cNvCxnSpPr>
          <p:nvPr/>
        </p:nvCxnSpPr>
        <p:spPr bwMode="auto">
          <a:xfrm flipH="1" flipV="1">
            <a:off x="1992939" y="2617589"/>
            <a:ext cx="1255086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5408485" y="3676650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570386" y="3676650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732288" y="3689529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6048022" y="4071736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7200547" y="4058857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Flowchart: Magnetic Disk 26"/>
          <p:cNvSpPr/>
          <p:nvPr/>
        </p:nvSpPr>
        <p:spPr bwMode="auto">
          <a:xfrm>
            <a:off x="8467884" y="4090651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362997" y="1828960"/>
            <a:ext cx="1582046" cy="78862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Remote Server</a:t>
            </a: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7354818" y="2269513"/>
            <a:ext cx="693919" cy="58834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5937410" y="2617588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3" idx="0"/>
          </p:cNvCxnSpPr>
          <p:nvPr/>
        </p:nvCxnSpPr>
        <p:spPr bwMode="auto">
          <a:xfrm flipH="1" flipV="1">
            <a:off x="7047075" y="2665214"/>
            <a:ext cx="567" cy="1011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4" idx="0"/>
            <a:endCxn id="28" idx="2"/>
          </p:cNvCxnSpPr>
          <p:nvPr/>
        </p:nvCxnSpPr>
        <p:spPr bwMode="auto">
          <a:xfrm flipH="1" flipV="1">
            <a:off x="7154020" y="2617589"/>
            <a:ext cx="1055524" cy="107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53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(…TFS, SVN, Perforce...)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28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0956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Git branch is “Sticky Note” on a graph node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0956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Git branch is “Sticky Note” on a graph node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5589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4D4D"/>
                </a:solidFill>
                <a:latin typeface="+mj-lt"/>
              </a:rPr>
              <a:t>All branch work takes place within the same folder within your file system. </a:t>
            </a:r>
          </a:p>
        </p:txBody>
      </p:sp>
    </p:spTree>
    <p:extLst>
      <p:ext uri="{BB962C8B-B14F-4D97-AF65-F5344CB8AC3E}">
        <p14:creationId xmlns:p14="http://schemas.microsoft.com/office/powerpoint/2010/main" val="2211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0956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Git branch is “Sticky Note” on the graph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5589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4D4D"/>
                </a:solidFill>
                <a:latin typeface="+mj-lt"/>
              </a:rPr>
              <a:t>All branch work takes place within the same folder within your file 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5622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4D4D"/>
                </a:solidFill>
                <a:latin typeface="+mj-lt"/>
              </a:rPr>
              <a:t>When you switch branches you are moving the </a:t>
            </a:r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“Sticky Note”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181686"/>
            <a:ext cx="6210886" cy="361539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286" y="1357086"/>
            <a:ext cx="60161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mkdir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cd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init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C:/CoolProject/.git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notepad README.txt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add .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commit -m 'my first commit'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[master (root-commit) 7106a52] my first commit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 file changed, 1 insertion(+)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 mode 100644 README.txt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14478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551136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25520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42284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137095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4241338" y="296961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WHO MADE THESE?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15" y="1548765"/>
            <a:ext cx="2838450" cy="283845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1940631"/>
            <a:ext cx="911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D4D4D"/>
                </a:solidFill>
                <a:latin typeface="+mj-lt"/>
              </a:rPr>
              <a:t>Mark Groves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- A Program manager @ Microsoft</a:t>
            </a:r>
          </a:p>
        </p:txBody>
      </p:sp>
    </p:spTree>
    <p:extLst>
      <p:ext uri="{BB962C8B-B14F-4D97-AF65-F5344CB8AC3E}">
        <p14:creationId xmlns:p14="http://schemas.microsoft.com/office/powerpoint/2010/main" val="31811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915395" y="360395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228444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87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724401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4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25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61189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5828644" y="194901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57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48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1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11160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70352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90856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27308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G’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6464690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7568933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2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r>
              <a:rPr lang="en-US" sz="1800" dirty="0" smtClean="0"/>
              <a:t> </a:t>
            </a:r>
            <a:r>
              <a:rPr lang="en-US" sz="1800" dirty="0"/>
              <a:t>(Mark Groves)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101 </a:t>
            </a:r>
            <a:r>
              <a:rPr lang="en-US" sz="1800" dirty="0"/>
              <a:t>(Mark Groves)</a:t>
            </a:r>
          </a:p>
          <a:p>
            <a:r>
              <a:rPr lang="en-US" dirty="0"/>
              <a:t>Branches </a:t>
            </a:r>
            <a:r>
              <a:rPr lang="en-US" dirty="0" smtClean="0"/>
              <a:t>Demystified </a:t>
            </a:r>
            <a:r>
              <a:rPr lang="en-US" sz="1800" dirty="0"/>
              <a:t>(Paolo </a:t>
            </a:r>
            <a:r>
              <a:rPr lang="en-US" sz="1800" dirty="0" err="1"/>
              <a:t>Perrotta</a:t>
            </a:r>
            <a:r>
              <a:rPr lang="en-US" sz="1800" dirty="0"/>
              <a:t>)</a:t>
            </a:r>
          </a:p>
          <a:p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sz="1800" dirty="0" smtClean="0"/>
              <a:t>(Paolo </a:t>
            </a:r>
            <a:r>
              <a:rPr lang="en-US" sz="1800" dirty="0" err="1" smtClean="0"/>
              <a:t>Perrotta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Tools/Resources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366218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218752"/>
            <a:ext cx="8229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84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10200" y="278081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46652" y="255856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G’</a:t>
            </a:r>
            <a:endParaRPr lang="en-US" sz="2700" dirty="0"/>
          </a:p>
        </p:txBody>
      </p:sp>
      <p:sp>
        <p:nvSpPr>
          <p:cNvPr id="24" name="Line Callout 1 23"/>
          <p:cNvSpPr/>
          <p:nvPr/>
        </p:nvSpPr>
        <p:spPr>
          <a:xfrm>
            <a:off x="6400800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7470461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5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2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956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Local branches are very powerful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956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Local branches are very powerful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5589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Rebase is not scary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4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Tools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84400"/>
            <a:ext cx="9144000" cy="2702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4D4D4D"/>
                </a:solidFill>
              </a:rPr>
              <a:t>Learn interactively: </a:t>
            </a:r>
            <a:r>
              <a:rPr lang="en-US" sz="3200" dirty="0">
                <a:solidFill>
                  <a:srgbClr val="9ED2E0"/>
                </a:solidFill>
                <a:hlinkClick r:id="rId2"/>
              </a:rPr>
              <a:t>http://try.github.io/</a:t>
            </a:r>
            <a:endParaRPr lang="en-US" sz="3200" dirty="0">
              <a:solidFill>
                <a:srgbClr val="9ED2E0"/>
              </a:solidFill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solidFill>
                  <a:srgbClr val="4D4D4D"/>
                </a:solidFill>
              </a:rPr>
              <a:t>Git</a:t>
            </a:r>
            <a:r>
              <a:rPr lang="en-US" sz="3200" b="1" dirty="0" smtClean="0">
                <a:solidFill>
                  <a:srgbClr val="4D4D4D"/>
                </a:solidFill>
              </a:rPr>
              <a:t> </a:t>
            </a:r>
            <a:r>
              <a:rPr lang="en-US" sz="3200" b="1" dirty="0" err="1" smtClean="0">
                <a:solidFill>
                  <a:srgbClr val="4D4D4D"/>
                </a:solidFill>
              </a:rPr>
              <a:t>Cheatsheet</a:t>
            </a:r>
            <a:r>
              <a:rPr lang="en-US" sz="3200" b="1" dirty="0" smtClean="0">
                <a:solidFill>
                  <a:srgbClr val="4D4D4D"/>
                </a:solidFill>
              </a:rPr>
              <a:t>: </a:t>
            </a:r>
            <a:r>
              <a:rPr lang="en-US" sz="3200" dirty="0" smtClean="0">
                <a:solidFill>
                  <a:srgbClr val="9ED2E0"/>
                </a:solidFill>
                <a:hlinkClick r:id="rId3"/>
              </a:rPr>
              <a:t>https://goo.gl/E4Jvbn</a:t>
            </a:r>
            <a:endParaRPr lang="en-US" sz="3200" dirty="0" smtClean="0">
              <a:solidFill>
                <a:srgbClr val="9ED2E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4D4D4D"/>
                </a:solidFill>
              </a:rPr>
              <a:t>README file template: </a:t>
            </a:r>
            <a:r>
              <a:rPr lang="en-US" sz="3200" dirty="0">
                <a:solidFill>
                  <a:srgbClr val="9ED2E0"/>
                </a:solidFill>
                <a:hlinkClick r:id="rId4"/>
              </a:rPr>
              <a:t>https://goo.gl/k5nwE1</a:t>
            </a:r>
            <a:endParaRPr lang="en-US" sz="3200" dirty="0">
              <a:solidFill>
                <a:srgbClr val="9ED2E0"/>
              </a:solidFill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rgbClr val="9ED2E0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9ED2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11" y="393237"/>
            <a:ext cx="7078964" cy="4750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511" y="54683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http://Git-SCM.com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Tools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2"/>
            <a:ext cx="9144000" cy="3925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Pro Git (Book)</a:t>
            </a:r>
            <a:r>
              <a:rPr lang="en-US" dirty="0">
                <a:solidFill>
                  <a:srgbClr val="4D4D4D"/>
                </a:solidFill>
              </a:rPr>
              <a:t>	</a:t>
            </a:r>
            <a:r>
              <a:rPr lang="en-US" dirty="0" smtClean="0">
                <a:solidFill>
                  <a:srgbClr val="4D4D4D"/>
                </a:solidFill>
              </a:rPr>
              <a:t>			</a:t>
            </a:r>
            <a:r>
              <a:rPr lang="en-US" sz="2200" dirty="0" smtClean="0">
                <a:solidFill>
                  <a:srgbClr val="4D4D4D"/>
                </a:solidFill>
                <a:hlinkClick r:id="rId2"/>
              </a:rPr>
              <a:t>http://www.git-scm.com/book</a:t>
            </a:r>
            <a:r>
              <a:rPr lang="en-US" sz="2200" dirty="0" smtClean="0">
                <a:solidFill>
                  <a:srgbClr val="4D4D4D"/>
                </a:solidFill>
              </a:rPr>
              <a:t> 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TortoiseGit (with TortoiseMerge)		</a:t>
            </a:r>
            <a:r>
              <a:rPr lang="en-US" sz="2200" dirty="0" smtClean="0">
                <a:solidFill>
                  <a:srgbClr val="4D4D4D"/>
                </a:solidFill>
                <a:hlinkClick r:id="rId3"/>
              </a:rPr>
              <a:t>http://code.google.com/p/tortoisegit</a:t>
            </a:r>
            <a:endParaRPr lang="en-US" sz="19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Msysgit (includes git-bash)		</a:t>
            </a:r>
            <a:r>
              <a:rPr lang="en-US" sz="2200" dirty="0">
                <a:solidFill>
                  <a:srgbClr val="4D4D4D"/>
                </a:solidFill>
                <a:hlinkClick r:id="rId4"/>
              </a:rPr>
              <a:t>http://</a:t>
            </a:r>
            <a:r>
              <a:rPr lang="en-US" sz="2200" dirty="0" smtClean="0">
                <a:solidFill>
                  <a:srgbClr val="4D4D4D"/>
                </a:solidFill>
                <a:hlinkClick r:id="rId4"/>
              </a:rPr>
              <a:t>code.google.com/p/msysgit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Posh-Git (for PowerShell users)		</a:t>
            </a:r>
            <a:r>
              <a:rPr lang="en-US" sz="2200" dirty="0" smtClean="0">
                <a:solidFill>
                  <a:srgbClr val="4D4D4D"/>
                </a:solidFill>
                <a:hlinkClick r:id="rId5"/>
              </a:rPr>
              <a:t>http://github.com/dahlbyk/posh-git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9ED2E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GitScc (Visual Studio integration)	</a:t>
            </a:r>
            <a:r>
              <a:rPr lang="en-US" sz="2200" dirty="0" smtClean="0">
                <a:solidFill>
                  <a:srgbClr val="4D4D4D"/>
                </a:solidFill>
                <a:hlinkClick r:id="rId6"/>
              </a:rPr>
              <a:t>http://gitscc.codeplex.com/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4D4D4D"/>
                </a:solidFill>
              </a:rPr>
              <a:t>Windows Git Credential Store	</a:t>
            </a:r>
            <a:r>
              <a:rPr lang="en-US" sz="2200" dirty="0">
                <a:solidFill>
                  <a:srgbClr val="4D4D4D"/>
                </a:solidFill>
              </a:rPr>
              <a:t>	</a:t>
            </a:r>
            <a:r>
              <a:rPr lang="en-US" sz="1900" dirty="0">
                <a:solidFill>
                  <a:srgbClr val="4D4D4D"/>
                </a:solidFill>
                <a:hlinkClick r:id="rId7"/>
              </a:rPr>
              <a:t>http://gitcredentialstore.codeplex.com</a:t>
            </a:r>
            <a:r>
              <a:rPr lang="en-US" sz="1900" dirty="0" smtClean="0">
                <a:solidFill>
                  <a:srgbClr val="4D4D4D"/>
                </a:solidFill>
                <a:hlinkClick r:id="rId7"/>
              </a:rPr>
              <a:t>/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GitHub for Windows 			</a:t>
            </a:r>
            <a:r>
              <a:rPr lang="en-US" sz="2000" dirty="0" smtClean="0">
                <a:solidFill>
                  <a:srgbClr val="4D4D4D"/>
                </a:solidFill>
                <a:hlinkClick r:id="rId8"/>
              </a:rPr>
              <a:t>http://windows.github.com/</a:t>
            </a: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0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 a </a:t>
            </a:r>
            <a:r>
              <a:rPr lang="en-US" b="1" dirty="0" err="1" smtClean="0"/>
              <a:t>github</a:t>
            </a:r>
            <a:r>
              <a:rPr lang="en-US" b="1" dirty="0" smtClean="0"/>
              <a:t> account.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3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Always use “</a:t>
            </a:r>
            <a:r>
              <a:rPr lang="en-US" sz="3600" dirty="0" err="1" smtClean="0">
                <a:solidFill>
                  <a:srgbClr val="4D4D4D"/>
                </a:solidFill>
                <a:latin typeface="+mj-lt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 status”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7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1) Make a repo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2) Commit a readme file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3) Push 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4) Change the readme in the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 website</a:t>
            </a:r>
          </a:p>
          <a:p>
            <a:r>
              <a:rPr lang="en-US" sz="2800" dirty="0">
                <a:solidFill>
                  <a:srgbClr val="4D4D4D"/>
                </a:solidFill>
                <a:latin typeface="+mj-lt"/>
              </a:rPr>
              <a:t>5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) Make a new branch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6) Make a new file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7) Push on the branch</a:t>
            </a:r>
          </a:p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8) Merge to master in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Github</a:t>
            </a:r>
            <a:endParaRPr lang="en-US" sz="2800" dirty="0" smtClean="0">
              <a:solidFill>
                <a:srgbClr val="4D4D4D"/>
              </a:solidFill>
              <a:latin typeface="+mj-lt"/>
            </a:endParaRPr>
          </a:p>
          <a:p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4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80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682C7"/>
                </a:solidFill>
                <a:latin typeface="+mj-lt"/>
                <a:hlinkClick r:id="rId2"/>
              </a:rPr>
              <a:t>https</a:t>
            </a:r>
            <a:r>
              <a:rPr lang="en-US" sz="2800" b="1" dirty="0">
                <a:solidFill>
                  <a:srgbClr val="4682C7"/>
                </a:solidFill>
                <a:latin typeface="+mj-lt"/>
                <a:hlinkClick r:id="rId2"/>
              </a:rPr>
              <a:t>://</a:t>
            </a:r>
            <a:r>
              <a:rPr lang="en-US" sz="2800" b="1" dirty="0" smtClean="0">
                <a:solidFill>
                  <a:srgbClr val="4682C7"/>
                </a:solidFill>
                <a:latin typeface="+mj-lt"/>
                <a:hlinkClick r:id="rId2"/>
              </a:rPr>
              <a:t>github.com/theamouie/cesa-git-workshop</a:t>
            </a:r>
            <a:endParaRPr lang="en-US" sz="2800" b="1" dirty="0" smtClean="0">
              <a:solidFill>
                <a:srgbClr val="4682C7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rgbClr val="9ED2E0"/>
                </a:solidFill>
                <a:latin typeface="+mj-lt"/>
              </a:rPr>
              <a:t>(I’ll put the slides in this repo after the workshop)</a:t>
            </a:r>
            <a:endParaRPr lang="en-US" sz="2800" b="1" dirty="0">
              <a:solidFill>
                <a:srgbClr val="9ED2E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9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798560" cy="3563382"/>
          </a:xfrm>
        </p:spPr>
        <p:txBody>
          <a:bodyPr/>
          <a:lstStyle/>
          <a:p>
            <a:r>
              <a:rPr lang="en-US" sz="20000" baseline="-25000" dirty="0" smtClean="0"/>
              <a:t>Thanks!</a:t>
            </a:r>
            <a:endParaRPr lang="en-US" sz="20000" baseline="-25000" dirty="0"/>
          </a:p>
        </p:txBody>
      </p:sp>
    </p:spTree>
    <p:extLst>
      <p:ext uri="{BB962C8B-B14F-4D97-AF65-F5344CB8AC3E}">
        <p14:creationId xmlns:p14="http://schemas.microsoft.com/office/powerpoint/2010/main" val="19722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3317"/>
            <a:ext cx="9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4D4D"/>
                </a:solidFill>
                <a:latin typeface="+mj-lt"/>
              </a:rPr>
              <a:t>Created by Linus </a:t>
            </a:r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Torvalds for work on the Linux kernel  ~2005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77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3317"/>
            <a:ext cx="9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Created by Linus Torvalds for work on the Linux kernel  ~2005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54" y="2632781"/>
            <a:ext cx="911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Some of the companies that use git: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3686539"/>
            <a:ext cx="2415024" cy="1724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" y="3964929"/>
            <a:ext cx="3048061" cy="1119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06" y="3318541"/>
            <a:ext cx="2373711" cy="646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02" y="4006667"/>
            <a:ext cx="2031238" cy="1142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0" y="3198011"/>
            <a:ext cx="3412640" cy="7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537673"/>
            <a:ext cx="1909483" cy="857250"/>
          </a:xfrm>
        </p:spPr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906" y="1163523"/>
            <a:ext cx="842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Magneto" panose="04030805050802020D02" pitchFamily="82" charset="0"/>
              </a:rPr>
              <a:t>Distributed</a:t>
            </a:r>
            <a:endParaRPr lang="en-US" sz="9600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56862" y="2087727"/>
            <a:ext cx="768275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Control System</a:t>
            </a:r>
            <a:endParaRPr lang="en-US" kern="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mposium Online 2012 Template">
  <a:themeElements>
    <a:clrScheme name="Pete's Dark Color Sc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BBB59"/>
      </a:accent2>
      <a:accent3>
        <a:srgbClr val="8064A2"/>
      </a:accent3>
      <a:accent4>
        <a:srgbClr val="4BACC6"/>
      </a:accent4>
      <a:accent5>
        <a:srgbClr val="F79646"/>
      </a:accent5>
      <a:accent6>
        <a:srgbClr val="FFFFFF"/>
      </a:accent6>
      <a:hlink>
        <a:srgbClr val="92CDDC"/>
      </a:hlink>
      <a:folHlink>
        <a:srgbClr val="92CDDC"/>
      </a:folHlink>
    </a:clrScheme>
    <a:fontScheme name="Segoe Mixt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Symposium Online 2012 Template</Template>
  <TotalTime>9304</TotalTime>
  <Words>2976</Words>
  <Application>Microsoft Office PowerPoint</Application>
  <PresentationFormat>On-screen Show (16:9)</PresentationFormat>
  <Paragraphs>460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Aharoni</vt:lpstr>
      <vt:lpstr>Arial</vt:lpstr>
      <vt:lpstr>Consolas</vt:lpstr>
      <vt:lpstr>Franklin Gothic Medium</vt:lpstr>
      <vt:lpstr>Kootenay</vt:lpstr>
      <vt:lpstr>Lucida Console</vt:lpstr>
      <vt:lpstr>Magneto</vt:lpstr>
      <vt:lpstr>メイリオ</vt:lpstr>
      <vt:lpstr>Segoe UI</vt:lpstr>
      <vt:lpstr>Segoe UI Light</vt:lpstr>
      <vt:lpstr>Wasco Sans</vt:lpstr>
      <vt:lpstr>Wingdings</vt:lpstr>
      <vt:lpstr>Symposium Online 2012 Template</vt:lpstr>
      <vt:lpstr>Introducing Git version control into your team</vt:lpstr>
      <vt:lpstr>Before we start…</vt:lpstr>
      <vt:lpstr>WHO MADE THESE?</vt:lpstr>
      <vt:lpstr>Agenda</vt:lpstr>
      <vt:lpstr>History</vt:lpstr>
      <vt:lpstr>History</vt:lpstr>
      <vt:lpstr>History</vt:lpstr>
      <vt:lpstr>What is Git?</vt:lpstr>
      <vt:lpstr>Git is a</vt:lpstr>
      <vt:lpstr>OR</vt:lpstr>
      <vt:lpstr>Git is a</vt:lpstr>
      <vt:lpstr>Git is a</vt:lpstr>
      <vt:lpstr>Git is a</vt:lpstr>
      <vt:lpstr>How ever you think about it…</vt:lpstr>
      <vt:lpstr>How ever you think about it…</vt:lpstr>
      <vt:lpstr>Distributed</vt:lpstr>
      <vt:lpstr>Distributed</vt:lpstr>
      <vt:lpstr>Distributed</vt:lpstr>
      <vt:lpstr>Distributed</vt:lpstr>
      <vt:lpstr>Centralized VC vs. Distributed VC</vt:lpstr>
      <vt:lpstr>Branching</vt:lpstr>
      <vt:lpstr>Branching</vt:lpstr>
      <vt:lpstr>Branching</vt:lpstr>
      <vt:lpstr>Branching</vt:lpstr>
      <vt:lpstr>Branching</vt:lpstr>
      <vt:lpstr>Initialization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Branching Review</vt:lpstr>
      <vt:lpstr>Branching Review</vt:lpstr>
      <vt:lpstr>Branching Review</vt:lpstr>
      <vt:lpstr>Branching Review</vt:lpstr>
      <vt:lpstr>Tools / Resources</vt:lpstr>
      <vt:lpstr>PowerPoint Presentation</vt:lpstr>
      <vt:lpstr>Tools / Resources</vt:lpstr>
      <vt:lpstr>Make a github account.</vt:lpstr>
      <vt:lpstr>Tip:</vt:lpstr>
      <vt:lpstr>Scenario A</vt:lpstr>
      <vt:lpstr>Scenario B</vt:lpstr>
      <vt:lpstr>Thanks!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Densmore</dc:creator>
  <cp:lastModifiedBy>a amouie</cp:lastModifiedBy>
  <cp:revision>347</cp:revision>
  <dcterms:created xsi:type="dcterms:W3CDTF">2012-04-23T22:34:56Z</dcterms:created>
  <dcterms:modified xsi:type="dcterms:W3CDTF">2018-03-07T07:06:02Z</dcterms:modified>
</cp:coreProperties>
</file>