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2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F765-1A7C-488B-B6B5-440E9C446AE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41B-3426-4A15-AA7C-911F605D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3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F765-1A7C-488B-B6B5-440E9C446AE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41B-3426-4A15-AA7C-911F605D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7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F765-1A7C-488B-B6B5-440E9C446AE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41B-3426-4A15-AA7C-911F605D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1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F765-1A7C-488B-B6B5-440E9C446AE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41B-3426-4A15-AA7C-911F605D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9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F765-1A7C-488B-B6B5-440E9C446AE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41B-3426-4A15-AA7C-911F605D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F765-1A7C-488B-B6B5-440E9C446AE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41B-3426-4A15-AA7C-911F605D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6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F765-1A7C-488B-B6B5-440E9C446AE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41B-3426-4A15-AA7C-911F605D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5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F765-1A7C-488B-B6B5-440E9C446AE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41B-3426-4A15-AA7C-911F605D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5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F765-1A7C-488B-B6B5-440E9C446AE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41B-3426-4A15-AA7C-911F605D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9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F765-1A7C-488B-B6B5-440E9C446AE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41B-3426-4A15-AA7C-911F605D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8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F765-1A7C-488B-B6B5-440E9C446AE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41B-3426-4A15-AA7C-911F605D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5F765-1A7C-488B-B6B5-440E9C446AE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D41B-3426-4A15-AA7C-911F605D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Logika</a:t>
            </a:r>
            <a:r>
              <a:rPr lang="en-ID" dirty="0" smtClean="0"/>
              <a:t> </a:t>
            </a:r>
            <a:r>
              <a:rPr lang="en-ID" dirty="0" err="1" smtClean="0"/>
              <a:t>Proposisi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3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Disjungsi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Apabila</a:t>
            </a:r>
            <a:r>
              <a:rPr lang="en-US" dirty="0"/>
              <a:t> p </a:t>
            </a:r>
            <a:r>
              <a:rPr lang="en-US" dirty="0" err="1"/>
              <a:t>dan</a:t>
            </a:r>
            <a:r>
              <a:rPr lang="en-US" dirty="0"/>
              <a:t> q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 </a:t>
            </a:r>
            <a:r>
              <a:rPr lang="en-US" b="1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en-US" dirty="0" smtClean="0"/>
              <a:t> </a:t>
            </a:r>
            <a:r>
              <a:rPr lang="en-US" dirty="0"/>
              <a:t>q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disjungsi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 </a:t>
            </a:r>
            <a:r>
              <a:rPr lang="en-US" dirty="0" err="1"/>
              <a:t>dan</a:t>
            </a:r>
            <a:r>
              <a:rPr lang="en-US" dirty="0"/>
              <a:t> q.</a:t>
            </a:r>
          </a:p>
          <a:p>
            <a:r>
              <a:rPr lang="en-US" dirty="0"/>
              <a:t>p </a:t>
            </a:r>
            <a:r>
              <a:rPr lang="en-US" b="1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 </a:t>
            </a:r>
            <a:r>
              <a:rPr lang="en-US" dirty="0" smtClean="0"/>
              <a:t>q </a:t>
            </a:r>
            <a:r>
              <a:rPr lang="en-US" dirty="0" err="1"/>
              <a:t>dibaca</a:t>
            </a:r>
            <a:r>
              <a:rPr lang="en-US" dirty="0"/>
              <a:t> p </a:t>
            </a:r>
            <a:r>
              <a:rPr lang="en-US" b="1" dirty="0" err="1"/>
              <a:t>atau</a:t>
            </a:r>
            <a:r>
              <a:rPr lang="en-US" dirty="0"/>
              <a:t> q </a:t>
            </a:r>
            <a:r>
              <a:rPr lang="en-US" dirty="0" err="1"/>
              <a:t>atau</a:t>
            </a:r>
            <a:r>
              <a:rPr lang="en-US" dirty="0"/>
              <a:t> p </a:t>
            </a:r>
            <a:r>
              <a:rPr lang="en-US" b="1" dirty="0"/>
              <a:t>or</a:t>
            </a:r>
            <a:r>
              <a:rPr lang="en-US" dirty="0"/>
              <a:t> q</a:t>
            </a:r>
          </a:p>
          <a:p>
            <a:r>
              <a:rPr lang="en-US" i="1" dirty="0"/>
              <a:t>p 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en-US" i="1" dirty="0" smtClean="0"/>
              <a:t> </a:t>
            </a:r>
            <a:r>
              <a:rPr lang="en-US" i="1" dirty="0"/>
              <a:t>q </a:t>
            </a:r>
            <a:r>
              <a:rPr lang="en-US" i="1" dirty="0" err="1"/>
              <a:t>bernilai</a:t>
            </a:r>
            <a:r>
              <a:rPr lang="en-US" i="1" dirty="0"/>
              <a:t> </a:t>
            </a:r>
            <a:r>
              <a:rPr lang="en-US" i="1" dirty="0" err="1"/>
              <a:t>salah</a:t>
            </a:r>
            <a:r>
              <a:rPr lang="en-US" i="1" dirty="0"/>
              <a:t> (F) </a:t>
            </a:r>
            <a:r>
              <a:rPr lang="en-US" b="1" dirty="0" err="1"/>
              <a:t>tepat</a:t>
            </a:r>
            <a:r>
              <a:rPr lang="en-US" b="1" dirty="0"/>
              <a:t> </a:t>
            </a:r>
            <a:r>
              <a:rPr lang="en-US" b="1" dirty="0" err="1"/>
              <a:t>ketika</a:t>
            </a:r>
            <a:r>
              <a:rPr lang="en-US" b="1" dirty="0"/>
              <a:t> </a:t>
            </a:r>
            <a:r>
              <a:rPr lang="en-US" i="1" dirty="0"/>
              <a:t>p </a:t>
            </a:r>
            <a:r>
              <a:rPr lang="en-US" i="1" dirty="0" err="1"/>
              <a:t>dan</a:t>
            </a:r>
            <a:r>
              <a:rPr lang="en-US" i="1" dirty="0"/>
              <a:t> q </a:t>
            </a:r>
            <a:r>
              <a:rPr lang="en-US" i="1" dirty="0" err="1"/>
              <a:t>keduanya</a:t>
            </a:r>
            <a:r>
              <a:rPr lang="en-US" i="1" dirty="0"/>
              <a:t> </a:t>
            </a:r>
            <a:r>
              <a:rPr lang="en-US" i="1" dirty="0" err="1"/>
              <a:t>bernilai</a:t>
            </a:r>
            <a:r>
              <a:rPr lang="en-US" i="1" dirty="0"/>
              <a:t> </a:t>
            </a:r>
            <a:r>
              <a:rPr lang="en-US" i="1" dirty="0" err="1"/>
              <a:t>salah</a:t>
            </a:r>
            <a:r>
              <a:rPr lang="en-US" dirty="0"/>
              <a:t>,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disjungsi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p </a:t>
            </a:r>
            <a:r>
              <a:rPr lang="en-US" dirty="0" err="1"/>
              <a:t>dan</a:t>
            </a:r>
            <a:r>
              <a:rPr lang="en-US" dirty="0"/>
              <a:t> q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disjungsi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112" y="4312168"/>
            <a:ext cx="2414016" cy="186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1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proposisi-proposisi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p : </a:t>
                </a:r>
                <a:r>
                  <a:rPr lang="en-US" dirty="0" err="1"/>
                  <a:t>Matahari</a:t>
                </a:r>
                <a:r>
                  <a:rPr lang="en-US" dirty="0"/>
                  <a:t> </a:t>
                </a:r>
                <a:r>
                  <a:rPr lang="en-US" dirty="0" err="1"/>
                  <a:t>terbit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timur</a:t>
                </a:r>
                <a:r>
                  <a:rPr lang="en-US" dirty="0"/>
                  <a:t>  </a:t>
                </a:r>
                <a:r>
                  <a:rPr lang="en-US" dirty="0" smtClean="0"/>
                  <a:t>    q :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3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 : </a:t>
                </a:r>
                <a:r>
                  <a:rPr lang="en-US" dirty="0" err="1"/>
                  <a:t>Kucing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reptil</a:t>
                </a:r>
                <a:r>
                  <a:rPr lang="en-US" dirty="0"/>
                  <a:t> </a:t>
                </a:r>
                <a:r>
                  <a:rPr lang="en-US" dirty="0" smtClean="0"/>
                  <a:t>		    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D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D" dirty="0" smtClean="0"/>
              </a:p>
              <a:p>
                <a:pPr marL="0" indent="0">
                  <a:buNone/>
                </a:pPr>
                <a:r>
                  <a:rPr lang="en-ID" dirty="0" err="1" smtClean="0"/>
                  <a:t>Maka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proposisi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untuk</a:t>
                </a:r>
                <a:r>
                  <a:rPr lang="en-ID" dirty="0" smtClean="0"/>
                  <a:t> :</a:t>
                </a:r>
              </a:p>
              <a:p>
                <a:r>
                  <a:rPr lang="en-US" dirty="0"/>
                  <a:t>p </a:t>
                </a:r>
                <a:r>
                  <a:rPr lang="en-US" b="1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</a:t>
                </a:r>
                <a:r>
                  <a:rPr lang="en-US" dirty="0" smtClean="0">
                    <a:solidFill>
                      <a:schemeClr val="tx1"/>
                    </a:solidFill>
                    <a:latin typeface="Verdana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 smtClean="0"/>
                  <a:t>q </a:t>
                </a:r>
                <a:r>
                  <a:rPr lang="en-US" dirty="0"/>
                  <a:t>: </a:t>
                </a:r>
                <a:r>
                  <a:rPr lang="en-US" dirty="0" err="1"/>
                  <a:t>Matahari</a:t>
                </a:r>
                <a:r>
                  <a:rPr lang="en-US" dirty="0"/>
                  <a:t> </a:t>
                </a:r>
                <a:r>
                  <a:rPr lang="en-US" dirty="0" err="1"/>
                  <a:t>terbit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timur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3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	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Karena</a:t>
                </a:r>
                <a:r>
                  <a:rPr lang="en-US" dirty="0" smtClean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kebenaran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 smtClean="0"/>
                  <a:t>Matahari</a:t>
                </a:r>
                <a:r>
                  <a:rPr lang="en-US" dirty="0" smtClean="0"/>
                  <a:t> </a:t>
                </a:r>
                <a:r>
                  <a:rPr lang="en-US" dirty="0" err="1"/>
                  <a:t>terbit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 smtClean="0"/>
                  <a:t>timur</a:t>
                </a: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b="1" dirty="0" err="1"/>
                  <a:t>benar</a:t>
                </a:r>
                <a:r>
                  <a:rPr lang="en-US" b="1" dirty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:r>
                  <a:rPr lang="en-US" dirty="0" err="1" smtClean="0"/>
                  <a:t>kebenaran</a:t>
                </a:r>
                <a:r>
                  <a:rPr lang="en-US" dirty="0" smtClean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3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adalah </a:t>
                </a:r>
                <a:r>
                  <a:rPr lang="en-US" b="1" dirty="0" err="1"/>
                  <a:t>salah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kebenaran</a:t>
                </a:r>
                <a:r>
                  <a:rPr lang="en-US" dirty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smtClean="0"/>
                  <a:t>p </a:t>
                </a:r>
                <a:r>
                  <a:rPr lang="en-US" dirty="0" smtClean="0">
                    <a:solidFill>
                      <a:schemeClr val="tx1"/>
                    </a:solidFill>
                    <a:latin typeface="Verdana" pitchFamily="34" charset="0"/>
                    <a:sym typeface="Symbol" pitchFamily="18" charset="2"/>
                  </a:rPr>
                  <a:t>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 smtClean="0"/>
                  <a:t>q </a:t>
                </a:r>
                <a:r>
                  <a:rPr lang="en-US" dirty="0" err="1" smtClean="0"/>
                  <a:t>adalah</a:t>
                </a: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/>
                  <a:t> </a:t>
                </a:r>
                <a:r>
                  <a:rPr lang="en-US" b="1" dirty="0" smtClean="0"/>
                  <a:t>  </a:t>
                </a:r>
                <a:r>
                  <a:rPr lang="en-US" b="1" dirty="0" err="1" smtClean="0"/>
                  <a:t>benar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nl-NL" dirty="0"/>
                  <a:t>r </a:t>
                </a:r>
                <a:r>
                  <a:rPr lang="en-US" b="1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nl-NL" dirty="0"/>
                  <a:t>s : Kucing bukan reptil 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dirty="0" smtClean="0"/>
              </a:p>
              <a:p>
                <a:pPr marL="0" indent="0">
                  <a:buNone/>
                </a:pPr>
                <a:r>
                  <a:rPr lang="sv-SE" dirty="0"/>
                  <a:t> </a:t>
                </a:r>
                <a:r>
                  <a:rPr lang="sv-SE" dirty="0" smtClean="0"/>
                  <a:t> Karena </a:t>
                </a:r>
                <a:r>
                  <a:rPr lang="sv-SE" dirty="0"/>
                  <a:t>nilai kebenaran dari </a:t>
                </a:r>
                <a:r>
                  <a:rPr lang="sv-SE" dirty="0" smtClean="0"/>
                  <a:t>”Kucing </a:t>
                </a:r>
                <a:r>
                  <a:rPr lang="sv-SE" dirty="0"/>
                  <a:t>bukan </a:t>
                </a:r>
                <a:r>
                  <a:rPr lang="sv-SE" dirty="0" smtClean="0"/>
                  <a:t>reptil” </a:t>
                </a:r>
                <a:r>
                  <a:rPr lang="sv-SE" dirty="0"/>
                  <a:t>adalah </a:t>
                </a:r>
                <a:r>
                  <a:rPr lang="sv-SE" b="1" dirty="0"/>
                  <a:t>benar </a:t>
                </a:r>
                <a:r>
                  <a:rPr lang="sv-SE" dirty="0"/>
                  <a:t>dan </a:t>
                </a:r>
                <a:r>
                  <a:rPr lang="sv-SE" dirty="0" smtClean="0"/>
                  <a:t>nilai </a:t>
                </a:r>
                <a:r>
                  <a:rPr lang="en-US" dirty="0" err="1" smtClean="0"/>
                  <a:t>kebenaran</a:t>
                </a:r>
                <a:r>
                  <a:rPr lang="en-US" dirty="0" smtClean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adalah </a:t>
                </a:r>
                <a:r>
                  <a:rPr lang="en-US" b="1" dirty="0" err="1"/>
                  <a:t>benar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kebenaran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nl-NL" dirty="0"/>
                  <a:t>r </a:t>
                </a:r>
                <a:r>
                  <a:rPr lang="en-US" dirty="0" smtClean="0">
                    <a:solidFill>
                      <a:schemeClr val="tx1"/>
                    </a:solidFill>
                    <a:latin typeface="Verdana" pitchFamily="34" charset="0"/>
                    <a:sym typeface="Symbol" pitchFamily="18" charset="2"/>
                  </a:rPr>
                  <a:t>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nl-NL" dirty="0"/>
                  <a:t>s </a:t>
                </a:r>
                <a:r>
                  <a:rPr lang="nl-NL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b="1" dirty="0" err="1" smtClean="0"/>
                  <a:t>benar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28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09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Exclusif</a:t>
            </a:r>
            <a:r>
              <a:rPr lang="en-ID" dirty="0" smtClean="0"/>
              <a:t>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Apabila</a:t>
            </a:r>
            <a:r>
              <a:rPr lang="en-US" dirty="0"/>
              <a:t> p </a:t>
            </a:r>
            <a:r>
              <a:rPr lang="en-US" dirty="0" err="1"/>
              <a:t>dan</a:t>
            </a:r>
            <a:r>
              <a:rPr lang="en-US" dirty="0"/>
              <a:t> q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 </a:t>
            </a:r>
            <a:r>
              <a:rPr lang="en-US" b="1" i="0" dirty="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</a:t>
            </a:r>
            <a:r>
              <a:rPr lang="en-US" dirty="0" smtClean="0"/>
              <a:t> </a:t>
            </a:r>
            <a:r>
              <a:rPr lang="en-US" dirty="0"/>
              <a:t>q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disjungsi</a:t>
            </a:r>
            <a:r>
              <a:rPr lang="en-US" dirty="0"/>
              <a:t> </a:t>
            </a:r>
            <a:r>
              <a:rPr lang="en-US" dirty="0" err="1"/>
              <a:t>eksklusif</a:t>
            </a:r>
            <a:r>
              <a:rPr lang="en-US" dirty="0"/>
              <a:t>/ exclusive or (</a:t>
            </a:r>
            <a:r>
              <a:rPr lang="en-US" dirty="0" err="1"/>
              <a:t>xor</a:t>
            </a:r>
            <a:r>
              <a:rPr lang="en-US" dirty="0"/>
              <a:t> ) </a:t>
            </a:r>
            <a:r>
              <a:rPr lang="en-US" dirty="0" err="1"/>
              <a:t>dari</a:t>
            </a:r>
            <a:r>
              <a:rPr lang="en-US" dirty="0"/>
              <a:t> p </a:t>
            </a:r>
            <a:r>
              <a:rPr lang="en-US" dirty="0" err="1"/>
              <a:t>dan</a:t>
            </a:r>
            <a:r>
              <a:rPr lang="en-US" dirty="0"/>
              <a:t> q.</a:t>
            </a:r>
          </a:p>
          <a:p>
            <a:r>
              <a:rPr lang="es-ES" dirty="0"/>
              <a:t>p </a:t>
            </a:r>
            <a:r>
              <a:rPr lang="en-US" b="1" i="0" dirty="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</a:t>
            </a:r>
            <a:r>
              <a:rPr lang="es-ES" dirty="0" smtClean="0"/>
              <a:t> </a:t>
            </a:r>
            <a:r>
              <a:rPr lang="es-ES" dirty="0"/>
              <a:t>q </a:t>
            </a:r>
            <a:r>
              <a:rPr lang="es-ES" dirty="0" err="1"/>
              <a:t>dibaca</a:t>
            </a:r>
            <a:r>
              <a:rPr lang="es-ES" dirty="0"/>
              <a:t> p </a:t>
            </a:r>
            <a:r>
              <a:rPr lang="es-ES" b="1" dirty="0" err="1"/>
              <a:t>xor</a:t>
            </a:r>
            <a:r>
              <a:rPr lang="es-ES" b="1" dirty="0"/>
              <a:t> </a:t>
            </a:r>
            <a:r>
              <a:rPr lang="es-ES" dirty="0"/>
              <a:t>q</a:t>
            </a:r>
          </a:p>
          <a:p>
            <a:r>
              <a:rPr lang="en-US" i="1" dirty="0"/>
              <a:t>p </a:t>
            </a:r>
            <a:r>
              <a:rPr lang="en-US" b="1" i="1" dirty="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</a:t>
            </a:r>
            <a:r>
              <a:rPr lang="en-US" i="1" dirty="0" smtClean="0"/>
              <a:t> </a:t>
            </a:r>
            <a:r>
              <a:rPr lang="en-US" i="1" dirty="0"/>
              <a:t>q </a:t>
            </a:r>
            <a:r>
              <a:rPr lang="en-US" i="1" dirty="0" err="1"/>
              <a:t>bernilai</a:t>
            </a:r>
            <a:r>
              <a:rPr lang="en-US" i="1" dirty="0"/>
              <a:t> </a:t>
            </a:r>
            <a:r>
              <a:rPr lang="en-US" i="1" dirty="0" err="1"/>
              <a:t>benar</a:t>
            </a:r>
            <a:r>
              <a:rPr lang="en-US" i="1" dirty="0"/>
              <a:t> (T)</a:t>
            </a:r>
            <a:r>
              <a:rPr lang="en-US" dirty="0"/>
              <a:t> </a:t>
            </a:r>
            <a:r>
              <a:rPr lang="en-US" b="1" dirty="0" err="1" smtClean="0"/>
              <a:t>tepat</a:t>
            </a:r>
            <a:r>
              <a:rPr lang="en-US" b="1" dirty="0" smtClean="0"/>
              <a:t> </a:t>
            </a:r>
            <a:r>
              <a:rPr lang="en-US" b="1" dirty="0" err="1" smtClean="0"/>
              <a:t>ketika</a:t>
            </a:r>
            <a:r>
              <a:rPr lang="en-US" b="1" dirty="0" smtClean="0"/>
              <a:t> </a:t>
            </a:r>
            <a:r>
              <a:rPr lang="en-US" i="1" dirty="0" smtClean="0"/>
              <a:t>p </a:t>
            </a:r>
            <a:r>
              <a:rPr lang="en-US" i="1" dirty="0" err="1"/>
              <a:t>dan</a:t>
            </a:r>
            <a:r>
              <a:rPr lang="en-US" i="1" dirty="0"/>
              <a:t> q </a:t>
            </a:r>
            <a:r>
              <a:rPr lang="en-US" i="1" dirty="0" err="1"/>
              <a:t>memiliki</a:t>
            </a:r>
            <a:r>
              <a:rPr lang="en-US" i="1" dirty="0"/>
              <a:t> </a:t>
            </a:r>
            <a:r>
              <a:rPr lang="en-US" i="1" dirty="0" err="1"/>
              <a:t>nilai</a:t>
            </a:r>
            <a:r>
              <a:rPr lang="en-US" i="1" dirty="0"/>
              <a:t> </a:t>
            </a:r>
            <a:r>
              <a:rPr lang="en-US" i="1" dirty="0" err="1"/>
              <a:t>kebenaran</a:t>
            </a:r>
            <a:r>
              <a:rPr lang="en-US" i="1" dirty="0"/>
              <a:t> </a:t>
            </a:r>
            <a:r>
              <a:rPr lang="en-US" i="1" dirty="0" smtClean="0"/>
              <a:t>yang </a:t>
            </a:r>
            <a:r>
              <a:rPr lang="en-US" i="1" dirty="0" err="1" smtClean="0"/>
              <a:t>berbeda</a:t>
            </a:r>
            <a:endParaRPr lang="en-US" i="1" dirty="0"/>
          </a:p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xor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84" y="4521708"/>
            <a:ext cx="2525268" cy="19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proposisi-proposisi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r>
              <a:rPr lang="en-US" dirty="0"/>
              <a:t>p : Alex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</a:t>
            </a:r>
            <a:r>
              <a:rPr lang="en-US" dirty="0"/>
              <a:t>: Alex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smtClean="0"/>
              <a:t>FTIK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 smtClean="0"/>
              <a:t>Maka</a:t>
            </a:r>
            <a:r>
              <a:rPr lang="en-ID" dirty="0" smtClean="0"/>
              <a:t> </a:t>
            </a:r>
            <a:r>
              <a:rPr lang="en-ID" dirty="0" err="1" smtClean="0"/>
              <a:t>proposisi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</a:p>
          <a:p>
            <a:r>
              <a:rPr lang="en-US" dirty="0" smtClean="0"/>
              <a:t>p </a:t>
            </a:r>
            <a:r>
              <a:rPr lang="en-US" b="1" i="0" dirty="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</a:t>
            </a:r>
            <a:r>
              <a:rPr lang="en-US" dirty="0" smtClean="0"/>
              <a:t> q : “</a:t>
            </a:r>
            <a:r>
              <a:rPr lang="en-US" dirty="0" smtClean="0"/>
              <a:t>Alex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b="1" dirty="0" err="1" smtClean="0"/>
              <a:t>tetapi</a:t>
            </a:r>
            <a:r>
              <a:rPr lang="en-US" b="1" dirty="0" smtClean="0"/>
              <a:t> </a:t>
            </a:r>
            <a:r>
              <a:rPr lang="en-US" b="1" dirty="0" err="1"/>
              <a:t>bukan</a:t>
            </a:r>
            <a:r>
              <a:rPr lang="en-US" b="1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smtClean="0"/>
              <a:t>FTIK” </a:t>
            </a:r>
            <a:r>
              <a:rPr lang="en-US" dirty="0" err="1" smtClean="0"/>
              <a:t>atau</a:t>
            </a:r>
            <a:r>
              <a:rPr lang="en-US" dirty="0" smtClean="0"/>
              <a:t> “Alex </a:t>
            </a:r>
            <a:r>
              <a:rPr lang="en-US" b="1" dirty="0" err="1" smtClean="0"/>
              <a:t>bukan</a:t>
            </a:r>
            <a:r>
              <a:rPr lang="en-US" b="1" dirty="0" smtClean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b="1" dirty="0" err="1" smtClean="0"/>
              <a:t>tetapi</a:t>
            </a:r>
            <a:r>
              <a:rPr lang="en-US" dirty="0" smtClean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smtClean="0"/>
              <a:t>FTIK”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smtClean="0"/>
              <a:t>“Alex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b="1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smtClean="0"/>
              <a:t>FTIK, </a:t>
            </a:r>
            <a:r>
              <a:rPr lang="en-US" b="1" dirty="0" err="1"/>
              <a:t>tetapi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 smtClean="0"/>
              <a:t>keduanya</a:t>
            </a:r>
            <a:r>
              <a:rPr lang="en-US" dirty="0" smtClean="0"/>
              <a:t>”</a:t>
            </a:r>
            <a:endParaRPr lang="en-ID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0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Implikasi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Apabila</a:t>
            </a:r>
            <a:r>
              <a:rPr lang="en-US" dirty="0"/>
              <a:t> p </a:t>
            </a:r>
            <a:r>
              <a:rPr lang="en-US" dirty="0" err="1"/>
              <a:t>dan</a:t>
            </a:r>
            <a:r>
              <a:rPr lang="en-US" dirty="0"/>
              <a:t> q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 </a:t>
            </a:r>
            <a:r>
              <a:rPr lang="en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q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implikasi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p, </a:t>
            </a:r>
            <a:r>
              <a:rPr lang="en-US" dirty="0" err="1"/>
              <a:t>maka</a:t>
            </a:r>
            <a:r>
              <a:rPr lang="en-US" dirty="0"/>
              <a:t> q. Di </a:t>
            </a:r>
            <a:r>
              <a:rPr lang="en-US" dirty="0" err="1"/>
              <a:t>sini</a:t>
            </a:r>
            <a:r>
              <a:rPr lang="en-US" dirty="0"/>
              <a:t>, p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/ </a:t>
            </a:r>
            <a:r>
              <a:rPr lang="en-US" dirty="0" err="1" smtClean="0"/>
              <a:t>anteseden</a:t>
            </a:r>
            <a:r>
              <a:rPr lang="en-US" dirty="0"/>
              <a:t>/ </a:t>
            </a:r>
            <a:r>
              <a:rPr lang="en-US" dirty="0" err="1"/>
              <a:t>premis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q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konklusi</a:t>
            </a:r>
            <a:r>
              <a:rPr lang="en-US" dirty="0"/>
              <a:t>/ </a:t>
            </a:r>
            <a:r>
              <a:rPr lang="en-US" dirty="0" err="1"/>
              <a:t>konsekuensi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4" y="3633597"/>
            <a:ext cx="9281542" cy="213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</a:t>
            </a:r>
            <a:r>
              <a:rPr lang="en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q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(F) </a:t>
            </a:r>
            <a:r>
              <a:rPr lang="en-US" dirty="0" err="1" smtClean="0"/>
              <a:t>apabila</a:t>
            </a:r>
            <a:r>
              <a:rPr lang="en-US" dirty="0" smtClean="0"/>
              <a:t> p </a:t>
            </a:r>
            <a:r>
              <a:rPr lang="en-US" b="1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b="1" dirty="0" smtClean="0"/>
              <a:t> </a:t>
            </a:r>
            <a:r>
              <a:rPr lang="en-US" dirty="0" smtClean="0"/>
              <a:t>q </a:t>
            </a:r>
            <a:r>
              <a:rPr lang="en-US" b="1" dirty="0" err="1" smtClean="0"/>
              <a:t>salah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selain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</a:t>
            </a:r>
            <a:r>
              <a:rPr lang="en-US" dirty="0" smtClean="0"/>
              <a:t>p </a:t>
            </a:r>
            <a:r>
              <a:rPr lang="en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q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/>
              <a:t>benar</a:t>
            </a:r>
            <a:endParaRPr lang="en-US" dirty="0"/>
          </a:p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implikasi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99" y="3481197"/>
            <a:ext cx="2783777" cy="19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p : </a:t>
            </a:r>
            <a:r>
              <a:rPr lang="fi-FI" dirty="0" smtClean="0"/>
              <a:t>”nilai </a:t>
            </a:r>
            <a:r>
              <a:rPr lang="fi-FI" dirty="0"/>
              <a:t>ujian Logika Matematika saya selalu </a:t>
            </a:r>
            <a:r>
              <a:rPr lang="fi-FI" dirty="0" smtClean="0"/>
              <a:t>100”</a:t>
            </a:r>
            <a:endParaRPr lang="fi-FI" dirty="0"/>
          </a:p>
          <a:p>
            <a:r>
              <a:rPr lang="en-US" dirty="0"/>
              <a:t>q : </a:t>
            </a:r>
            <a:r>
              <a:rPr lang="en-US" dirty="0" smtClean="0"/>
              <a:t>“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A”</a:t>
            </a:r>
            <a:endParaRPr lang="en-US" dirty="0"/>
          </a:p>
          <a:p>
            <a:r>
              <a:rPr lang="en-US" dirty="0"/>
              <a:t>p </a:t>
            </a:r>
            <a:r>
              <a:rPr lang="en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q: </a:t>
            </a:r>
            <a:r>
              <a:rPr lang="en-US" dirty="0" smtClean="0"/>
              <a:t>“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100,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A”</a:t>
            </a:r>
            <a:endParaRPr lang="en-US" dirty="0"/>
          </a:p>
          <a:p>
            <a:r>
              <a:rPr lang="en-US" dirty="0"/>
              <a:t>p </a:t>
            </a:r>
            <a:r>
              <a:rPr lang="en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q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b="1" dirty="0" err="1"/>
              <a:t>salah</a:t>
            </a:r>
            <a:r>
              <a:rPr lang="en-US" dirty="0"/>
              <a:t> (F)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smtClean="0"/>
              <a:t>100,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smtClean="0"/>
              <a:t>A”</a:t>
            </a:r>
            <a:endParaRPr lang="en-US" dirty="0"/>
          </a:p>
          <a:p>
            <a:r>
              <a:rPr lang="en-US" dirty="0"/>
              <a:t>p </a:t>
            </a:r>
            <a:r>
              <a:rPr lang="en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q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b="1" dirty="0" err="1"/>
              <a:t>benar</a:t>
            </a:r>
            <a:r>
              <a:rPr lang="en-US" dirty="0"/>
              <a:t> (T) </a:t>
            </a:r>
            <a:r>
              <a:rPr lang="en-US" dirty="0" err="1"/>
              <a:t>ketika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100</a:t>
            </a:r>
          </a:p>
          <a:p>
            <a:pPr lvl="1"/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A.</a:t>
            </a:r>
          </a:p>
        </p:txBody>
      </p:sp>
    </p:spTree>
    <p:extLst>
      <p:ext uri="{BB962C8B-B14F-4D97-AF65-F5344CB8AC3E}">
        <p14:creationId xmlns:p14="http://schemas.microsoft.com/office/powerpoint/2010/main" val="27192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Kontraposisi</a:t>
            </a:r>
            <a:r>
              <a:rPr lang="en-ID" dirty="0" smtClean="0"/>
              <a:t>, </a:t>
            </a:r>
            <a:r>
              <a:rPr lang="en-ID" dirty="0" err="1" smtClean="0"/>
              <a:t>konvers</a:t>
            </a:r>
            <a:r>
              <a:rPr lang="en-ID" dirty="0" smtClean="0"/>
              <a:t>, </a:t>
            </a:r>
            <a:r>
              <a:rPr lang="en-ID" dirty="0" err="1" smtClean="0"/>
              <a:t>dan</a:t>
            </a:r>
            <a:r>
              <a:rPr lang="en-ID" dirty="0" smtClean="0"/>
              <a:t> invers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i-FI" dirty="0"/>
                  <a:t>Diberikan suatu implikasi p </a:t>
                </a:r>
                <a:r>
                  <a:rPr lang="fi-FI" dirty="0" smtClean="0">
                    <a:sym typeface="Wingdings" panose="05000000000000000000" pitchFamily="2" charset="2"/>
                  </a:rPr>
                  <a:t></a:t>
                </a:r>
                <a:r>
                  <a:rPr lang="fi-FI" dirty="0" smtClean="0"/>
                  <a:t> </a:t>
                </a:r>
                <a:r>
                  <a:rPr lang="fi-FI" dirty="0"/>
                  <a:t>q, maka</a:t>
                </a:r>
              </a:p>
              <a:p>
                <a:r>
                  <a:rPr lang="en-US" dirty="0" err="1"/>
                  <a:t>kontrapositif</a:t>
                </a:r>
                <a:r>
                  <a:rPr lang="en-US" dirty="0"/>
                  <a:t> (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kontraposisi</a:t>
                </a:r>
                <a:r>
                  <a:rPr lang="en-US" dirty="0"/>
                  <a:t>) </a:t>
                </a:r>
                <a:r>
                  <a:rPr lang="en-US" dirty="0" err="1"/>
                  <a:t>dari</a:t>
                </a:r>
                <a:r>
                  <a:rPr lang="en-US" dirty="0"/>
                  <a:t> p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</a:t>
                </a:r>
                <a:r>
                  <a:rPr lang="en-US" dirty="0"/>
                  <a:t>q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 smtClean="0"/>
                  <a:t>q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 smtClean="0"/>
                  <a:t>p</a:t>
                </a:r>
                <a:endParaRPr lang="en-US" dirty="0"/>
              </a:p>
              <a:p>
                <a:r>
                  <a:rPr lang="en-US" dirty="0" err="1"/>
                  <a:t>konvers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p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</a:t>
                </a:r>
                <a:r>
                  <a:rPr lang="en-US" dirty="0"/>
                  <a:t>q </a:t>
                </a:r>
                <a:r>
                  <a:rPr lang="en-US" dirty="0" err="1"/>
                  <a:t>adalah</a:t>
                </a:r>
                <a:r>
                  <a:rPr lang="en-US" dirty="0"/>
                  <a:t> q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</a:t>
                </a:r>
                <a:r>
                  <a:rPr lang="en-US" dirty="0"/>
                  <a:t>p</a:t>
                </a:r>
              </a:p>
              <a:p>
                <a:r>
                  <a:rPr lang="fr-FR" dirty="0" err="1"/>
                  <a:t>invers</a:t>
                </a:r>
                <a:r>
                  <a:rPr lang="fr-FR" dirty="0"/>
                  <a:t> dari p </a:t>
                </a:r>
                <a:r>
                  <a:rPr lang="fr-FR" dirty="0" smtClean="0">
                    <a:sym typeface="Wingdings" panose="05000000000000000000" pitchFamily="2" charset="2"/>
                  </a:rPr>
                  <a:t></a:t>
                </a:r>
                <a:r>
                  <a:rPr lang="fr-FR" dirty="0" smtClean="0"/>
                  <a:t> </a:t>
                </a:r>
                <a:r>
                  <a:rPr lang="fr-FR" dirty="0"/>
                  <a:t>q </a:t>
                </a:r>
                <a:r>
                  <a:rPr lang="fr-FR" dirty="0" err="1"/>
                  <a:t>adalah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fr-FR" dirty="0" smtClean="0"/>
                  <a:t>p </a:t>
                </a:r>
                <a:r>
                  <a:rPr lang="fr-FR" dirty="0" smtClean="0">
                    <a:sym typeface="Wingdings" panose="05000000000000000000" pitchFamily="2" charset="2"/>
                  </a:rPr>
                  <a:t>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fr-FR" dirty="0" smtClean="0"/>
                  <a:t>q</a:t>
                </a:r>
              </a:p>
              <a:p>
                <a:pPr marL="0" indent="0">
                  <a:buNone/>
                </a:pPr>
                <a:r>
                  <a:rPr lang="en-US" dirty="0" err="1"/>
                  <a:t>Tabel</a:t>
                </a:r>
                <a:r>
                  <a:rPr lang="en-US" dirty="0"/>
                  <a:t> </a:t>
                </a:r>
                <a:r>
                  <a:rPr lang="en-US" dirty="0" err="1"/>
                  <a:t>kebenaran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kontrapositif</a:t>
                </a:r>
                <a:r>
                  <a:rPr lang="en-US" dirty="0"/>
                  <a:t>, </a:t>
                </a:r>
                <a:r>
                  <a:rPr lang="en-US" dirty="0" err="1"/>
                  <a:t>konvers</a:t>
                </a:r>
                <a:r>
                  <a:rPr lang="en-US" dirty="0"/>
                  <a:t>,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smtClean="0"/>
                  <a:t>invers :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083" y="4376738"/>
            <a:ext cx="7710869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Biimplikasi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Apabila</a:t>
            </a:r>
            <a:r>
              <a:rPr lang="en-US" dirty="0"/>
              <a:t> p </a:t>
            </a:r>
            <a:r>
              <a:rPr lang="en-US" dirty="0" err="1"/>
              <a:t>dan</a:t>
            </a:r>
            <a:r>
              <a:rPr lang="en-US" dirty="0"/>
              <a:t> q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 </a:t>
            </a:r>
            <a:r>
              <a:rPr lang="en-US" i="0" dirty="0" smtClean="0">
                <a:sym typeface="Symbol" pitchFamily="18" charset="2"/>
              </a:rPr>
              <a:t></a:t>
            </a:r>
            <a:r>
              <a:rPr lang="en-US" dirty="0" smtClean="0"/>
              <a:t> </a:t>
            </a:r>
            <a:r>
              <a:rPr lang="en-US" dirty="0"/>
              <a:t>q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biimplikasi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bikondisional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 </a:t>
            </a:r>
            <a:r>
              <a:rPr lang="en-US" dirty="0" err="1"/>
              <a:t>dan</a:t>
            </a:r>
            <a:r>
              <a:rPr lang="en-US" dirty="0"/>
              <a:t> q.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86" y="3330702"/>
            <a:ext cx="9550146" cy="207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i="0" dirty="0" smtClean="0">
                <a:sym typeface="Symbol" pitchFamily="18" charset="2"/>
              </a:rPr>
              <a:t></a:t>
            </a:r>
            <a:r>
              <a:rPr lang="en-US" dirty="0" smtClean="0"/>
              <a:t> </a:t>
            </a:r>
            <a:r>
              <a:rPr lang="en-US" dirty="0"/>
              <a:t>q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b="1" dirty="0" err="1"/>
              <a:t>benar</a:t>
            </a:r>
            <a:r>
              <a:rPr lang="en-US" dirty="0"/>
              <a:t> (T)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p </a:t>
            </a:r>
            <a:r>
              <a:rPr lang="en-US" dirty="0" err="1"/>
              <a:t>dan</a:t>
            </a:r>
            <a:r>
              <a:rPr lang="en-US" dirty="0"/>
              <a:t> q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sama</a:t>
            </a:r>
            <a:endParaRPr lang="en-US" dirty="0"/>
          </a:p>
          <a:p>
            <a:r>
              <a:rPr lang="en-US" dirty="0"/>
              <a:t>p </a:t>
            </a:r>
            <a:r>
              <a:rPr lang="en-US" i="0" dirty="0" smtClean="0">
                <a:sym typeface="Symbol" pitchFamily="18" charset="2"/>
              </a:rPr>
              <a:t></a:t>
            </a:r>
            <a:r>
              <a:rPr lang="en-US" dirty="0" smtClean="0"/>
              <a:t> </a:t>
            </a:r>
            <a:r>
              <a:rPr lang="en-US" dirty="0"/>
              <a:t>q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b="1" dirty="0" err="1"/>
              <a:t>benar</a:t>
            </a:r>
            <a:r>
              <a:rPr lang="en-US" dirty="0"/>
              <a:t> (T)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p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q </a:t>
            </a:r>
            <a:r>
              <a:rPr lang="en-US" dirty="0" err="1"/>
              <a:t>dan</a:t>
            </a:r>
            <a:r>
              <a:rPr lang="en-US" dirty="0"/>
              <a:t> q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p </a:t>
            </a:r>
            <a:r>
              <a:rPr lang="en-US" dirty="0" err="1"/>
              <a:t>kedua-duanya</a:t>
            </a:r>
            <a:r>
              <a:rPr lang="en-US" dirty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b="1" dirty="0" err="1" smtClean="0"/>
              <a:t>benar</a:t>
            </a:r>
            <a:r>
              <a:rPr lang="en-US" b="1" dirty="0" smtClean="0"/>
              <a:t> </a:t>
            </a:r>
            <a:r>
              <a:rPr lang="en-US" dirty="0"/>
              <a:t>(T)</a:t>
            </a:r>
          </a:p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biimplikasi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860" y="3725444"/>
            <a:ext cx="2921508" cy="20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(</a:t>
            </a:r>
            <a:r>
              <a:rPr lang="en-US" dirty="0" err="1" smtClean="0"/>
              <a:t>sintaks</a:t>
            </a:r>
            <a:r>
              <a:rPr lang="en-US" dirty="0" smtClean="0"/>
              <a:t>)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(</a:t>
            </a:r>
            <a:r>
              <a:rPr lang="en-US" dirty="0" err="1" smtClean="0"/>
              <a:t>semantik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kalimat-kalimat</a:t>
            </a:r>
            <a:r>
              <a:rPr lang="en-US" dirty="0" smtClean="0"/>
              <a:t> (argument)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diantarakalimat-kalimat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Argumentasi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fakta-faktanya</a:t>
            </a:r>
            <a:r>
              <a:rPr lang="en-US" dirty="0" smtClean="0"/>
              <a:t>.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fakta-fakta</a:t>
            </a:r>
            <a:r>
              <a:rPr lang="en-US" dirty="0" smtClean="0"/>
              <a:t> yang </a:t>
            </a:r>
            <a:r>
              <a:rPr lang="en-US" dirty="0" err="1" smtClean="0"/>
              <a:t>diajukan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fakta-fakta</a:t>
            </a:r>
            <a:r>
              <a:rPr lang="en-US" dirty="0" smtClean="0"/>
              <a:t> yang </a:t>
            </a:r>
            <a:r>
              <a:rPr lang="en-US" dirty="0" err="1" smtClean="0"/>
              <a:t>diajukan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r>
              <a:rPr lang="en-US" dirty="0" smtClean="0"/>
              <a:t> di </a:t>
            </a:r>
            <a:r>
              <a:rPr lang="en-US" dirty="0" err="1" smtClean="0"/>
              <a:t>antarakeduannya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argumentasi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valid. </a:t>
            </a:r>
          </a:p>
          <a:p>
            <a:r>
              <a:rPr lang="en-US" dirty="0" smtClean="0"/>
              <a:t>Akan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fakta-fakta</a:t>
            </a:r>
            <a:r>
              <a:rPr lang="en-US" dirty="0" smtClean="0"/>
              <a:t> yang </a:t>
            </a:r>
            <a:r>
              <a:rPr lang="en-US" dirty="0" err="1" smtClean="0"/>
              <a:t>diajukan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diragukan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kebenarannya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berfikir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argumentasi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valid. 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valid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tidaknya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argumentasi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24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704"/>
            <a:ext cx="10515600" cy="51162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Tinjau</a:t>
            </a:r>
            <a:r>
              <a:rPr lang="en-US" dirty="0"/>
              <a:t> </a:t>
            </a:r>
            <a:r>
              <a:rPr lang="en-US" dirty="0" err="1"/>
              <a:t>proposisi-proposisi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r>
              <a:rPr lang="en-US" dirty="0"/>
              <a:t>p : </a:t>
            </a:r>
            <a:r>
              <a:rPr lang="en-US" dirty="0" smtClean="0"/>
              <a:t>“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50”</a:t>
            </a:r>
            <a:endParaRPr lang="en-US" dirty="0"/>
          </a:p>
          <a:p>
            <a:r>
              <a:rPr lang="fi-FI" dirty="0"/>
              <a:t>q : </a:t>
            </a:r>
            <a:r>
              <a:rPr lang="fi-FI" dirty="0" smtClean="0"/>
              <a:t>”saya </a:t>
            </a:r>
            <a:r>
              <a:rPr lang="fi-FI" dirty="0"/>
              <a:t>lulus dari kuliah Logika </a:t>
            </a:r>
            <a:r>
              <a:rPr lang="fi-FI" dirty="0" smtClean="0"/>
              <a:t>Matematika”</a:t>
            </a:r>
            <a:endParaRPr lang="fi-FI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 </a:t>
            </a:r>
            <a:r>
              <a:rPr lang="en-US" i="0" dirty="0" smtClean="0">
                <a:sym typeface="Symbol" pitchFamily="18" charset="2"/>
              </a:rPr>
              <a:t>  </a:t>
            </a:r>
            <a:r>
              <a:rPr lang="en-US" dirty="0" smtClean="0"/>
              <a:t>q 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50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fi-FI" b="1" dirty="0" smtClean="0"/>
              <a:t>jika </a:t>
            </a:r>
            <a:r>
              <a:rPr lang="fi-FI" dirty="0"/>
              <a:t>saya lulus dari kuliah Logika </a:t>
            </a:r>
            <a:r>
              <a:rPr lang="fi-FI" dirty="0" smtClean="0"/>
              <a:t>Matematika”</a:t>
            </a:r>
            <a:endParaRPr lang="fi-FI" dirty="0"/>
          </a:p>
          <a:p>
            <a:r>
              <a:rPr lang="de-DE" dirty="0"/>
              <a:t>p </a:t>
            </a:r>
            <a:r>
              <a:rPr lang="en-US" i="0" dirty="0" smtClean="0">
                <a:sym typeface="Symbol" pitchFamily="18" charset="2"/>
              </a:rPr>
              <a:t> </a:t>
            </a:r>
            <a:r>
              <a:rPr lang="de-DE" dirty="0" smtClean="0"/>
              <a:t>q </a:t>
            </a:r>
            <a:r>
              <a:rPr lang="de-DE" dirty="0"/>
              <a:t>bernilai </a:t>
            </a:r>
            <a:r>
              <a:rPr lang="de-DE" b="1" dirty="0"/>
              <a:t>benar</a:t>
            </a:r>
            <a:r>
              <a:rPr lang="de-DE" dirty="0"/>
              <a:t> (T) </a:t>
            </a:r>
            <a:r>
              <a:rPr lang="de-DE" dirty="0" smtClean="0"/>
              <a:t>ketika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lulus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” </a:t>
            </a:r>
            <a:r>
              <a:rPr lang="en-US" dirty="0" err="1"/>
              <a:t>atau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b="1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dirty="0"/>
              <a:t>lulus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”</a:t>
            </a:r>
          </a:p>
          <a:p>
            <a:r>
              <a:rPr lang="fi-FI" dirty="0" smtClean="0"/>
              <a:t>p </a:t>
            </a:r>
            <a:r>
              <a:rPr lang="en-US" i="0" dirty="0" smtClean="0">
                <a:sym typeface="Symbol" pitchFamily="18" charset="2"/>
              </a:rPr>
              <a:t></a:t>
            </a:r>
            <a:r>
              <a:rPr lang="fi-FI" dirty="0" smtClean="0"/>
              <a:t> </a:t>
            </a:r>
            <a:r>
              <a:rPr lang="fi-FI" dirty="0"/>
              <a:t>q bernilai salah (F) ketika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50,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fi-FI" dirty="0" smtClean="0"/>
              <a:t>lulus </a:t>
            </a:r>
            <a:r>
              <a:rPr lang="fi-FI" dirty="0"/>
              <a:t>dari kuliah Logika </a:t>
            </a:r>
            <a:r>
              <a:rPr lang="fi-FI" dirty="0" smtClean="0"/>
              <a:t>Matematika” atau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50,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lulus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2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Presedens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Presedens operator logika memberikan suatu aturan operator mana yang </a:t>
            </a:r>
            <a:r>
              <a:rPr lang="sv-SE" dirty="0" smtClean="0"/>
              <a:t>harus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dioperasikan</a:t>
            </a:r>
            <a:r>
              <a:rPr lang="en-US" dirty="0"/>
              <a:t> (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operand).</a:t>
            </a:r>
          </a:p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(</a:t>
            </a:r>
            <a:r>
              <a:rPr lang="en-US" dirty="0" err="1"/>
              <a:t>presendens</a:t>
            </a:r>
            <a:r>
              <a:rPr lang="en-US" dirty="0"/>
              <a:t>) operator </a:t>
            </a:r>
            <a:r>
              <a:rPr lang="en-US" dirty="0" err="1"/>
              <a:t>logika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428" y="3501390"/>
            <a:ext cx="2938844" cy="266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00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2" y="637032"/>
            <a:ext cx="10131171" cy="53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79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Formula </a:t>
            </a:r>
            <a:r>
              <a:rPr lang="en-ID" dirty="0" err="1" smtClean="0"/>
              <a:t>Logika</a:t>
            </a:r>
            <a:r>
              <a:rPr lang="en-ID" dirty="0" smtClean="0"/>
              <a:t> </a:t>
            </a:r>
            <a:r>
              <a:rPr lang="en-ID" dirty="0" err="1" smtClean="0"/>
              <a:t>Proposisi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Formula (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kalimat</a:t>
                </a:r>
                <a:r>
                  <a:rPr lang="en-US" dirty="0"/>
                  <a:t>) </a:t>
                </a:r>
                <a:r>
                  <a:rPr lang="en-US" dirty="0" err="1"/>
                  <a:t>logika</a:t>
                </a:r>
                <a:r>
                  <a:rPr lang="en-US" dirty="0"/>
                  <a:t> </a:t>
                </a:r>
                <a:r>
                  <a:rPr lang="en-US" dirty="0" err="1"/>
                  <a:t>proposisi</a:t>
                </a:r>
                <a:r>
                  <a:rPr lang="en-US" dirty="0"/>
                  <a:t> </a:t>
                </a:r>
                <a:r>
                  <a:rPr lang="en-US" dirty="0" err="1"/>
                  <a:t>dibentuk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:</a:t>
                </a:r>
              </a:p>
              <a:p>
                <a:r>
                  <a:rPr lang="en-US" dirty="0" err="1" smtClean="0"/>
                  <a:t>konstanta</a:t>
                </a:r>
                <a:r>
                  <a:rPr lang="en-US" dirty="0" smtClean="0"/>
                  <a:t> </a:t>
                </a:r>
                <a:r>
                  <a:rPr lang="en-US" dirty="0" err="1"/>
                  <a:t>proposisi</a:t>
                </a:r>
                <a:r>
                  <a:rPr lang="en-US" dirty="0"/>
                  <a:t>: T (</a:t>
                </a:r>
                <a:r>
                  <a:rPr lang="en-US" dirty="0" err="1"/>
                  <a:t>benar</a:t>
                </a:r>
                <a:r>
                  <a:rPr lang="en-US" dirty="0"/>
                  <a:t>) </a:t>
                </a:r>
                <a:r>
                  <a:rPr lang="en-US" dirty="0" err="1"/>
                  <a:t>dan</a:t>
                </a:r>
                <a:r>
                  <a:rPr lang="en-US" dirty="0"/>
                  <a:t> F (</a:t>
                </a:r>
                <a:r>
                  <a:rPr lang="en-US" dirty="0" err="1"/>
                  <a:t>salah</a:t>
                </a:r>
                <a:r>
                  <a:rPr lang="en-US" dirty="0"/>
                  <a:t>)</a:t>
                </a:r>
              </a:p>
              <a:p>
                <a:r>
                  <a:rPr lang="en-US" dirty="0" err="1" smtClean="0"/>
                  <a:t>variabel</a:t>
                </a:r>
                <a:r>
                  <a:rPr lang="en-US" dirty="0" smtClean="0"/>
                  <a:t> </a:t>
                </a:r>
                <a:r>
                  <a:rPr lang="en-US" dirty="0" err="1"/>
                  <a:t>proposisi</a:t>
                </a:r>
                <a:r>
                  <a:rPr lang="en-US" dirty="0"/>
                  <a:t> atom</a:t>
                </a:r>
                <a:r>
                  <a:rPr lang="en-US" dirty="0" smtClean="0"/>
                  <a:t>: p, q, r, …</a:t>
                </a:r>
                <a:endParaRPr lang="en-US" dirty="0"/>
              </a:p>
              <a:p>
                <a:r>
                  <a:rPr lang="en-US" dirty="0" smtClean="0"/>
                  <a:t>operator </a:t>
                </a:r>
                <a:r>
                  <a:rPr lang="en-US" dirty="0" err="1"/>
                  <a:t>logika</a:t>
                </a:r>
                <a:r>
                  <a:rPr lang="en-US" dirty="0"/>
                  <a:t> </a:t>
                </a:r>
                <a:r>
                  <a:rPr lang="en-US" dirty="0" err="1"/>
                  <a:t>proposisi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ID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Verdana" pitchFamily="34" charset="0"/>
                    <a:sym typeface="Symbol" pitchFamily="18" charset="2"/>
                  </a:rPr>
                  <a:t></a:t>
                </a:r>
                <a:r>
                  <a:rPr lang="en-US" dirty="0" smtClean="0"/>
                  <a:t>, </a:t>
                </a:r>
                <a:r>
                  <a:rPr lang="en-US" b="1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, </a:t>
                </a:r>
                <a:r>
                  <a:rPr lang="en-US" b="1" i="0" dirty="0" smtClean="0">
                    <a:solidFill>
                      <a:schemeClr val="tx1"/>
                    </a:solidFill>
                    <a:latin typeface="Verdana" pitchFamily="34" charset="0"/>
                    <a:sym typeface="Symbol" pitchFamily="18" charset="2"/>
                  </a:rPr>
                  <a:t>, </a:t>
                </a:r>
                <a:r>
                  <a:rPr lang="en-ID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, </a:t>
                </a:r>
                <a:r>
                  <a:rPr lang="en-US" i="0" dirty="0" smtClean="0">
                    <a:sym typeface="Symbol" pitchFamily="18" charset="2"/>
                  </a:rPr>
                  <a:t></a:t>
                </a:r>
                <a:endParaRPr lang="en-US" dirty="0"/>
              </a:p>
              <a:p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/>
                  <a:t>aturan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 smtClean="0"/>
                  <a:t>setiap</a:t>
                </a:r>
                <a:r>
                  <a:rPr lang="en-US" dirty="0" smtClean="0"/>
                  <a:t> </a:t>
                </a:r>
                <a:r>
                  <a:rPr lang="en-US" dirty="0" err="1"/>
                  <a:t>proposisi</a:t>
                </a:r>
                <a:r>
                  <a:rPr lang="en-US" dirty="0"/>
                  <a:t> (atom) </a:t>
                </a:r>
                <a:r>
                  <a:rPr lang="en-US" dirty="0" err="1"/>
                  <a:t>merupakan</a:t>
                </a:r>
                <a:r>
                  <a:rPr lang="en-US" dirty="0"/>
                  <a:t> formula </a:t>
                </a:r>
                <a:r>
                  <a:rPr lang="en-US" dirty="0" err="1"/>
                  <a:t>logika</a:t>
                </a:r>
                <a:r>
                  <a:rPr lang="en-US" dirty="0"/>
                  <a:t> </a:t>
                </a:r>
                <a:r>
                  <a:rPr lang="en-US" dirty="0" err="1" smtClean="0"/>
                  <a:t>proposisi</a:t>
                </a:r>
                <a:r>
                  <a:rPr lang="en-US" dirty="0" smtClean="0"/>
                  <a:t>, </a:t>
                </a:r>
              </a:p>
              <a:p>
                <a:pPr lvl="1"/>
                <a:r>
                  <a:rPr lang="en-US" dirty="0" err="1" smtClean="0"/>
                  <a:t>apabila</a:t>
                </a:r>
                <a:r>
                  <a:rPr lang="en-US" dirty="0" smtClean="0"/>
                  <a:t> </a:t>
                </a:r>
                <a:r>
                  <a:rPr lang="en-US" dirty="0"/>
                  <a:t>A </a:t>
                </a:r>
                <a:r>
                  <a:rPr lang="en-US" dirty="0" err="1"/>
                  <a:t>dan</a:t>
                </a:r>
                <a:r>
                  <a:rPr lang="en-US" dirty="0"/>
                  <a:t> B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formula </a:t>
                </a:r>
                <a:r>
                  <a:rPr lang="en-US" dirty="0" err="1"/>
                  <a:t>logika</a:t>
                </a:r>
                <a:r>
                  <a:rPr lang="en-US" dirty="0"/>
                  <a:t> </a:t>
                </a:r>
                <a:r>
                  <a:rPr lang="en-US" dirty="0" err="1"/>
                  <a:t>proposisi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 smtClean="0"/>
                  <a:t>A</a:t>
                </a:r>
                <a:r>
                  <a:rPr lang="en-US" dirty="0"/>
                  <a:t>, A </a:t>
                </a:r>
                <a:r>
                  <a:rPr lang="en-US" dirty="0" smtClean="0">
                    <a:solidFill>
                      <a:schemeClr val="tx1"/>
                    </a:solidFill>
                    <a:latin typeface="Verdana" pitchFamily="34" charset="0"/>
                    <a:sym typeface="Symbol" pitchFamily="18" charset="2"/>
                  </a:rPr>
                  <a:t> </a:t>
                </a:r>
                <a:r>
                  <a:rPr lang="en-US" dirty="0" smtClean="0"/>
                  <a:t>B, A </a:t>
                </a:r>
                <a:r>
                  <a:rPr lang="en-US" b="1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</a:t>
                </a:r>
                <a:r>
                  <a:rPr lang="en-US" dirty="0" smtClean="0"/>
                  <a:t> </a:t>
                </a:r>
                <a:r>
                  <a:rPr lang="en-US" dirty="0"/>
                  <a:t>B, A </a:t>
                </a:r>
                <a:r>
                  <a:rPr lang="en-US" b="1" i="0" dirty="0" smtClean="0">
                    <a:solidFill>
                      <a:schemeClr val="tx1"/>
                    </a:solidFill>
                    <a:latin typeface="Verdana" pitchFamily="34" charset="0"/>
                    <a:sym typeface="Symbol" pitchFamily="18" charset="2"/>
                  </a:rPr>
                  <a:t></a:t>
                </a:r>
                <a:r>
                  <a:rPr lang="en-US" dirty="0" smtClean="0"/>
                  <a:t> </a:t>
                </a:r>
                <a:r>
                  <a:rPr lang="en-US" dirty="0"/>
                  <a:t>B, A </a:t>
                </a:r>
                <a:r>
                  <a:rPr lang="en-ID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</a:t>
                </a:r>
                <a:r>
                  <a:rPr lang="en-US" dirty="0"/>
                  <a:t>B, A </a:t>
                </a:r>
                <a:r>
                  <a:rPr lang="en-US" i="0" dirty="0" smtClean="0">
                    <a:sym typeface="Symbol" pitchFamily="18" charset="2"/>
                  </a:rPr>
                  <a:t></a:t>
                </a:r>
                <a:r>
                  <a:rPr lang="en-US" dirty="0" smtClean="0"/>
                  <a:t> </a:t>
                </a:r>
                <a:r>
                  <a:rPr lang="en-US" dirty="0"/>
                  <a:t>B, </a:t>
                </a:r>
                <a:r>
                  <a:rPr lang="en-US" dirty="0" err="1"/>
                  <a:t>masing-masing</a:t>
                </a:r>
                <a:r>
                  <a:rPr lang="en-US" dirty="0"/>
                  <a:t> </a:t>
                </a:r>
                <a:r>
                  <a:rPr lang="en-US" dirty="0" err="1"/>
                  <a:t>juga</a:t>
                </a:r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smtClean="0"/>
                  <a:t>formula </a:t>
                </a:r>
                <a:r>
                  <a:rPr lang="en-US" dirty="0" err="1" smtClean="0"/>
                  <a:t>logika</a:t>
                </a:r>
                <a:r>
                  <a:rPr lang="en-US" dirty="0" smtClean="0"/>
                  <a:t> </a:t>
                </a:r>
                <a:r>
                  <a:rPr lang="en-US" dirty="0" err="1"/>
                  <a:t>proposisi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115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it-IT" dirty="0" smtClean="0"/>
                  <a:t> </a:t>
                </a:r>
                <a:r>
                  <a:rPr lang="it-IT" dirty="0"/>
                  <a:t>p </a:t>
                </a:r>
                <a:r>
                  <a:rPr lang="en-US" dirty="0" smtClean="0">
                    <a:solidFill>
                      <a:schemeClr val="tx1"/>
                    </a:solidFill>
                    <a:latin typeface="Verdana" pitchFamily="34" charset="0"/>
                    <a:sym typeface="Symbol" pitchFamily="18" charset="2"/>
                  </a:rPr>
                  <a:t> </a:t>
                </a:r>
                <a:r>
                  <a:rPr lang="it-IT" dirty="0" smtClean="0"/>
                  <a:t>q </a:t>
                </a:r>
                <a:r>
                  <a:rPr lang="it-IT" dirty="0"/>
                  <a:t>adalah </a:t>
                </a:r>
                <a:r>
                  <a:rPr lang="it-IT" b="1" dirty="0"/>
                  <a:t>formula logika proposisi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 smtClean="0"/>
                  <a:t>pq</a:t>
                </a:r>
                <a:r>
                  <a:rPr lang="en-US" b="1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</a:t>
                </a:r>
                <a:r>
                  <a:rPr lang="en-US" dirty="0" smtClean="0"/>
                  <a:t> </a:t>
                </a:r>
                <a:r>
                  <a:rPr lang="en-US" b="1" dirty="0" err="1"/>
                  <a:t>bukan</a:t>
                </a:r>
                <a:r>
                  <a:rPr lang="en-US" b="1" dirty="0"/>
                  <a:t> formula </a:t>
                </a:r>
                <a:r>
                  <a:rPr lang="en-US" b="1" dirty="0" err="1"/>
                  <a:t>logika</a:t>
                </a:r>
                <a:r>
                  <a:rPr lang="en-US" b="1" dirty="0"/>
                  <a:t> </a:t>
                </a:r>
                <a:r>
                  <a:rPr lang="en-US" b="1" dirty="0" err="1"/>
                  <a:t>proposisi</a:t>
                </a:r>
                <a:endParaRPr lang="en-US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¬ 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 smtClean="0"/>
                  <a:t>p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¬ </m:t>
                    </m:r>
                  </m:oMath>
                </a14:m>
                <a:r>
                  <a:rPr lang="en-US" dirty="0" smtClean="0"/>
                  <a:t>r</a:t>
                </a:r>
                <a:r>
                  <a:rPr lang="en-US" dirty="0"/>
                  <a:t>)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b="1" dirty="0"/>
                  <a:t>formula </a:t>
                </a:r>
                <a:r>
                  <a:rPr lang="en-US" b="1" dirty="0" err="1"/>
                  <a:t>logika</a:t>
                </a:r>
                <a:r>
                  <a:rPr lang="en-US" b="1" dirty="0"/>
                  <a:t> </a:t>
                </a:r>
                <a:r>
                  <a:rPr lang="en-US" b="1" dirty="0" err="1"/>
                  <a:t>proposisi</a:t>
                </a:r>
                <a:r>
                  <a:rPr lang="en-US" dirty="0"/>
                  <a:t>, formula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 smtClean="0"/>
                  <a:t>ditulis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 smtClean="0"/>
                  <a:t>p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 smtClean="0"/>
                  <a:t>r</a:t>
                </a:r>
                <a:r>
                  <a:rPr lang="en-US" dirty="0"/>
                  <a:t>)))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p </a:t>
                </a:r>
                <a:r>
                  <a:rPr lang="en-US" dirty="0" smtClean="0">
                    <a:solidFill>
                      <a:schemeClr val="tx1"/>
                    </a:solidFill>
                    <a:latin typeface="Verdana" pitchFamily="34" charset="0"/>
                    <a:sym typeface="Symbol" pitchFamily="18" charset="2"/>
                  </a:rPr>
                  <a:t></a:t>
                </a:r>
                <a:r>
                  <a:rPr lang="pt-BR" dirty="0" smtClean="0"/>
                  <a:t> </a:t>
                </a:r>
                <a:r>
                  <a:rPr lang="pt-BR" dirty="0"/>
                  <a:t>q </a:t>
                </a:r>
                <a:r>
                  <a:rPr lang="pt-BR" dirty="0" smtClean="0">
                    <a:sym typeface="Wingdings" panose="05000000000000000000" pitchFamily="2" charset="2"/>
                  </a:rPr>
                  <a:t></a:t>
                </a:r>
                <a:r>
                  <a:rPr lang="pt-BR" dirty="0" smtClean="0"/>
                  <a:t> </a:t>
                </a:r>
                <a:r>
                  <a:rPr lang="en-US" b="1" i="0" dirty="0" smtClean="0">
                    <a:solidFill>
                      <a:schemeClr val="tx1"/>
                    </a:solidFill>
                    <a:latin typeface="Verdana" pitchFamily="34" charset="0"/>
                    <a:sym typeface="Symbol" pitchFamily="18" charset="2"/>
                  </a:rPr>
                  <a:t> </a:t>
                </a:r>
                <a:r>
                  <a:rPr lang="pt-BR" dirty="0" smtClean="0"/>
                  <a:t>r</a:t>
                </a:r>
                <a:r>
                  <a:rPr lang="en-US" b="1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</a:t>
                </a:r>
                <a:r>
                  <a:rPr lang="pt-BR" dirty="0" smtClean="0"/>
                  <a:t> </a:t>
                </a:r>
                <a:r>
                  <a:rPr lang="pt-BR" dirty="0"/>
                  <a:t>s </a:t>
                </a:r>
                <a:r>
                  <a:rPr lang="pt-BR" b="1" dirty="0"/>
                  <a:t>bukan formula logika proposisi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674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Subformula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/>
              <a:t>formula 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subformula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formula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/>
              <a:t>formula C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it-IT" dirty="0" smtClean="0"/>
              <a:t>subformula </a:t>
            </a:r>
            <a:r>
              <a:rPr lang="it-IT" dirty="0"/>
              <a:t>sejati (atau subformula murni) dari C.</a:t>
            </a:r>
          </a:p>
          <a:p>
            <a:r>
              <a:rPr lang="en-US" dirty="0" err="1" smtClean="0"/>
              <a:t>Subformula</a:t>
            </a:r>
            <a:r>
              <a:rPr lang="en-US" dirty="0" smtClean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transitif</a:t>
            </a:r>
            <a:r>
              <a:rPr lang="en-US" dirty="0"/>
              <a:t>: </a:t>
            </a:r>
            <a:r>
              <a:rPr lang="en-US" dirty="0" err="1"/>
              <a:t>jika</a:t>
            </a:r>
            <a:r>
              <a:rPr lang="en-US" dirty="0"/>
              <a:t> A </a:t>
            </a:r>
            <a:r>
              <a:rPr lang="en-US" dirty="0" err="1"/>
              <a:t>subformula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 smtClean="0"/>
              <a:t>subformula</a:t>
            </a:r>
            <a:r>
              <a:rPr lang="en-US" dirty="0" smtClean="0"/>
              <a:t> </a:t>
            </a:r>
            <a:r>
              <a:rPr lang="it-IT" dirty="0" smtClean="0"/>
              <a:t>dari </a:t>
            </a:r>
            <a:r>
              <a:rPr lang="it-IT" dirty="0"/>
              <a:t>C, maka A subformula dari </a:t>
            </a:r>
            <a:r>
              <a:rPr lang="it-IT" dirty="0" smtClean="0"/>
              <a:t>C.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pt-BR" dirty="0"/>
              <a:t>Misalkan A adalah formula (p 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</a:t>
            </a:r>
            <a:r>
              <a:rPr lang="pt-BR" dirty="0" smtClean="0"/>
              <a:t> </a:t>
            </a:r>
            <a:r>
              <a:rPr lang="pt-BR" dirty="0"/>
              <a:t>q) </a:t>
            </a:r>
            <a:r>
              <a:rPr lang="pt-BR" dirty="0" smtClean="0">
                <a:sym typeface="Wingdings" panose="05000000000000000000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/>
              <a:t>(r </a:t>
            </a:r>
            <a:r>
              <a:rPr lang="en-US" b="1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pt-BR" dirty="0" smtClean="0"/>
              <a:t> </a:t>
            </a:r>
            <a:r>
              <a:rPr lang="pt-BR" dirty="0"/>
              <a:t>s), maka subformula dari A adalah:</a:t>
            </a:r>
          </a:p>
          <a:p>
            <a:pPr marL="0" indent="0">
              <a:buNone/>
            </a:pPr>
            <a:r>
              <a:rPr lang="pt-BR" smtClean="0"/>
              <a:t>  (</a:t>
            </a:r>
            <a:r>
              <a:rPr lang="pt-BR" dirty="0"/>
              <a:t>1) (p 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</a:t>
            </a:r>
            <a:r>
              <a:rPr lang="pt-BR" dirty="0" smtClean="0"/>
              <a:t> </a:t>
            </a:r>
            <a:r>
              <a:rPr lang="pt-BR" dirty="0"/>
              <a:t>q)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(</a:t>
            </a:r>
            <a:r>
              <a:rPr lang="pt-BR" dirty="0"/>
              <a:t>r _ s), (2) p 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</a:t>
            </a:r>
            <a:r>
              <a:rPr lang="pt-BR" dirty="0" smtClean="0"/>
              <a:t> </a:t>
            </a:r>
            <a:r>
              <a:rPr lang="pt-BR" dirty="0"/>
              <a:t>q, (3) r </a:t>
            </a:r>
            <a:r>
              <a:rPr lang="en-US" b="1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pt-BR" dirty="0" smtClean="0"/>
              <a:t> </a:t>
            </a:r>
            <a:r>
              <a:rPr lang="pt-BR" dirty="0"/>
              <a:t>s, (4) p, (5) q, (6) r, dan (7</a:t>
            </a:r>
            <a:r>
              <a:rPr lang="pt-BR" dirty="0" smtClean="0"/>
              <a:t>)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8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Proposisi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D" dirty="0" err="1" smtClean="0"/>
              <a:t>Kalimat</a:t>
            </a:r>
            <a:r>
              <a:rPr lang="en-ID" dirty="0" smtClean="0"/>
              <a:t> </a:t>
            </a:r>
            <a:r>
              <a:rPr lang="en-ID" dirty="0" err="1" smtClean="0"/>
              <a:t>deklaratif</a:t>
            </a:r>
            <a:r>
              <a:rPr lang="en-ID" dirty="0" smtClean="0"/>
              <a:t> (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pernyataan</a:t>
            </a:r>
            <a:r>
              <a:rPr lang="en-ID" dirty="0" smtClean="0"/>
              <a:t> yang </a:t>
            </a:r>
            <a:r>
              <a:rPr lang="en-ID" dirty="0" err="1" smtClean="0"/>
              <a:t>memiliki</a:t>
            </a:r>
            <a:r>
              <a:rPr lang="en-ID" dirty="0" smtClean="0"/>
              <a:t> </a:t>
            </a:r>
            <a:r>
              <a:rPr lang="en-ID" dirty="0" err="1" smtClean="0"/>
              <a:t>hanya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 </a:t>
            </a:r>
            <a:r>
              <a:rPr lang="en-ID" dirty="0" err="1" smtClean="0"/>
              <a:t>kebenaran</a:t>
            </a:r>
            <a:r>
              <a:rPr lang="en-ID" dirty="0" smtClean="0"/>
              <a:t>; </a:t>
            </a:r>
            <a:r>
              <a:rPr lang="en-ID" dirty="0" err="1" smtClean="0"/>
              <a:t>benar</a:t>
            </a:r>
            <a:r>
              <a:rPr lang="en-ID" dirty="0" smtClean="0"/>
              <a:t> </a:t>
            </a:r>
            <a:r>
              <a:rPr lang="en-ID" dirty="0" err="1" smtClean="0"/>
              <a:t>saja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salah</a:t>
            </a:r>
            <a:r>
              <a:rPr lang="en-ID" dirty="0" smtClean="0"/>
              <a:t> </a:t>
            </a:r>
            <a:r>
              <a:rPr lang="en-ID" dirty="0" err="1" smtClean="0"/>
              <a:t>saja</a:t>
            </a:r>
            <a:r>
              <a:rPr lang="en-ID" dirty="0" smtClean="0"/>
              <a:t>,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tetapi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kedua</a:t>
            </a:r>
            <a:r>
              <a:rPr lang="en-ID" dirty="0" smtClean="0"/>
              <a:t> – </a:t>
            </a:r>
            <a:r>
              <a:rPr lang="en-ID" dirty="0" err="1" smtClean="0"/>
              <a:t>duanya</a:t>
            </a:r>
            <a:r>
              <a:rPr lang="en-ID" dirty="0" smtClean="0"/>
              <a:t> (</a:t>
            </a:r>
            <a:r>
              <a:rPr lang="en-ID" dirty="0" err="1" smtClean="0"/>
              <a:t>benar</a:t>
            </a:r>
            <a:r>
              <a:rPr lang="en-ID" dirty="0" smtClean="0"/>
              <a:t> </a:t>
            </a:r>
            <a:r>
              <a:rPr lang="en-ID" dirty="0" err="1" smtClean="0"/>
              <a:t>sekaligus</a:t>
            </a:r>
            <a:r>
              <a:rPr lang="en-ID" dirty="0" smtClean="0"/>
              <a:t> </a:t>
            </a:r>
            <a:r>
              <a:rPr lang="en-ID" dirty="0" err="1" smtClean="0"/>
              <a:t>salah</a:t>
            </a:r>
            <a:r>
              <a:rPr lang="en-ID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kebenarannya</a:t>
            </a:r>
            <a:r>
              <a:rPr lang="en-US" dirty="0" smtClean="0"/>
              <a:t> (</a:t>
            </a:r>
            <a:r>
              <a:rPr lang="en-US" dirty="0" err="1" smtClean="0"/>
              <a:t>benar</a:t>
            </a:r>
            <a:r>
              <a:rPr lang="en-US" dirty="0" smtClean="0"/>
              <a:t>/</a:t>
            </a:r>
            <a:r>
              <a:rPr lang="en-US" dirty="0" err="1" smtClean="0"/>
              <a:t>salah</a:t>
            </a:r>
            <a:r>
              <a:rPr lang="en-US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Proposisi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p,  q,  r,  s,  p</a:t>
            </a:r>
            <a:r>
              <a:rPr lang="en-US" sz="1600" dirty="0" smtClean="0"/>
              <a:t>1</a:t>
            </a:r>
            <a:r>
              <a:rPr lang="en-US" dirty="0" smtClean="0"/>
              <a:t>,  p</a:t>
            </a:r>
            <a:r>
              <a:rPr lang="en-US" sz="1600" dirty="0" smtClean="0"/>
              <a:t>2 </a:t>
            </a:r>
            <a:r>
              <a:rPr lang="en-US" dirty="0" smtClean="0"/>
              <a:t>…, g</a:t>
            </a:r>
            <a:r>
              <a:rPr lang="en-US" sz="1600" dirty="0" smtClean="0"/>
              <a:t>1</a:t>
            </a:r>
            <a:r>
              <a:rPr lang="en-US" dirty="0" smtClean="0"/>
              <a:t>, g</a:t>
            </a:r>
            <a:r>
              <a:rPr lang="en-US" sz="1600" dirty="0" smtClean="0"/>
              <a:t>2</a:t>
            </a:r>
            <a:r>
              <a:rPr lang="en-US" dirty="0" smtClean="0"/>
              <a:t>,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pula </a:t>
            </a:r>
            <a:r>
              <a:rPr lang="en-US" dirty="0" err="1" smtClean="0"/>
              <a:t>ditulis</a:t>
            </a:r>
            <a:r>
              <a:rPr lang="en-US" dirty="0" smtClean="0"/>
              <a:t>: B, T, true,  1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salah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pula </a:t>
            </a:r>
            <a:r>
              <a:rPr lang="en-US" dirty="0" err="1" smtClean="0"/>
              <a:t>ditulis</a:t>
            </a:r>
            <a:r>
              <a:rPr lang="en-US" dirty="0" smtClean="0"/>
              <a:t>: S, F, false,  0 </a:t>
            </a:r>
          </a:p>
        </p:txBody>
      </p:sp>
    </p:spTree>
    <p:extLst>
      <p:ext uri="{BB962C8B-B14F-4D97-AF65-F5344CB8AC3E}">
        <p14:creationId xmlns:p14="http://schemas.microsoft.com/office/powerpoint/2010/main" val="165694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0352" indent="-457200">
              <a:buFont typeface="+mj-lt"/>
              <a:buAutoNum type="arabicPeriod"/>
            </a:pPr>
            <a:r>
              <a:rPr lang="en-ID" dirty="0" err="1" smtClean="0"/>
              <a:t>Muhamad</a:t>
            </a:r>
            <a:r>
              <a:rPr lang="en-ID" dirty="0" smtClean="0"/>
              <a:t> </a:t>
            </a:r>
            <a:r>
              <a:rPr lang="en-ID" dirty="0" err="1" smtClean="0"/>
              <a:t>Hatta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presiden</a:t>
            </a:r>
            <a:r>
              <a:rPr lang="en-ID" dirty="0" smtClean="0"/>
              <a:t> </a:t>
            </a:r>
            <a:r>
              <a:rPr lang="en-ID" dirty="0" err="1" smtClean="0"/>
              <a:t>pertama</a:t>
            </a:r>
            <a:r>
              <a:rPr lang="en-ID" dirty="0" smtClean="0"/>
              <a:t> Indonesia</a:t>
            </a:r>
          </a:p>
          <a:p>
            <a:pPr marL="530352" indent="-457200">
              <a:buFont typeface="+mj-lt"/>
              <a:buAutoNum type="arabicPeriod"/>
            </a:pPr>
            <a:r>
              <a:rPr lang="en-ID" dirty="0" smtClean="0"/>
              <a:t>2 + 2 = 4</a:t>
            </a:r>
          </a:p>
          <a:p>
            <a:pPr marL="530352" indent="-457200">
              <a:buFont typeface="+mj-lt"/>
              <a:buAutoNum type="arabicPeriod"/>
            </a:pPr>
            <a:r>
              <a:rPr lang="en-ID" dirty="0" err="1" smtClean="0"/>
              <a:t>Mengapa</a:t>
            </a:r>
            <a:r>
              <a:rPr lang="en-ID" dirty="0" smtClean="0"/>
              <a:t> computer </a:t>
            </a:r>
            <a:r>
              <a:rPr lang="en-ID" dirty="0" err="1" smtClean="0"/>
              <a:t>berguna</a:t>
            </a:r>
            <a:r>
              <a:rPr lang="en-ID" dirty="0" smtClean="0"/>
              <a:t> ?</a:t>
            </a:r>
          </a:p>
          <a:p>
            <a:pPr marL="530352" indent="-457200">
              <a:buFont typeface="+mj-lt"/>
              <a:buAutoNum type="arabicPeriod"/>
            </a:pPr>
            <a:r>
              <a:rPr lang="en-ID" dirty="0" smtClean="0"/>
              <a:t>X + 4 = 10</a:t>
            </a:r>
          </a:p>
          <a:p>
            <a:pPr marL="530352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Pelajari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 smtClean="0"/>
              <a:t>!.</a:t>
            </a:r>
            <a:endParaRPr lang="en-ID" dirty="0"/>
          </a:p>
          <a:p>
            <a:pPr marL="73152" indent="0">
              <a:buNone/>
            </a:pPr>
            <a:r>
              <a:rPr lang="en-ID" dirty="0" smtClean="0"/>
              <a:t>No 1 </a:t>
            </a:r>
            <a:r>
              <a:rPr lang="en-ID" dirty="0" err="1" smtClean="0"/>
              <a:t>dan</a:t>
            </a:r>
            <a:r>
              <a:rPr lang="en-ID" dirty="0" smtClean="0"/>
              <a:t> 2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dirty="0" err="1" smtClean="0"/>
              <a:t>proposisi</a:t>
            </a:r>
            <a:r>
              <a:rPr lang="en-ID" dirty="0" smtClean="0"/>
              <a:t>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ditentukan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 </a:t>
            </a:r>
            <a:r>
              <a:rPr lang="en-ID" dirty="0" err="1" smtClean="0"/>
              <a:t>kebenarannya</a:t>
            </a:r>
            <a:r>
              <a:rPr lang="en-ID" dirty="0" smtClean="0"/>
              <a:t>, </a:t>
            </a:r>
            <a:r>
              <a:rPr lang="en-ID" dirty="0" err="1" smtClean="0"/>
              <a:t>sedangkan</a:t>
            </a:r>
            <a:r>
              <a:rPr lang="en-ID" dirty="0" smtClean="0"/>
              <a:t> no 3, 4 </a:t>
            </a:r>
            <a:r>
              <a:rPr lang="en-ID" dirty="0" err="1" smtClean="0"/>
              <a:t>dan</a:t>
            </a:r>
            <a:r>
              <a:rPr lang="en-ID" dirty="0" smtClean="0"/>
              <a:t> 5 </a:t>
            </a:r>
            <a:r>
              <a:rPr lang="en-ID" dirty="0" err="1" smtClean="0"/>
              <a:t>bukan</a:t>
            </a:r>
            <a:r>
              <a:rPr lang="en-ID" dirty="0" smtClean="0"/>
              <a:t> </a:t>
            </a:r>
            <a:r>
              <a:rPr lang="en-ID" dirty="0" err="1" smtClean="0"/>
              <a:t>proposisi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08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Operator </a:t>
            </a:r>
            <a:r>
              <a:rPr lang="en-ID" dirty="0" err="1" smtClean="0"/>
              <a:t>Logika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 smtClean="0"/>
                  <a:t>proposisi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sederhana</a:t>
                </a:r>
                <a:r>
                  <a:rPr lang="en-US" dirty="0" smtClean="0"/>
                  <a:t> </a:t>
                </a:r>
                <a:r>
                  <a:rPr lang="en-US" dirty="0"/>
                  <a:t>yang </a:t>
                </a:r>
                <a:r>
                  <a:rPr lang="en-US" dirty="0" err="1"/>
                  <a:t>juga</a:t>
                </a:r>
                <a:r>
                  <a:rPr lang="en-US" dirty="0"/>
                  <a:t> </a:t>
                </a:r>
                <a:r>
                  <a:rPr lang="en-US" dirty="0" err="1" smtClean="0"/>
                  <a:t>disebut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sebagai</a:t>
                </a:r>
                <a:r>
                  <a:rPr lang="en-US" dirty="0" smtClean="0"/>
                  <a:t> </a:t>
                </a:r>
                <a:r>
                  <a:rPr lang="en-US" b="1" dirty="0" err="1"/>
                  <a:t>proposisi</a:t>
                </a:r>
                <a:r>
                  <a:rPr lang="en-US" b="1" dirty="0"/>
                  <a:t> atom</a:t>
                </a:r>
                <a:r>
                  <a:rPr lang="en-US" dirty="0"/>
                  <a:t>.</a:t>
                </a:r>
              </a:p>
              <a:p>
                <a:r>
                  <a:rPr lang="en-ID" dirty="0" err="1" smtClean="0"/>
                  <a:t>Gabungan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dari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bebrapa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proposisi</a:t>
                </a:r>
                <a:r>
                  <a:rPr lang="en-ID" dirty="0" smtClean="0"/>
                  <a:t> atom </a:t>
                </a:r>
                <a:r>
                  <a:rPr lang="en-ID" dirty="0" err="1" smtClean="0"/>
                  <a:t>disebut</a:t>
                </a:r>
                <a:r>
                  <a:rPr lang="en-ID" dirty="0" smtClean="0"/>
                  <a:t> </a:t>
                </a:r>
                <a:r>
                  <a:rPr lang="en-ID" b="1" dirty="0" err="1" smtClean="0"/>
                  <a:t>proposisi</a:t>
                </a:r>
                <a:r>
                  <a:rPr lang="en-ID" b="1" dirty="0" smtClean="0"/>
                  <a:t> </a:t>
                </a:r>
                <a:r>
                  <a:rPr lang="en-ID" b="1" dirty="0" err="1" smtClean="0"/>
                  <a:t>majemuk</a:t>
                </a:r>
                <a:endParaRPr lang="en-ID" b="1" dirty="0" smtClean="0"/>
              </a:p>
              <a:p>
                <a:r>
                  <a:rPr lang="en-ID" dirty="0" err="1" smtClean="0"/>
                  <a:t>Untuk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menggabungkan</a:t>
                </a:r>
                <a:r>
                  <a:rPr lang="en-ID" dirty="0"/>
                  <a:t> </a:t>
                </a:r>
                <a:r>
                  <a:rPr lang="en-ID" dirty="0" err="1" smtClean="0"/>
                  <a:t>beberapa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proposisi</a:t>
                </a:r>
                <a:r>
                  <a:rPr lang="en-ID" dirty="0" smtClean="0"/>
                  <a:t> atom </a:t>
                </a:r>
                <a:r>
                  <a:rPr lang="en-ID" dirty="0" err="1" smtClean="0"/>
                  <a:t>maka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diperlukan</a:t>
                </a:r>
                <a:r>
                  <a:rPr lang="en-ID" dirty="0" smtClean="0"/>
                  <a:t> </a:t>
                </a:r>
                <a:r>
                  <a:rPr lang="en-US" b="1" dirty="0" smtClean="0"/>
                  <a:t>operator </a:t>
                </a:r>
                <a:r>
                  <a:rPr lang="en-US" b="1" dirty="0"/>
                  <a:t>(</a:t>
                </a:r>
                <a:r>
                  <a:rPr lang="en-US" b="1" dirty="0" err="1"/>
                  <a:t>penghubung</a:t>
                </a:r>
                <a:r>
                  <a:rPr lang="en-US" b="1" dirty="0"/>
                  <a:t>) </a:t>
                </a:r>
                <a:r>
                  <a:rPr lang="en-US" b="1" dirty="0" err="1"/>
                  <a:t>logika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err="1" smtClean="0"/>
                  <a:t>ada</a:t>
                </a:r>
                <a:r>
                  <a:rPr lang="en-US" dirty="0" smtClean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jenis</a:t>
                </a:r>
                <a:r>
                  <a:rPr lang="en-US" dirty="0"/>
                  <a:t> </a:t>
                </a:r>
                <a:r>
                  <a:rPr lang="en-US" dirty="0" smtClean="0"/>
                  <a:t>operator </a:t>
                </a:r>
                <a:r>
                  <a:rPr lang="en-US" dirty="0" err="1" smtClean="0"/>
                  <a:t>logika</a:t>
                </a:r>
                <a:r>
                  <a:rPr lang="en-US" dirty="0" smtClean="0"/>
                  <a:t> </a:t>
                </a:r>
                <a:r>
                  <a:rPr lang="en-US" dirty="0" err="1"/>
                  <a:t>dasar</a:t>
                </a:r>
                <a:r>
                  <a:rPr lang="en-US" dirty="0"/>
                  <a:t>, </a:t>
                </a:r>
                <a:r>
                  <a:rPr lang="en-US" dirty="0" err="1"/>
                  <a:t>yaitu</a:t>
                </a:r>
                <a:endParaRPr lang="en-US" dirty="0"/>
              </a:p>
              <a:p>
                <a:pPr lvl="1"/>
                <a:r>
                  <a:rPr lang="en-US" dirty="0" smtClean="0"/>
                  <a:t>operator </a:t>
                </a:r>
                <a:r>
                  <a:rPr lang="en-US" dirty="0" err="1"/>
                  <a:t>uner</a:t>
                </a:r>
                <a:r>
                  <a:rPr lang="en-US" dirty="0"/>
                  <a:t> (unary ): </a:t>
                </a:r>
                <a:r>
                  <a:rPr lang="en-US" dirty="0" err="1" smtClean="0"/>
                  <a:t>negasi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 smtClean="0"/>
                  <a:t>);</a:t>
                </a:r>
                <a:endParaRPr lang="en-US" dirty="0"/>
              </a:p>
              <a:p>
                <a:pPr lvl="1"/>
                <a:r>
                  <a:rPr lang="en-US" dirty="0" smtClean="0"/>
                  <a:t>operator </a:t>
                </a:r>
                <a:r>
                  <a:rPr lang="en-US" dirty="0" err="1"/>
                  <a:t>biner</a:t>
                </a:r>
                <a:r>
                  <a:rPr lang="en-US" dirty="0"/>
                  <a:t> (binary ): </a:t>
                </a:r>
                <a:r>
                  <a:rPr lang="en-US" dirty="0" err="1" smtClean="0"/>
                  <a:t>konjungsi</a:t>
                </a:r>
                <a:r>
                  <a:rPr lang="en-US" dirty="0" smtClean="0"/>
                  <a:t> (</a:t>
                </a:r>
                <a:r>
                  <a:rPr lang="en-US" dirty="0" smtClean="0">
                    <a:solidFill>
                      <a:schemeClr val="tx1"/>
                    </a:solidFill>
                    <a:latin typeface="Verdana" pitchFamily="34" charset="0"/>
                    <a:sym typeface="Symbol" pitchFamily="18" charset="2"/>
                  </a:rPr>
                  <a:t>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disjungsi</a:t>
                </a:r>
                <a:r>
                  <a:rPr lang="en-US" dirty="0" smtClean="0"/>
                  <a:t> (</a:t>
                </a:r>
                <a:r>
                  <a:rPr lang="en-US" b="1" i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</a:t>
                </a:r>
                <a:r>
                  <a:rPr lang="en-US" dirty="0" smtClean="0"/>
                  <a:t>), </a:t>
                </a:r>
                <a:r>
                  <a:rPr lang="en-US" dirty="0" err="1"/>
                  <a:t>disjungsi</a:t>
                </a:r>
                <a:r>
                  <a:rPr lang="en-US" dirty="0"/>
                  <a:t> </a:t>
                </a:r>
                <a:r>
                  <a:rPr lang="en-US" dirty="0" err="1"/>
                  <a:t>eksklusif</a:t>
                </a:r>
                <a:r>
                  <a:rPr lang="en-US" dirty="0"/>
                  <a:t>/ exclusive-or </a:t>
                </a:r>
                <a:r>
                  <a:rPr lang="en-US" dirty="0" smtClean="0"/>
                  <a:t>(</a:t>
                </a:r>
                <a:r>
                  <a:rPr lang="en-US" b="1" i="0" dirty="0" smtClean="0">
                    <a:solidFill>
                      <a:schemeClr val="tx1"/>
                    </a:solidFill>
                    <a:latin typeface="Verdana" pitchFamily="34" charset="0"/>
                    <a:sym typeface="Symbol" pitchFamily="18" charset="2"/>
                  </a:rPr>
                  <a:t></a:t>
                </a:r>
                <a:r>
                  <a:rPr lang="en-US" dirty="0" smtClean="0"/>
                  <a:t>), </a:t>
                </a:r>
                <a:r>
                  <a:rPr lang="en-US" dirty="0" err="1"/>
                  <a:t>imlipkasi</a:t>
                </a:r>
                <a:r>
                  <a:rPr lang="en-US" dirty="0"/>
                  <a:t> </a:t>
                </a:r>
                <a:r>
                  <a:rPr lang="en-US" dirty="0" smtClean="0"/>
                  <a:t>(</a:t>
                </a:r>
                <a:r>
                  <a:rPr lang="en-ID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), </a:t>
                </a:r>
                <a:r>
                  <a:rPr lang="en-US" dirty="0" err="1"/>
                  <a:t>biimplikasi</a:t>
                </a:r>
                <a:r>
                  <a:rPr lang="en-US" dirty="0"/>
                  <a:t> </a:t>
                </a:r>
                <a:r>
                  <a:rPr lang="en-US" dirty="0" smtClean="0"/>
                  <a:t>(</a:t>
                </a:r>
                <a:r>
                  <a:rPr lang="en-US" i="0" dirty="0" smtClean="0">
                    <a:sym typeface="Symbol" pitchFamily="18" charset="2"/>
                  </a:rPr>
                  <a:t>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2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Negasi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Apabila</a:t>
                </a:r>
                <a:r>
                  <a:rPr lang="en-US" dirty="0"/>
                  <a:t> p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proposisi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 smtClean="0"/>
                  <a:t>p </a:t>
                </a:r>
                <a:r>
                  <a:rPr lang="en-US" dirty="0"/>
                  <a:t>(</a:t>
                </a:r>
                <a:r>
                  <a:rPr lang="en-US" dirty="0" err="1"/>
                  <a:t>atau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p) </a:t>
                </a:r>
                <a:r>
                  <a:rPr lang="en-US" dirty="0" err="1"/>
                  <a:t>juga</a:t>
                </a:r>
                <a:r>
                  <a:rPr lang="en-US" dirty="0"/>
                  <a:t> </a:t>
                </a:r>
                <a:r>
                  <a:rPr lang="en-US" dirty="0" err="1" smtClean="0"/>
                  <a:t>merupakan</a:t>
                </a:r>
                <a:r>
                  <a:rPr lang="en-US" dirty="0" smtClean="0"/>
                  <a:t>  </a:t>
                </a:r>
                <a:r>
                  <a:rPr lang="it-IT" dirty="0" smtClean="0"/>
                  <a:t>proposisi </a:t>
                </a:r>
                <a:r>
                  <a:rPr lang="it-IT" dirty="0"/>
                  <a:t>yang dinamakan sebagai negasi dari p.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nn-NO" dirty="0" smtClean="0"/>
                  <a:t>p </a:t>
                </a:r>
                <a:r>
                  <a:rPr lang="nn-NO" dirty="0"/>
                  <a:t>dibaca </a:t>
                </a:r>
                <a:r>
                  <a:rPr lang="nn-NO" b="1" dirty="0"/>
                  <a:t>tidak</a:t>
                </a:r>
                <a:r>
                  <a:rPr lang="nn-NO" dirty="0"/>
                  <a:t> p atau </a:t>
                </a:r>
                <a:r>
                  <a:rPr lang="nn-NO" b="1" dirty="0"/>
                  <a:t>bukan</a:t>
                </a:r>
                <a:r>
                  <a:rPr lang="nn-NO" dirty="0"/>
                  <a:t> p atau </a:t>
                </a:r>
                <a:r>
                  <a:rPr lang="nn-NO" b="1" i="1" dirty="0"/>
                  <a:t>not</a:t>
                </a:r>
                <a:r>
                  <a:rPr lang="nn-NO" dirty="0"/>
                  <a:t> p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 smtClean="0"/>
                  <a:t>p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makna</a:t>
                </a:r>
                <a:r>
                  <a:rPr lang="en-US" dirty="0"/>
                  <a:t>/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kebenaran</a:t>
                </a:r>
                <a:r>
                  <a:rPr lang="en-US" dirty="0"/>
                  <a:t> yang </a:t>
                </a:r>
                <a:r>
                  <a:rPr lang="en-US" dirty="0" err="1"/>
                  <a:t>berlawanan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p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 smtClean="0"/>
                  <a:t>p </a:t>
                </a:r>
                <a:r>
                  <a:rPr lang="en-US" dirty="0" err="1"/>
                  <a:t>bernilai</a:t>
                </a:r>
                <a:r>
                  <a:rPr lang="en-US" dirty="0"/>
                  <a:t> </a:t>
                </a:r>
                <a:r>
                  <a:rPr lang="en-US" dirty="0" err="1"/>
                  <a:t>benar</a:t>
                </a:r>
                <a:r>
                  <a:rPr lang="en-US" dirty="0"/>
                  <a:t> (T) </a:t>
                </a:r>
                <a:r>
                  <a:rPr lang="en-US" dirty="0" err="1"/>
                  <a:t>tepat</a:t>
                </a:r>
                <a:r>
                  <a:rPr lang="en-US" dirty="0"/>
                  <a:t> </a:t>
                </a:r>
                <a:r>
                  <a:rPr lang="en-US" dirty="0" err="1"/>
                  <a:t>ketika</a:t>
                </a:r>
                <a:r>
                  <a:rPr lang="en-US" dirty="0"/>
                  <a:t> p </a:t>
                </a:r>
                <a:r>
                  <a:rPr lang="en-US" dirty="0" err="1"/>
                  <a:t>bernilai</a:t>
                </a:r>
                <a:r>
                  <a:rPr lang="en-US" dirty="0"/>
                  <a:t> </a:t>
                </a:r>
                <a:r>
                  <a:rPr lang="en-US" dirty="0" err="1" smtClean="0"/>
                  <a:t>salah</a:t>
                </a:r>
                <a:endParaRPr lang="en-US" dirty="0"/>
              </a:p>
              <a:p>
                <a:r>
                  <a:rPr lang="en-US" dirty="0" err="1"/>
                  <a:t>Tabel</a:t>
                </a:r>
                <a:r>
                  <a:rPr lang="en-US" dirty="0"/>
                  <a:t> </a:t>
                </a:r>
                <a:r>
                  <a:rPr lang="en-US" dirty="0" err="1"/>
                  <a:t>kebenaran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negasi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626" y="4566992"/>
            <a:ext cx="1879242" cy="133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7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Negasi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 smtClean="0"/>
                  <a:t>Negasi </a:t>
                </a:r>
                <a:r>
                  <a:rPr lang="it-IT" dirty="0"/>
                  <a:t>dari proposisi-proposisi </a:t>
                </a:r>
                <a:r>
                  <a:rPr lang="it-IT" dirty="0" smtClean="0"/>
                  <a:t>berikut adlah </a:t>
                </a:r>
                <a:endParaRPr lang="it-IT" dirty="0"/>
              </a:p>
              <a:p>
                <a:r>
                  <a:rPr lang="en-US" dirty="0" err="1" smtClean="0"/>
                  <a:t>Saya</a:t>
                </a:r>
                <a:r>
                  <a:rPr lang="en-US" dirty="0" smtClean="0"/>
                  <a:t> </a:t>
                </a:r>
                <a:r>
                  <a:rPr lang="en-US" dirty="0" err="1"/>
                  <a:t>seorang</a:t>
                </a:r>
                <a:r>
                  <a:rPr lang="en-US" dirty="0"/>
                  <a:t> </a:t>
                </a:r>
                <a:r>
                  <a:rPr lang="en-US" dirty="0" err="1" smtClean="0"/>
                  <a:t>mahasiswa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i="1" dirty="0" smtClean="0"/>
                  <a:t>“</a:t>
                </a:r>
                <a:r>
                  <a:rPr lang="en-US" i="1" dirty="0" err="1" smtClean="0"/>
                  <a:t>tidak</a:t>
                </a:r>
                <a:r>
                  <a:rPr lang="en-US" i="1" dirty="0" smtClean="0"/>
                  <a:t> </a:t>
                </a:r>
                <a:r>
                  <a:rPr lang="en-US" i="1" dirty="0" err="1"/>
                  <a:t>benar</a:t>
                </a:r>
                <a:r>
                  <a:rPr lang="en-US" i="1" dirty="0"/>
                  <a:t> </a:t>
                </a:r>
                <a:r>
                  <a:rPr lang="en-US" i="1" dirty="0" err="1"/>
                  <a:t>bahwa</a:t>
                </a:r>
                <a:r>
                  <a:rPr lang="en-US" i="1" dirty="0"/>
                  <a:t> </a:t>
                </a:r>
                <a:r>
                  <a:rPr lang="en-US" i="1" dirty="0" err="1"/>
                  <a:t>saya</a:t>
                </a:r>
                <a:r>
                  <a:rPr lang="en-US" i="1" dirty="0"/>
                  <a:t> </a:t>
                </a:r>
                <a:r>
                  <a:rPr lang="en-US" i="1" dirty="0" err="1"/>
                  <a:t>seorang</a:t>
                </a:r>
                <a:r>
                  <a:rPr lang="en-US" i="1" dirty="0"/>
                  <a:t> </a:t>
                </a:r>
                <a:r>
                  <a:rPr lang="en-US" i="1" dirty="0" err="1" smtClean="0"/>
                  <a:t>mahasiswa</a:t>
                </a:r>
                <a:r>
                  <a:rPr lang="en-US" i="1" dirty="0" smtClean="0"/>
                  <a:t>” </a:t>
                </a:r>
                <a:r>
                  <a:rPr lang="en-US" i="1" dirty="0" err="1"/>
                  <a:t>atau</a:t>
                </a:r>
                <a:r>
                  <a:rPr lang="en-US" i="1" dirty="0"/>
                  <a:t> </a:t>
                </a:r>
                <a:r>
                  <a:rPr lang="en-US" i="1" dirty="0" smtClean="0"/>
                  <a:t>“</a:t>
                </a:r>
                <a:r>
                  <a:rPr lang="en-US" i="1" dirty="0" err="1" smtClean="0"/>
                  <a:t>saya</a:t>
                </a:r>
                <a:r>
                  <a:rPr lang="en-US" i="1" dirty="0" smtClean="0"/>
                  <a:t> </a:t>
                </a:r>
                <a:r>
                  <a:rPr lang="en-US" i="1" dirty="0" err="1"/>
                  <a:t>bukan</a:t>
                </a:r>
                <a:r>
                  <a:rPr lang="en-US" i="1" dirty="0"/>
                  <a:t> </a:t>
                </a:r>
                <a:r>
                  <a:rPr lang="en-US" i="1" dirty="0" smtClean="0"/>
                  <a:t>	</a:t>
                </a:r>
                <a:r>
                  <a:rPr lang="en-US" i="1" dirty="0" err="1" smtClean="0"/>
                  <a:t>seorang</a:t>
                </a:r>
                <a:r>
                  <a:rPr lang="en-US" i="1" dirty="0" smtClean="0"/>
                  <a:t> </a:t>
                </a:r>
                <a:r>
                  <a:rPr lang="en-US" dirty="0" err="1" smtClean="0"/>
                  <a:t>mahasiswa</a:t>
                </a:r>
                <a:r>
                  <a:rPr lang="en-US" dirty="0" smtClean="0"/>
                  <a:t>”</a:t>
                </a:r>
                <a:endParaRPr lang="en-US" dirty="0"/>
              </a:p>
              <a:p>
                <a:r>
                  <a:rPr lang="en-US" dirty="0" err="1" smtClean="0"/>
                  <a:t>Bulan</a:t>
                </a:r>
                <a:r>
                  <a:rPr lang="en-US" dirty="0" smtClean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bukan</a:t>
                </a:r>
                <a:r>
                  <a:rPr lang="en-US" dirty="0"/>
                  <a:t> </a:t>
                </a:r>
                <a:r>
                  <a:rPr lang="en-US" dirty="0" err="1"/>
                  <a:t>bulan</a:t>
                </a:r>
                <a:r>
                  <a:rPr lang="en-US" dirty="0"/>
                  <a:t> </a:t>
                </a:r>
                <a:r>
                  <a:rPr lang="en-US" dirty="0" err="1" smtClean="0"/>
                  <a:t>Agustus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i="1" dirty="0" smtClean="0"/>
                  <a:t>“</a:t>
                </a:r>
                <a:r>
                  <a:rPr lang="en-US" i="1" dirty="0" err="1" smtClean="0"/>
                  <a:t>tidak</a:t>
                </a:r>
                <a:r>
                  <a:rPr lang="en-US" i="1" dirty="0" smtClean="0"/>
                  <a:t> </a:t>
                </a:r>
                <a:r>
                  <a:rPr lang="en-US" i="1" dirty="0" err="1"/>
                  <a:t>benar</a:t>
                </a:r>
                <a:r>
                  <a:rPr lang="en-US" i="1" dirty="0"/>
                  <a:t> </a:t>
                </a:r>
                <a:r>
                  <a:rPr lang="en-US" i="1" dirty="0" err="1"/>
                  <a:t>bahwa</a:t>
                </a:r>
                <a:r>
                  <a:rPr lang="en-US" i="1" dirty="0"/>
                  <a:t> </a:t>
                </a:r>
                <a:r>
                  <a:rPr lang="en-US" i="1" dirty="0" err="1"/>
                  <a:t>bulan</a:t>
                </a:r>
                <a:r>
                  <a:rPr lang="en-US" i="1" dirty="0"/>
                  <a:t> </a:t>
                </a:r>
                <a:r>
                  <a:rPr lang="en-US" i="1" dirty="0" err="1"/>
                  <a:t>ini</a:t>
                </a:r>
                <a:r>
                  <a:rPr lang="en-US" i="1" dirty="0"/>
                  <a:t> </a:t>
                </a:r>
                <a:r>
                  <a:rPr lang="en-US" i="1" dirty="0" err="1"/>
                  <a:t>bukan</a:t>
                </a:r>
                <a:r>
                  <a:rPr lang="en-US" i="1" dirty="0"/>
                  <a:t> </a:t>
                </a:r>
                <a:r>
                  <a:rPr lang="en-US" i="1" dirty="0" err="1"/>
                  <a:t>bulan</a:t>
                </a:r>
                <a:r>
                  <a:rPr lang="en-US" i="1" dirty="0"/>
                  <a:t> </a:t>
                </a:r>
                <a:r>
                  <a:rPr lang="en-US" i="1" dirty="0" err="1" smtClean="0"/>
                  <a:t>Agustus</a:t>
                </a:r>
                <a:r>
                  <a:rPr lang="en-US" i="1" dirty="0" smtClean="0"/>
                  <a:t>” </a:t>
                </a:r>
                <a:r>
                  <a:rPr lang="en-US" i="1" dirty="0" err="1" smtClean="0"/>
                  <a:t>atau</a:t>
                </a:r>
                <a:r>
                  <a:rPr lang="en-US" i="1" dirty="0" smtClean="0"/>
                  <a:t> “</a:t>
                </a:r>
                <a:r>
                  <a:rPr lang="en-US" i="1" dirty="0" err="1" smtClean="0"/>
                  <a:t>bulan</a:t>
                </a:r>
                <a:r>
                  <a:rPr lang="en-US" i="1" dirty="0" smtClean="0"/>
                  <a:t> 	</a:t>
                </a:r>
                <a:r>
                  <a:rPr lang="en-US" i="1" dirty="0" err="1" smtClean="0"/>
                  <a:t>ini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bulan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Agustus</a:t>
                </a:r>
                <a:r>
                  <a:rPr lang="en-US" i="1" dirty="0" smtClean="0"/>
                  <a:t>”</a:t>
                </a:r>
                <a:endParaRPr lang="en-US" i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D" dirty="0" smtClean="0"/>
              </a:p>
              <a:p>
                <a:pPr marL="0" indent="0">
                  <a:buNone/>
                </a:pPr>
                <a:r>
                  <a:rPr lang="en-ID" dirty="0" smtClean="0"/>
                  <a:t>	</a:t>
                </a:r>
                <a:r>
                  <a:rPr lang="en-ID" i="1" dirty="0" smtClean="0"/>
                  <a:t>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 “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94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Konjungsi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Apabila</a:t>
            </a:r>
            <a:r>
              <a:rPr lang="en-US" dirty="0"/>
              <a:t> p </a:t>
            </a:r>
            <a:r>
              <a:rPr lang="en-US" dirty="0" err="1"/>
              <a:t>dan</a:t>
            </a:r>
            <a:r>
              <a:rPr lang="en-US" dirty="0"/>
              <a:t> q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 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q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konjungsi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 </a:t>
            </a:r>
            <a:r>
              <a:rPr lang="en-US" b="1" dirty="0" err="1"/>
              <a:t>dan</a:t>
            </a:r>
            <a:r>
              <a:rPr lang="en-US" dirty="0"/>
              <a:t> q.</a:t>
            </a:r>
          </a:p>
          <a:p>
            <a:r>
              <a:rPr lang="en-US" dirty="0"/>
              <a:t>p 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q </a:t>
            </a:r>
            <a:r>
              <a:rPr lang="en-US" dirty="0" err="1"/>
              <a:t>dibaca</a:t>
            </a:r>
            <a:r>
              <a:rPr lang="en-US" dirty="0"/>
              <a:t> p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dirty="0"/>
              <a:t>q </a:t>
            </a:r>
            <a:r>
              <a:rPr lang="en-US" dirty="0" err="1"/>
              <a:t>atau</a:t>
            </a:r>
            <a:r>
              <a:rPr lang="en-US" dirty="0"/>
              <a:t> p </a:t>
            </a:r>
            <a:r>
              <a:rPr lang="en-US" b="1" dirty="0"/>
              <a:t>and </a:t>
            </a:r>
            <a:r>
              <a:rPr lang="en-US" dirty="0"/>
              <a:t>q</a:t>
            </a:r>
          </a:p>
          <a:p>
            <a:r>
              <a:rPr lang="en-US" i="1" dirty="0"/>
              <a:t>p </a:t>
            </a:r>
            <a:r>
              <a:rPr lang="en-US" i="1" dirty="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</a:t>
            </a:r>
            <a:r>
              <a:rPr lang="en-US" i="1" dirty="0" smtClean="0"/>
              <a:t> </a:t>
            </a:r>
            <a:r>
              <a:rPr lang="en-US" i="1" dirty="0"/>
              <a:t>q </a:t>
            </a:r>
            <a:r>
              <a:rPr lang="en-US" i="1" dirty="0" err="1"/>
              <a:t>bernilai</a:t>
            </a:r>
            <a:r>
              <a:rPr lang="en-US" i="1" dirty="0"/>
              <a:t> </a:t>
            </a:r>
            <a:r>
              <a:rPr lang="en-US" i="1" dirty="0" err="1"/>
              <a:t>benar</a:t>
            </a:r>
            <a:r>
              <a:rPr lang="en-US" i="1" dirty="0"/>
              <a:t> (T)</a:t>
            </a:r>
            <a:r>
              <a:rPr lang="en-US" dirty="0"/>
              <a:t> </a:t>
            </a:r>
            <a:r>
              <a:rPr lang="en-US" b="1" dirty="0" err="1"/>
              <a:t>tepat</a:t>
            </a:r>
            <a:r>
              <a:rPr lang="en-US" b="1" dirty="0"/>
              <a:t> </a:t>
            </a:r>
            <a:r>
              <a:rPr lang="en-US" b="1" dirty="0" err="1"/>
              <a:t>ketika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i="1" dirty="0" smtClean="0"/>
              <a:t>p </a:t>
            </a:r>
            <a:r>
              <a:rPr lang="en-US" i="1" dirty="0" err="1"/>
              <a:t>dan</a:t>
            </a:r>
            <a:r>
              <a:rPr lang="en-US" i="1" dirty="0"/>
              <a:t> q </a:t>
            </a:r>
            <a:r>
              <a:rPr lang="en-US" i="1" dirty="0" err="1"/>
              <a:t>keduanya</a:t>
            </a:r>
            <a:r>
              <a:rPr lang="en-US" i="1" dirty="0"/>
              <a:t> </a:t>
            </a:r>
            <a:r>
              <a:rPr lang="en-US" i="1" dirty="0" err="1"/>
              <a:t>bernilai</a:t>
            </a:r>
            <a:r>
              <a:rPr lang="en-US" i="1" dirty="0"/>
              <a:t> </a:t>
            </a:r>
            <a:r>
              <a:rPr lang="en-US" i="1" dirty="0" err="1"/>
              <a:t>benar</a:t>
            </a:r>
            <a:r>
              <a:rPr lang="en-US" dirty="0"/>
              <a:t>,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konjungsi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p </a:t>
            </a:r>
            <a:r>
              <a:rPr lang="en-US" dirty="0" err="1"/>
              <a:t>dan</a:t>
            </a:r>
            <a:r>
              <a:rPr lang="en-US" dirty="0"/>
              <a:t> q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endParaRPr lang="en-US" dirty="0"/>
          </a:p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konjungsi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44" y="4350496"/>
            <a:ext cx="2253938" cy="18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5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proposisi-proposisi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p : </a:t>
                </a:r>
                <a:r>
                  <a:rPr lang="en-US" dirty="0" err="1"/>
                  <a:t>Matahari</a:t>
                </a:r>
                <a:r>
                  <a:rPr lang="en-US" dirty="0"/>
                  <a:t> </a:t>
                </a:r>
                <a:r>
                  <a:rPr lang="en-US" dirty="0" err="1"/>
                  <a:t>terbit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timur</a:t>
                </a:r>
                <a:r>
                  <a:rPr lang="en-US" dirty="0"/>
                  <a:t>  </a:t>
                </a:r>
                <a:r>
                  <a:rPr lang="en-US" dirty="0" smtClean="0"/>
                  <a:t>    q :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3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 : </a:t>
                </a:r>
                <a:r>
                  <a:rPr lang="en-US" dirty="0" err="1"/>
                  <a:t>Kucing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reptil</a:t>
                </a:r>
                <a:r>
                  <a:rPr lang="en-US" dirty="0"/>
                  <a:t> </a:t>
                </a:r>
                <a:r>
                  <a:rPr lang="en-US" dirty="0" smtClean="0"/>
                  <a:t>		    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D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D" dirty="0" smtClean="0"/>
              </a:p>
              <a:p>
                <a:pPr marL="0" indent="0">
                  <a:buNone/>
                </a:pPr>
                <a:r>
                  <a:rPr lang="en-ID" dirty="0" err="1" smtClean="0"/>
                  <a:t>Maka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proposisi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untuk</a:t>
                </a:r>
                <a:r>
                  <a:rPr lang="en-ID" dirty="0" smtClean="0"/>
                  <a:t> :</a:t>
                </a:r>
              </a:p>
              <a:p>
                <a:r>
                  <a:rPr lang="en-US" dirty="0"/>
                  <a:t>p </a:t>
                </a:r>
                <a:r>
                  <a:rPr lang="en-US" dirty="0" smtClean="0">
                    <a:solidFill>
                      <a:schemeClr val="tx1"/>
                    </a:solidFill>
                    <a:latin typeface="Verdana" pitchFamily="34" charset="0"/>
                    <a:sym typeface="Symbol" pitchFamily="18" charset="2"/>
                  </a:rPr>
                  <a:t>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 smtClean="0"/>
                  <a:t>q </a:t>
                </a:r>
                <a:r>
                  <a:rPr lang="en-US" dirty="0"/>
                  <a:t>: </a:t>
                </a:r>
                <a:r>
                  <a:rPr lang="en-US" dirty="0" err="1"/>
                  <a:t>Matahari</a:t>
                </a:r>
                <a:r>
                  <a:rPr lang="en-US" dirty="0"/>
                  <a:t> </a:t>
                </a:r>
                <a:r>
                  <a:rPr lang="en-US" dirty="0" err="1"/>
                  <a:t>terbit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timur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3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	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Karena</a:t>
                </a:r>
                <a:r>
                  <a:rPr lang="en-US" dirty="0" smtClean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kebenaran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 smtClean="0"/>
                  <a:t>Matahari</a:t>
                </a:r>
                <a:r>
                  <a:rPr lang="en-US" dirty="0" smtClean="0"/>
                  <a:t> </a:t>
                </a:r>
                <a:r>
                  <a:rPr lang="en-US" dirty="0" err="1"/>
                  <a:t>terbit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 smtClean="0"/>
                  <a:t>timur</a:t>
                </a: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b="1" dirty="0" err="1"/>
                  <a:t>benar</a:t>
                </a:r>
                <a:r>
                  <a:rPr lang="en-US" b="1" dirty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:r>
                  <a:rPr lang="en-US" dirty="0" err="1" smtClean="0"/>
                  <a:t>kebenaran</a:t>
                </a:r>
                <a:r>
                  <a:rPr lang="en-US" dirty="0" smtClean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3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adalah </a:t>
                </a:r>
                <a:r>
                  <a:rPr lang="en-US" dirty="0" err="1"/>
                  <a:t>salah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kebenaran</a:t>
                </a:r>
                <a:r>
                  <a:rPr lang="en-US" dirty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smtClean="0"/>
                  <a:t>p </a:t>
                </a:r>
                <a:r>
                  <a:rPr lang="en-US" dirty="0" smtClean="0">
                    <a:solidFill>
                      <a:schemeClr val="tx1"/>
                    </a:solidFill>
                    <a:latin typeface="Verdana" pitchFamily="34" charset="0"/>
                    <a:sym typeface="Symbol" pitchFamily="18" charset="2"/>
                  </a:rPr>
                  <a:t>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 smtClean="0"/>
                  <a:t>q </a:t>
                </a:r>
                <a:r>
                  <a:rPr lang="en-US" dirty="0" err="1" smtClean="0"/>
                  <a:t>adalah</a:t>
                </a: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/>
                  <a:t> </a:t>
                </a:r>
                <a:r>
                  <a:rPr lang="en-US" b="1" dirty="0" smtClean="0"/>
                  <a:t>  </a:t>
                </a:r>
                <a:r>
                  <a:rPr lang="en-US" b="1" dirty="0" err="1" smtClean="0"/>
                  <a:t>salah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nl-NL" dirty="0"/>
                  <a:t>r </a:t>
                </a:r>
                <a:r>
                  <a:rPr lang="en-US" dirty="0" smtClean="0">
                    <a:solidFill>
                      <a:schemeClr val="tx1"/>
                    </a:solidFill>
                    <a:latin typeface="Verdana" pitchFamily="34" charset="0"/>
                    <a:sym typeface="Symbol" pitchFamily="18" charset="2"/>
                  </a:rPr>
                  <a:t>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nl-NL" dirty="0"/>
                  <a:t>s : Kucing bukan reptil 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dirty="0" smtClean="0"/>
              </a:p>
              <a:p>
                <a:pPr marL="0" indent="0">
                  <a:buNone/>
                </a:pPr>
                <a:r>
                  <a:rPr lang="sv-SE" dirty="0"/>
                  <a:t> </a:t>
                </a:r>
                <a:r>
                  <a:rPr lang="sv-SE" dirty="0" smtClean="0"/>
                  <a:t> Karena </a:t>
                </a:r>
                <a:r>
                  <a:rPr lang="sv-SE" dirty="0"/>
                  <a:t>nilai kebenaran dari </a:t>
                </a:r>
                <a:r>
                  <a:rPr lang="sv-SE" dirty="0" smtClean="0"/>
                  <a:t>”Kucing </a:t>
                </a:r>
                <a:r>
                  <a:rPr lang="sv-SE" dirty="0"/>
                  <a:t>bukan </a:t>
                </a:r>
                <a:r>
                  <a:rPr lang="sv-SE" dirty="0" smtClean="0"/>
                  <a:t>reptil” </a:t>
                </a:r>
                <a:r>
                  <a:rPr lang="sv-SE" dirty="0"/>
                  <a:t>adalah </a:t>
                </a:r>
                <a:r>
                  <a:rPr lang="sv-SE" b="1" dirty="0"/>
                  <a:t>benar </a:t>
                </a:r>
                <a:r>
                  <a:rPr lang="sv-SE" dirty="0"/>
                  <a:t>dan </a:t>
                </a:r>
                <a:r>
                  <a:rPr lang="sv-SE" dirty="0" smtClean="0"/>
                  <a:t>nilai </a:t>
                </a:r>
                <a:r>
                  <a:rPr lang="en-US" dirty="0" err="1" smtClean="0"/>
                  <a:t>kebenaran</a:t>
                </a:r>
                <a:r>
                  <a:rPr lang="en-US" dirty="0" smtClean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adalah </a:t>
                </a:r>
                <a:r>
                  <a:rPr lang="en-US" b="1" dirty="0" err="1"/>
                  <a:t>benar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kebenaran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nl-NL" dirty="0"/>
                  <a:t>r </a:t>
                </a:r>
                <a:r>
                  <a:rPr lang="en-US" dirty="0" smtClean="0">
                    <a:solidFill>
                      <a:schemeClr val="tx1"/>
                    </a:solidFill>
                    <a:latin typeface="Verdana" pitchFamily="34" charset="0"/>
                    <a:sym typeface="Symbol" pitchFamily="18" charset="2"/>
                  </a:rPr>
                  <a:t>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nl-NL" dirty="0"/>
                  <a:t>s </a:t>
                </a:r>
                <a:r>
                  <a:rPr lang="nl-NL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b="1" dirty="0" err="1" smtClean="0"/>
                  <a:t>benar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28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13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1494</Words>
  <Application>Microsoft Office PowerPoint</Application>
  <PresentationFormat>Widescreen</PresentationFormat>
  <Paragraphs>147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Times New Roman</vt:lpstr>
      <vt:lpstr>Verdana</vt:lpstr>
      <vt:lpstr>Wingdings</vt:lpstr>
      <vt:lpstr>Office Theme</vt:lpstr>
      <vt:lpstr>Logika Proposisi</vt:lpstr>
      <vt:lpstr>Logika</vt:lpstr>
      <vt:lpstr>Proposisi</vt:lpstr>
      <vt:lpstr>Contoh </vt:lpstr>
      <vt:lpstr>Operator Logika</vt:lpstr>
      <vt:lpstr>Negasi</vt:lpstr>
      <vt:lpstr>Contoh Negasi</vt:lpstr>
      <vt:lpstr>Konjungsi</vt:lpstr>
      <vt:lpstr>Contoh </vt:lpstr>
      <vt:lpstr>Disjungsi</vt:lpstr>
      <vt:lpstr>Contoh </vt:lpstr>
      <vt:lpstr>Exclusif Or</vt:lpstr>
      <vt:lpstr>PowerPoint Presentation</vt:lpstr>
      <vt:lpstr>Implikasi</vt:lpstr>
      <vt:lpstr>PowerPoint Presentation</vt:lpstr>
      <vt:lpstr>PowerPoint Presentation</vt:lpstr>
      <vt:lpstr>Kontraposisi, konvers, dan invers</vt:lpstr>
      <vt:lpstr>Biimplikasi</vt:lpstr>
      <vt:lpstr>PowerPoint Presentation</vt:lpstr>
      <vt:lpstr>PowerPoint Presentation</vt:lpstr>
      <vt:lpstr>Presedens</vt:lpstr>
      <vt:lpstr>PowerPoint Presentation</vt:lpstr>
      <vt:lpstr>Formula Logika Proposisi</vt:lpstr>
      <vt:lpstr>Contoh </vt:lpstr>
      <vt:lpstr>Subformula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Proposisi</dc:title>
  <dc:creator>Reviwer</dc:creator>
  <cp:lastModifiedBy>Reviwer</cp:lastModifiedBy>
  <cp:revision>17</cp:revision>
  <dcterms:created xsi:type="dcterms:W3CDTF">2020-03-11T03:32:13Z</dcterms:created>
  <dcterms:modified xsi:type="dcterms:W3CDTF">2020-03-11T05:41:17Z</dcterms:modified>
</cp:coreProperties>
</file>