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8E5FE-A62A-4421-A65D-FCC2BB9F856F}" type="datetimeFigureOut">
              <a:rPr lang="en-CA" smtClean="0"/>
              <a:t>2020-06-01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EEF9E-74B0-49B7-B140-05ED10657D1F}" type="slidenum">
              <a:rPr lang="en-CA" smtClean="0"/>
              <a:t>‹#›</a:t>
            </a:fld>
            <a:endParaRPr lang="en-CA"/>
          </a:p>
        </p:txBody>
      </p:sp>
    </p:spTree>
    <p:extLst>
      <p:ext uri="{BB962C8B-B14F-4D97-AF65-F5344CB8AC3E}">
        <p14:creationId xmlns:p14="http://schemas.microsoft.com/office/powerpoint/2010/main" val="190639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81EEF9E-74B0-49B7-B140-05ED10657D1F}" type="slidenum">
              <a:rPr lang="en-CA" smtClean="0"/>
              <a:t>4</a:t>
            </a:fld>
            <a:endParaRPr lang="en-CA"/>
          </a:p>
        </p:txBody>
      </p:sp>
    </p:spTree>
    <p:extLst>
      <p:ext uri="{BB962C8B-B14F-4D97-AF65-F5344CB8AC3E}">
        <p14:creationId xmlns:p14="http://schemas.microsoft.com/office/powerpoint/2010/main" val="344222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95" indent="0" algn="ctr">
              <a:buNone/>
              <a:defRPr sz="2400"/>
            </a:lvl2pPr>
            <a:lvl3pPr marL="914388" indent="0" algn="ctr">
              <a:buNone/>
              <a:defRPr sz="2400"/>
            </a:lvl3pPr>
            <a:lvl4pPr marL="1371583" indent="0" algn="ctr">
              <a:buNone/>
              <a:defRPr sz="2000"/>
            </a:lvl4pPr>
            <a:lvl5pPr marL="1828778" indent="0" algn="ctr">
              <a:buNone/>
              <a:defRPr sz="2000"/>
            </a:lvl5pPr>
            <a:lvl6pPr marL="2285972" indent="0" algn="ctr">
              <a:buNone/>
              <a:defRPr sz="2000"/>
            </a:lvl6pPr>
            <a:lvl7pPr marL="2743166" indent="0" algn="ctr">
              <a:buNone/>
              <a:defRPr sz="2000"/>
            </a:lvl7pPr>
            <a:lvl8pPr marL="3200360" indent="0" algn="ctr">
              <a:buNone/>
              <a:defRPr sz="2000"/>
            </a:lvl8pPr>
            <a:lvl9pPr marL="3657554"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4D41F-B220-461C-BC91-E77E9346613B}" type="datetimeFigureOut">
              <a:rPr lang="en-CA" smtClean="0"/>
              <a:t>2020-06-01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DDE889-2D3D-4321-A127-9C3A99AD3057}" type="slidenum">
              <a:rPr lang="en-CA" smtClean="0"/>
              <a:t>‹#›</a:t>
            </a:fld>
            <a:endParaRPr lang="en-CA"/>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33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4D41F-B220-461C-BC91-E77E9346613B}" type="datetimeFigureOut">
              <a:rPr lang="en-CA" smtClean="0"/>
              <a:t>2020-06-01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75693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4D41F-B220-461C-BC91-E77E9346613B}" type="datetimeFigureOut">
              <a:rPr lang="en-CA" smtClean="0"/>
              <a:t>2020-06-01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230684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4D41F-B220-461C-BC91-E77E9346613B}" type="datetimeFigureOut">
              <a:rPr lang="en-CA" smtClean="0"/>
              <a:t>2020-06-01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240242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95" indent="0">
              <a:buNone/>
              <a:defRPr sz="1800">
                <a:solidFill>
                  <a:schemeClr val="tx1">
                    <a:tint val="75000"/>
                  </a:schemeClr>
                </a:solidFill>
              </a:defRPr>
            </a:lvl2pPr>
            <a:lvl3pPr marL="914388" indent="0">
              <a:buNone/>
              <a:defRPr sz="1600">
                <a:solidFill>
                  <a:schemeClr val="tx1">
                    <a:tint val="75000"/>
                  </a:schemeClr>
                </a:solidFill>
              </a:defRPr>
            </a:lvl3pPr>
            <a:lvl4pPr marL="1371583" indent="0">
              <a:buNone/>
              <a:defRPr sz="1400">
                <a:solidFill>
                  <a:schemeClr val="tx1">
                    <a:tint val="75000"/>
                  </a:schemeClr>
                </a:solidFill>
              </a:defRPr>
            </a:lvl4pPr>
            <a:lvl5pPr marL="1828778" indent="0">
              <a:buNone/>
              <a:defRPr sz="1400">
                <a:solidFill>
                  <a:schemeClr val="tx1">
                    <a:tint val="75000"/>
                  </a:schemeClr>
                </a:solidFill>
              </a:defRPr>
            </a:lvl5pPr>
            <a:lvl6pPr marL="2285972" indent="0">
              <a:buNone/>
              <a:defRPr sz="1400">
                <a:solidFill>
                  <a:schemeClr val="tx1">
                    <a:tint val="75000"/>
                  </a:schemeClr>
                </a:solidFill>
              </a:defRPr>
            </a:lvl6pPr>
            <a:lvl7pPr marL="2743166" indent="0">
              <a:buNone/>
              <a:defRPr sz="1400">
                <a:solidFill>
                  <a:schemeClr val="tx1">
                    <a:tint val="75000"/>
                  </a:schemeClr>
                </a:solidFill>
              </a:defRPr>
            </a:lvl7pPr>
            <a:lvl8pPr marL="3200360" indent="0">
              <a:buNone/>
              <a:defRPr sz="1400">
                <a:solidFill>
                  <a:schemeClr val="tx1">
                    <a:tint val="75000"/>
                  </a:schemeClr>
                </a:solidFill>
              </a:defRPr>
            </a:lvl8pPr>
            <a:lvl9pPr marL="36575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D41F-B220-461C-BC91-E77E9346613B}" type="datetimeFigureOut">
              <a:rPr lang="en-CA" smtClean="0"/>
              <a:t>2020-06-01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DDE889-2D3D-4321-A127-9C3A99AD3057}" type="slidenum">
              <a:rPr lang="en-CA" smtClean="0"/>
              <a:t>‹#›</a:t>
            </a:fld>
            <a:endParaRPr lang="en-CA"/>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08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4D41F-B220-461C-BC91-E77E9346613B}" type="datetimeFigureOut">
              <a:rPr lang="en-CA" smtClean="0"/>
              <a:t>2020-06-01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41823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3"/>
            <a:ext cx="4937760" cy="736282"/>
          </a:xfrm>
        </p:spPr>
        <p:txBody>
          <a:bodyPr lIns="91440" rIns="91440" anchor="ctr">
            <a:normAutofit/>
          </a:bodyPr>
          <a:lstStyle>
            <a:lvl1pPr marL="0" indent="0">
              <a:buNone/>
              <a:defRPr sz="2000" b="0" cap="all" baseline="0">
                <a:solidFill>
                  <a:schemeClr val="tx2"/>
                </a:solidFill>
              </a:defRPr>
            </a:lvl1pPr>
            <a:lvl2pPr marL="457195" indent="0">
              <a:buNone/>
              <a:defRPr sz="2000" b="1"/>
            </a:lvl2pPr>
            <a:lvl3pPr marL="914388" indent="0">
              <a:buNone/>
              <a:defRPr sz="1800" b="1"/>
            </a:lvl3pPr>
            <a:lvl4pPr marL="1371583" indent="0">
              <a:buNone/>
              <a:defRPr sz="1600" b="1"/>
            </a:lvl4pPr>
            <a:lvl5pPr marL="1828778" indent="0">
              <a:buNone/>
              <a:defRPr sz="1600" b="1"/>
            </a:lvl5pPr>
            <a:lvl6pPr marL="2285972" indent="0">
              <a:buNone/>
              <a:defRPr sz="1600" b="1"/>
            </a:lvl6pPr>
            <a:lvl7pPr marL="2743166" indent="0">
              <a:buNone/>
              <a:defRPr sz="1600" b="1"/>
            </a:lvl7pPr>
            <a:lvl8pPr marL="3200360" indent="0">
              <a:buNone/>
              <a:defRPr sz="1600" b="1"/>
            </a:lvl8pPr>
            <a:lvl9pPr marL="3657554"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3"/>
            <a:ext cx="4937760" cy="736282"/>
          </a:xfrm>
        </p:spPr>
        <p:txBody>
          <a:bodyPr lIns="91440" rIns="91440" anchor="ctr">
            <a:normAutofit/>
          </a:bodyPr>
          <a:lstStyle>
            <a:lvl1pPr marL="0" indent="0">
              <a:buNone/>
              <a:defRPr sz="2000" b="0" cap="all" baseline="0">
                <a:solidFill>
                  <a:schemeClr val="tx2"/>
                </a:solidFill>
              </a:defRPr>
            </a:lvl1pPr>
            <a:lvl2pPr marL="457195" indent="0">
              <a:buNone/>
              <a:defRPr sz="2000" b="1"/>
            </a:lvl2pPr>
            <a:lvl3pPr marL="914388" indent="0">
              <a:buNone/>
              <a:defRPr sz="1800" b="1"/>
            </a:lvl3pPr>
            <a:lvl4pPr marL="1371583" indent="0">
              <a:buNone/>
              <a:defRPr sz="1600" b="1"/>
            </a:lvl4pPr>
            <a:lvl5pPr marL="1828778" indent="0">
              <a:buNone/>
              <a:defRPr sz="1600" b="1"/>
            </a:lvl5pPr>
            <a:lvl6pPr marL="2285972" indent="0">
              <a:buNone/>
              <a:defRPr sz="1600" b="1"/>
            </a:lvl6pPr>
            <a:lvl7pPr marL="2743166" indent="0">
              <a:buNone/>
              <a:defRPr sz="1600" b="1"/>
            </a:lvl7pPr>
            <a:lvl8pPr marL="3200360" indent="0">
              <a:buNone/>
              <a:defRPr sz="1600" b="1"/>
            </a:lvl8pPr>
            <a:lvl9pPr marL="36575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4D41F-B220-461C-BC91-E77E9346613B}" type="datetimeFigureOut">
              <a:rPr lang="en-CA" smtClean="0"/>
              <a:t>2020-06-01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245446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4D41F-B220-461C-BC91-E77E9346613B}" type="datetimeFigureOut">
              <a:rPr lang="en-CA" smtClean="0"/>
              <a:t>2020-06-01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277435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D4D41F-B220-461C-BC91-E77E9346613B}" type="datetimeFigureOut">
              <a:rPr lang="en-CA" smtClean="0"/>
              <a:t>2020-06-01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326861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4"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3"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4"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3" y="2926081"/>
            <a:ext cx="3200400" cy="3379124"/>
          </a:xfrm>
        </p:spPr>
        <p:txBody>
          <a:bodyPr lIns="91440" rIns="91440">
            <a:normAutofit/>
          </a:bodyPr>
          <a:lstStyle>
            <a:lvl1pPr marL="0" indent="0">
              <a:buNone/>
              <a:defRPr sz="1500">
                <a:solidFill>
                  <a:srgbClr val="FFFFFF"/>
                </a:solidFill>
              </a:defRPr>
            </a:lvl1pPr>
            <a:lvl2pPr marL="457195" indent="0">
              <a:buNone/>
              <a:defRPr sz="1200"/>
            </a:lvl2pPr>
            <a:lvl3pPr marL="914388" indent="0">
              <a:buNone/>
              <a:defRPr sz="1000"/>
            </a:lvl3pPr>
            <a:lvl4pPr marL="1371583" indent="0">
              <a:buNone/>
              <a:defRPr sz="900"/>
            </a:lvl4pPr>
            <a:lvl5pPr marL="1828778" indent="0">
              <a:buNone/>
              <a:defRPr sz="900"/>
            </a:lvl5pPr>
            <a:lvl6pPr marL="2285972" indent="0">
              <a:buNone/>
              <a:defRPr sz="900"/>
            </a:lvl6pPr>
            <a:lvl7pPr marL="2743166" indent="0">
              <a:buNone/>
              <a:defRPr sz="900"/>
            </a:lvl7pPr>
            <a:lvl8pPr marL="3200360" indent="0">
              <a:buNone/>
              <a:defRPr sz="900"/>
            </a:lvl8pPr>
            <a:lvl9pPr marL="3657554"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1" y="6459787"/>
            <a:ext cx="2618510" cy="365125"/>
          </a:xfrm>
        </p:spPr>
        <p:txBody>
          <a:bodyPr/>
          <a:lstStyle>
            <a:lvl1pPr algn="l">
              <a:defRPr/>
            </a:lvl1pPr>
          </a:lstStyle>
          <a:p>
            <a:fld id="{29D4D41F-B220-461C-BC91-E77E9346613B}" type="datetimeFigureOut">
              <a:rPr lang="en-CA" smtClean="0"/>
              <a:t>2020-06-01</a:t>
            </a:fld>
            <a:endParaRPr lang="en-CA"/>
          </a:p>
        </p:txBody>
      </p:sp>
      <p:sp>
        <p:nvSpPr>
          <p:cNvPr id="6" name="Footer Placeholder 5"/>
          <p:cNvSpPr>
            <a:spLocks noGrp="1"/>
          </p:cNvSpPr>
          <p:nvPr>
            <p:ph type="ftr" sz="quarter" idx="11"/>
          </p:nvPr>
        </p:nvSpPr>
        <p:spPr>
          <a:xfrm>
            <a:off x="4800602" y="6459787"/>
            <a:ext cx="4648201"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DDE889-2D3D-4321-A127-9C3A99AD3057}" type="slidenum">
              <a:rPr lang="en-CA" smtClean="0"/>
              <a:t>‹#›</a:t>
            </a:fld>
            <a:endParaRPr lang="en-CA"/>
          </a:p>
        </p:txBody>
      </p:sp>
    </p:spTree>
    <p:extLst>
      <p:ext uri="{BB962C8B-B14F-4D97-AF65-F5344CB8AC3E}">
        <p14:creationId xmlns:p14="http://schemas.microsoft.com/office/powerpoint/2010/main" val="52563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3"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1"/>
            <a:ext cx="12191986" cy="4915076"/>
          </a:xfrm>
          <a:blipFill>
            <a:blip r:embed="rId2"/>
            <a:stretch>
              <a:fillRect/>
            </a:stretch>
          </a:blipFill>
        </p:spPr>
        <p:txBody>
          <a:bodyPr lIns="457200" tIns="457200" anchor="t"/>
          <a:lstStyle>
            <a:lvl1pPr marL="0" indent="0">
              <a:buNone/>
              <a:defRPr sz="3200">
                <a:solidFill>
                  <a:schemeClr val="bg1"/>
                </a:solidFill>
              </a:defRPr>
            </a:lvl1pPr>
            <a:lvl2pPr marL="457195" indent="0">
              <a:buNone/>
              <a:defRPr sz="2800"/>
            </a:lvl2pPr>
            <a:lvl3pPr marL="914388" indent="0">
              <a:buNone/>
              <a:defRPr sz="2400"/>
            </a:lvl3pPr>
            <a:lvl4pPr marL="1371583" indent="0">
              <a:buNone/>
              <a:defRPr sz="2000"/>
            </a:lvl4pPr>
            <a:lvl5pPr marL="1828778" indent="0">
              <a:buNone/>
              <a:defRPr sz="2000"/>
            </a:lvl5pPr>
            <a:lvl6pPr marL="2285972" indent="0">
              <a:buNone/>
              <a:defRPr sz="2000"/>
            </a:lvl6pPr>
            <a:lvl7pPr marL="2743166" indent="0">
              <a:buNone/>
              <a:defRPr sz="2000"/>
            </a:lvl7pPr>
            <a:lvl8pPr marL="3200360" indent="0">
              <a:buNone/>
              <a:defRPr sz="2000"/>
            </a:lvl8pPr>
            <a:lvl9pPr marL="3657554"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3"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95" indent="0">
              <a:buNone/>
              <a:defRPr sz="1200"/>
            </a:lvl2pPr>
            <a:lvl3pPr marL="914388" indent="0">
              <a:buNone/>
              <a:defRPr sz="1000"/>
            </a:lvl3pPr>
            <a:lvl4pPr marL="1371583" indent="0">
              <a:buNone/>
              <a:defRPr sz="900"/>
            </a:lvl4pPr>
            <a:lvl5pPr marL="1828778" indent="0">
              <a:buNone/>
              <a:defRPr sz="900"/>
            </a:lvl5pPr>
            <a:lvl6pPr marL="2285972" indent="0">
              <a:buNone/>
              <a:defRPr sz="900"/>
            </a:lvl6pPr>
            <a:lvl7pPr marL="2743166" indent="0">
              <a:buNone/>
              <a:defRPr sz="900"/>
            </a:lvl7pPr>
            <a:lvl8pPr marL="3200360" indent="0">
              <a:buNone/>
              <a:defRPr sz="900"/>
            </a:lvl8pPr>
            <a:lvl9pPr marL="36575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4D41F-B220-461C-BC91-E77E9346613B}" type="datetimeFigureOut">
              <a:rPr lang="en-CA" smtClean="0"/>
              <a:t>2020-06-01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DDE889-2D3D-4321-A127-9C3A99AD3057}" type="slidenum">
              <a:rPr lang="en-CA" smtClean="0"/>
              <a:t>‹#›</a:t>
            </a:fld>
            <a:endParaRPr lang="en-CA"/>
          </a:p>
        </p:txBody>
      </p:sp>
    </p:spTree>
    <p:extLst>
      <p:ext uri="{BB962C8B-B14F-4D97-AF65-F5344CB8AC3E}">
        <p14:creationId xmlns:p14="http://schemas.microsoft.com/office/powerpoint/2010/main" val="360312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 y="6334317"/>
            <a:ext cx="12192002"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0" cy="365125"/>
          </a:xfrm>
          <a:prstGeom prst="rect">
            <a:avLst/>
          </a:prstGeom>
        </p:spPr>
        <p:txBody>
          <a:bodyPr vert="horz" lIns="91440" tIns="45720" rIns="91440" bIns="45720" rtlCol="0" anchor="ctr"/>
          <a:lstStyle>
            <a:lvl1pPr algn="l">
              <a:defRPr sz="900">
                <a:solidFill>
                  <a:srgbClr val="FFFFFF"/>
                </a:solidFill>
              </a:defRPr>
            </a:lvl1pPr>
          </a:lstStyle>
          <a:p>
            <a:fld id="{29D4D41F-B220-461C-BC91-E77E9346613B}" type="datetimeFigureOut">
              <a:rPr lang="en-CA" smtClean="0"/>
              <a:t>2020-06-01</a:t>
            </a:fld>
            <a:endParaRPr lang="en-CA"/>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06DDE889-2D3D-4321-A127-9C3A99AD3057}" type="slidenum">
              <a:rPr lang="en-CA" smtClean="0"/>
              <a:t>‹#›</a:t>
            </a:fld>
            <a:endParaRPr lang="en-CA"/>
          </a:p>
        </p:txBody>
      </p:sp>
      <p:cxnSp>
        <p:nvCxnSpPr>
          <p:cNvPr id="10" name="Straight Connector 9"/>
          <p:cNvCxnSpPr/>
          <p:nvPr/>
        </p:nvCxnSpPr>
        <p:spPr>
          <a:xfrm>
            <a:off x="1193533"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192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88"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39" indent="-91439" algn="l" defTabSz="914388"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4" indent="-182878" algn="l" defTabSz="914388"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1" indent="-182878"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99" indent="-182878"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77" indent="-182878"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87" indent="-228597"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83" indent="-228597"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81" indent="-228597"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79" indent="-228597" algn="l" defTabSz="91438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5"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3" algn="l" defTabSz="914388" rtl="0" eaLnBrk="1" latinLnBrk="0" hangingPunct="1">
        <a:defRPr sz="1800" kern="1200">
          <a:solidFill>
            <a:schemeClr val="tx1"/>
          </a:solidFill>
          <a:latin typeface="+mn-lt"/>
          <a:ea typeface="+mn-ea"/>
          <a:cs typeface="+mn-cs"/>
        </a:defRPr>
      </a:lvl4pPr>
      <a:lvl5pPr marL="1828778" algn="l" defTabSz="914388" rtl="0" eaLnBrk="1" latinLnBrk="0" hangingPunct="1">
        <a:defRPr sz="1800" kern="1200">
          <a:solidFill>
            <a:schemeClr val="tx1"/>
          </a:solidFill>
          <a:latin typeface="+mn-lt"/>
          <a:ea typeface="+mn-ea"/>
          <a:cs typeface="+mn-cs"/>
        </a:defRPr>
      </a:lvl5pPr>
      <a:lvl6pPr marL="2285972" algn="l" defTabSz="914388" rtl="0" eaLnBrk="1" latinLnBrk="0" hangingPunct="1">
        <a:defRPr sz="1800" kern="1200">
          <a:solidFill>
            <a:schemeClr val="tx1"/>
          </a:solidFill>
          <a:latin typeface="+mn-lt"/>
          <a:ea typeface="+mn-ea"/>
          <a:cs typeface="+mn-cs"/>
        </a:defRPr>
      </a:lvl6pPr>
      <a:lvl7pPr marL="2743166" algn="l" defTabSz="914388" rtl="0" eaLnBrk="1" latinLnBrk="0" hangingPunct="1">
        <a:defRPr sz="1800" kern="1200">
          <a:solidFill>
            <a:schemeClr val="tx1"/>
          </a:solidFill>
          <a:latin typeface="+mn-lt"/>
          <a:ea typeface="+mn-ea"/>
          <a:cs typeface="+mn-cs"/>
        </a:defRPr>
      </a:lvl7pPr>
      <a:lvl8pPr marL="3200360" algn="l" defTabSz="914388" rtl="0" eaLnBrk="1" latinLnBrk="0" hangingPunct="1">
        <a:defRPr sz="1800" kern="1200">
          <a:solidFill>
            <a:schemeClr val="tx1"/>
          </a:solidFill>
          <a:latin typeface="+mn-lt"/>
          <a:ea typeface="+mn-ea"/>
          <a:cs typeface="+mn-cs"/>
        </a:defRPr>
      </a:lvl8pPr>
      <a:lvl9pPr marL="3657554"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0E99-184B-453E-8F79-644B1B149974}"/>
              </a:ext>
            </a:extLst>
          </p:cNvPr>
          <p:cNvSpPr>
            <a:spLocks noGrp="1"/>
          </p:cNvSpPr>
          <p:nvPr>
            <p:ph type="ctrTitle"/>
          </p:nvPr>
        </p:nvSpPr>
        <p:spPr/>
        <p:txBody>
          <a:bodyPr/>
          <a:lstStyle/>
          <a:p>
            <a:r>
              <a:rPr lang="en-CA" dirty="0"/>
              <a:t>KEY INSIGHTS INTO SALES DATA</a:t>
            </a:r>
          </a:p>
        </p:txBody>
      </p:sp>
      <p:sp>
        <p:nvSpPr>
          <p:cNvPr id="3" name="Subtitle 2">
            <a:extLst>
              <a:ext uri="{FF2B5EF4-FFF2-40B4-BE49-F238E27FC236}">
                <a16:creationId xmlns:a16="http://schemas.microsoft.com/office/drawing/2014/main" id="{C7880878-89F1-42AB-9F3C-737FE945319D}"/>
              </a:ext>
            </a:extLst>
          </p:cNvPr>
          <p:cNvSpPr>
            <a:spLocks noGrp="1"/>
          </p:cNvSpPr>
          <p:nvPr>
            <p:ph type="subTitle" idx="1"/>
          </p:nvPr>
        </p:nvSpPr>
        <p:spPr/>
        <p:txBody>
          <a:bodyPr/>
          <a:lstStyle/>
          <a:p>
            <a:r>
              <a:rPr lang="en-CA" dirty="0" err="1"/>
              <a:t>SolUTION</a:t>
            </a:r>
            <a:r>
              <a:rPr lang="en-CA" dirty="0"/>
              <a:t> 5</a:t>
            </a:r>
          </a:p>
        </p:txBody>
      </p:sp>
    </p:spTree>
    <p:extLst>
      <p:ext uri="{BB962C8B-B14F-4D97-AF65-F5344CB8AC3E}">
        <p14:creationId xmlns:p14="http://schemas.microsoft.com/office/powerpoint/2010/main" val="131322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6802D78-08AE-4322-A011-F916F2D42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01E8-B252-4363-A27E-FEC8B5E44C3F}"/>
              </a:ext>
            </a:extLst>
          </p:cNvPr>
          <p:cNvSpPr>
            <a:spLocks noGrp="1"/>
          </p:cNvSpPr>
          <p:nvPr>
            <p:ph type="title"/>
          </p:nvPr>
        </p:nvSpPr>
        <p:spPr>
          <a:xfrm>
            <a:off x="5144681" y="634948"/>
            <a:ext cx="6405063" cy="1450757"/>
          </a:xfrm>
        </p:spPr>
        <p:txBody>
          <a:bodyPr>
            <a:normAutofit/>
          </a:bodyPr>
          <a:lstStyle/>
          <a:p>
            <a:r>
              <a:rPr lang="en-CA" dirty="0"/>
              <a:t>Overall Revenue Trends</a:t>
            </a:r>
          </a:p>
        </p:txBody>
      </p:sp>
      <p:pic>
        <p:nvPicPr>
          <p:cNvPr id="7" name="Picture 6" descr="A picture containing umbrella&#10;&#10;Description automatically generated">
            <a:extLst>
              <a:ext uri="{FF2B5EF4-FFF2-40B4-BE49-F238E27FC236}">
                <a16:creationId xmlns:a16="http://schemas.microsoft.com/office/drawing/2014/main" id="{428B286B-F2CB-4F7E-9872-C28402C93502}"/>
              </a:ext>
            </a:extLst>
          </p:cNvPr>
          <p:cNvPicPr>
            <a:picLocks noChangeAspect="1"/>
          </p:cNvPicPr>
          <p:nvPr/>
        </p:nvPicPr>
        <p:blipFill rotWithShape="1">
          <a:blip r:embed="rId2">
            <a:extLst>
              <a:ext uri="{28A0092B-C50C-407E-A947-70E740481C1C}">
                <a14:useLocalDpi xmlns:a14="http://schemas.microsoft.com/office/drawing/2010/main" val="0"/>
              </a:ext>
            </a:extLst>
          </a:blip>
          <a:srcRect l="32793" r="29994"/>
          <a:stretch/>
        </p:blipFill>
        <p:spPr>
          <a:xfrm>
            <a:off x="424313" y="581098"/>
            <a:ext cx="2139401" cy="2745198"/>
          </a:xfrm>
          <a:prstGeom prst="rect">
            <a:avLst/>
          </a:prstGeom>
        </p:spPr>
      </p:pic>
      <p:pic>
        <p:nvPicPr>
          <p:cNvPr id="5" name="Content Placeholder 4" descr="A picture containing umbrella&#10;&#10;Description automatically generated">
            <a:extLst>
              <a:ext uri="{FF2B5EF4-FFF2-40B4-BE49-F238E27FC236}">
                <a16:creationId xmlns:a16="http://schemas.microsoft.com/office/drawing/2014/main" id="{B5B9D67A-AE5D-4392-ACB8-0DE5417338B2}"/>
              </a:ext>
            </a:extLst>
          </p:cNvPr>
          <p:cNvPicPr>
            <a:picLocks noChangeAspect="1"/>
          </p:cNvPicPr>
          <p:nvPr/>
        </p:nvPicPr>
        <p:blipFill rotWithShape="1">
          <a:blip r:embed="rId3">
            <a:extLst>
              <a:ext uri="{28A0092B-C50C-407E-A947-70E740481C1C}">
                <a14:useLocalDpi xmlns:a14="http://schemas.microsoft.com/office/drawing/2010/main" val="0"/>
              </a:ext>
            </a:extLst>
          </a:blip>
          <a:srcRect l="22425" r="23412"/>
          <a:stretch/>
        </p:blipFill>
        <p:spPr>
          <a:xfrm>
            <a:off x="2514900" y="581098"/>
            <a:ext cx="2139395" cy="2745191"/>
          </a:xfrm>
          <a:prstGeom prst="rect">
            <a:avLst/>
          </a:prstGeom>
        </p:spPr>
      </p:pic>
      <p:cxnSp>
        <p:nvCxnSpPr>
          <p:cNvPr id="66" name="Straight Connector 65">
            <a:extLst>
              <a:ext uri="{FF2B5EF4-FFF2-40B4-BE49-F238E27FC236}">
                <a16:creationId xmlns:a16="http://schemas.microsoft.com/office/drawing/2014/main" id="{95FA3E87-F218-4BA5-921F-838DB6FC6F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3" name="Content Placeholder 22" descr="A close up of text on a white background&#10;&#10;Description automatically generated">
            <a:extLst>
              <a:ext uri="{FF2B5EF4-FFF2-40B4-BE49-F238E27FC236}">
                <a16:creationId xmlns:a16="http://schemas.microsoft.com/office/drawing/2014/main" id="{1BD46ABC-21B9-47BE-B09E-2C1A878253A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2114" y="3165537"/>
            <a:ext cx="4165844" cy="3111365"/>
          </a:xfrm>
        </p:spPr>
      </p:pic>
      <p:sp>
        <p:nvSpPr>
          <p:cNvPr id="68" name="Rectangle 67">
            <a:extLst>
              <a:ext uri="{FF2B5EF4-FFF2-40B4-BE49-F238E27FC236}">
                <a16:creationId xmlns:a16="http://schemas.microsoft.com/office/drawing/2014/main" id="{45598703-F094-4F74-93F0-945A832FF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6334317"/>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F0AC4F6F-0DD7-4E3F-ADF7-26B8E87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TextBox 35">
            <a:extLst>
              <a:ext uri="{FF2B5EF4-FFF2-40B4-BE49-F238E27FC236}">
                <a16:creationId xmlns:a16="http://schemas.microsoft.com/office/drawing/2014/main" id="{9E98E0B9-4C4C-498F-92B1-ADECA0E1034F}"/>
              </a:ext>
            </a:extLst>
          </p:cNvPr>
          <p:cNvSpPr txBox="1"/>
          <p:nvPr/>
        </p:nvSpPr>
        <p:spPr>
          <a:xfrm>
            <a:off x="5353879" y="2385391"/>
            <a:ext cx="5679529" cy="3477875"/>
          </a:xfrm>
          <a:prstGeom prst="rect">
            <a:avLst/>
          </a:prstGeom>
          <a:noFill/>
        </p:spPr>
        <p:txBody>
          <a:bodyPr wrap="square" rtlCol="0">
            <a:spAutoFit/>
          </a:bodyPr>
          <a:lstStyle>
            <a:defPPr>
              <a:defRPr lang="en-US"/>
            </a:defPPr>
          </a:lstStyle>
          <a:p>
            <a:pPr marL="285746" indent="-285746">
              <a:buFont typeface="Arial" panose="020B0604020202020204" pitchFamily="34" charset="0"/>
              <a:buChar char="•"/>
            </a:pPr>
            <a:r>
              <a:rPr lang="en-CA" sz="2000" dirty="0"/>
              <a:t>Revenue is highest in the month of January and a steep decrease in revenue is seen in the other months within the analyzed period</a:t>
            </a:r>
          </a:p>
          <a:p>
            <a:pPr marL="285746" indent="-285746">
              <a:buFont typeface="Arial" panose="020B0604020202020204" pitchFamily="34" charset="0"/>
              <a:buChar char="•"/>
            </a:pPr>
            <a:r>
              <a:rPr lang="en-CA" sz="2000" dirty="0"/>
              <a:t>Revenue is relatively constant in the past 5 months</a:t>
            </a:r>
          </a:p>
          <a:p>
            <a:pPr marL="285746" indent="-285746" algn="just">
              <a:buFont typeface="Arial" panose="020B0604020202020204" pitchFamily="34" charset="0"/>
              <a:buChar char="•"/>
            </a:pPr>
            <a:r>
              <a:rPr lang="en-CA" sz="2000" dirty="0"/>
              <a:t>More than 50% of revenue comes from Women categorized products, next being Make-up related products</a:t>
            </a:r>
          </a:p>
          <a:p>
            <a:pPr marL="285746" indent="-285746">
              <a:buFont typeface="Arial" panose="020B0604020202020204" pitchFamily="34" charset="0"/>
              <a:buChar char="•"/>
            </a:pPr>
            <a:r>
              <a:rPr lang="en-CA" sz="2000" dirty="0"/>
              <a:t>Largest revenue comes from VIP segment customers (~31%) followed by Infrequent segment (~27%) </a:t>
            </a:r>
          </a:p>
        </p:txBody>
      </p:sp>
    </p:spTree>
    <p:extLst>
      <p:ext uri="{BB962C8B-B14F-4D97-AF65-F5344CB8AC3E}">
        <p14:creationId xmlns:p14="http://schemas.microsoft.com/office/powerpoint/2010/main" val="147605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76802D78-08AE-4322-A011-F916F2D42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903C2-3130-48B3-B831-1B9196F5D1D6}"/>
              </a:ext>
            </a:extLst>
          </p:cNvPr>
          <p:cNvSpPr>
            <a:spLocks noGrp="1"/>
          </p:cNvSpPr>
          <p:nvPr>
            <p:ph type="title"/>
          </p:nvPr>
        </p:nvSpPr>
        <p:spPr>
          <a:xfrm>
            <a:off x="5838092" y="634946"/>
            <a:ext cx="5711650" cy="1450757"/>
          </a:xfrm>
        </p:spPr>
        <p:txBody>
          <a:bodyPr>
            <a:normAutofit fontScale="90000"/>
          </a:bodyPr>
          <a:lstStyle/>
          <a:p>
            <a:r>
              <a:rPr lang="en-CA" sz="4100"/>
              <a:t>In-depth Analysis of Customer Segments &amp; Product Categories</a:t>
            </a:r>
            <a:endParaRPr lang="en-CA" sz="4100" dirty="0"/>
          </a:p>
        </p:txBody>
      </p:sp>
      <p:cxnSp>
        <p:nvCxnSpPr>
          <p:cNvPr id="78" name="Straight Connector 77">
            <a:extLst>
              <a:ext uri="{FF2B5EF4-FFF2-40B4-BE49-F238E27FC236}">
                <a16:creationId xmlns:a16="http://schemas.microsoft.com/office/drawing/2014/main" id="{95FA3E87-F218-4BA5-921F-838DB6FC6F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3" name="Content Placeholder 22" descr="A screenshot of a video game&#10;&#10;Description automatically generated">
            <a:extLst>
              <a:ext uri="{FF2B5EF4-FFF2-40B4-BE49-F238E27FC236}">
                <a16:creationId xmlns:a16="http://schemas.microsoft.com/office/drawing/2014/main" id="{AF9F3E46-9E17-40EF-B562-84A64CDFB7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28"/>
          <a:stretch/>
        </p:blipFill>
        <p:spPr>
          <a:xfrm>
            <a:off x="2942705" y="526373"/>
            <a:ext cx="2844230" cy="2851422"/>
          </a:xfrm>
        </p:spPr>
      </p:pic>
      <p:sp>
        <p:nvSpPr>
          <p:cNvPr id="80" name="Rectangle 79">
            <a:extLst>
              <a:ext uri="{FF2B5EF4-FFF2-40B4-BE49-F238E27FC236}">
                <a16:creationId xmlns:a16="http://schemas.microsoft.com/office/drawing/2014/main" id="{45598703-F094-4F74-93F0-945A832FF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F0AC4F6F-0DD7-4E3F-ADF7-26B8E87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descr="A screenshot of a cell phone&#10;&#10;Description automatically generated">
            <a:extLst>
              <a:ext uri="{FF2B5EF4-FFF2-40B4-BE49-F238E27FC236}">
                <a16:creationId xmlns:a16="http://schemas.microsoft.com/office/drawing/2014/main" id="{262C204D-C1F1-4D91-B0C3-AAC03D39CFE8}"/>
              </a:ext>
            </a:extLst>
          </p:cNvPr>
          <p:cNvPicPr>
            <a:picLocks noChangeAspect="1"/>
          </p:cNvPicPr>
          <p:nvPr/>
        </p:nvPicPr>
        <p:blipFill rotWithShape="1">
          <a:blip r:embed="rId3">
            <a:extLst>
              <a:ext uri="{28A0092B-C50C-407E-A947-70E740481C1C}">
                <a14:useLocalDpi xmlns:a14="http://schemas.microsoft.com/office/drawing/2010/main" val="0"/>
              </a:ext>
            </a:extLst>
          </a:blip>
          <a:srcRect r="7836"/>
          <a:stretch/>
        </p:blipFill>
        <p:spPr>
          <a:xfrm>
            <a:off x="98473" y="478622"/>
            <a:ext cx="2844231" cy="2901141"/>
          </a:xfrm>
          <a:prstGeom prst="rect">
            <a:avLst/>
          </a:prstGeom>
        </p:spPr>
      </p:pic>
      <p:pic>
        <p:nvPicPr>
          <p:cNvPr id="37" name="Picture 36">
            <a:extLst>
              <a:ext uri="{FF2B5EF4-FFF2-40B4-BE49-F238E27FC236}">
                <a16:creationId xmlns:a16="http://schemas.microsoft.com/office/drawing/2014/main" id="{407B0C0E-F51C-42BE-80F4-8A1E112298ED}"/>
              </a:ext>
            </a:extLst>
          </p:cNvPr>
          <p:cNvPicPr>
            <a:picLocks noChangeAspect="1"/>
          </p:cNvPicPr>
          <p:nvPr/>
        </p:nvPicPr>
        <p:blipFill rotWithShape="1">
          <a:blip r:embed="rId4">
            <a:extLst>
              <a:ext uri="{28A0092B-C50C-407E-A947-70E740481C1C}">
                <a14:useLocalDpi xmlns:a14="http://schemas.microsoft.com/office/drawing/2010/main" val="0"/>
              </a:ext>
            </a:extLst>
          </a:blip>
          <a:srcRect l="4986" r="7060"/>
          <a:stretch/>
        </p:blipFill>
        <p:spPr>
          <a:xfrm>
            <a:off x="98473" y="3425546"/>
            <a:ext cx="5688462" cy="2811696"/>
          </a:xfrm>
          <a:prstGeom prst="rect">
            <a:avLst/>
          </a:prstGeom>
        </p:spPr>
      </p:pic>
      <p:sp>
        <p:nvSpPr>
          <p:cNvPr id="41" name="TextBox 40">
            <a:extLst>
              <a:ext uri="{FF2B5EF4-FFF2-40B4-BE49-F238E27FC236}">
                <a16:creationId xmlns:a16="http://schemas.microsoft.com/office/drawing/2014/main" id="{F90E81D3-6BA7-41D9-A1C7-BD337B247B4F}"/>
              </a:ext>
            </a:extLst>
          </p:cNvPr>
          <p:cNvSpPr txBox="1"/>
          <p:nvPr/>
        </p:nvSpPr>
        <p:spPr>
          <a:xfrm>
            <a:off x="5786935" y="2183797"/>
            <a:ext cx="5246472" cy="3693319"/>
          </a:xfrm>
          <a:prstGeom prst="rect">
            <a:avLst/>
          </a:prstGeom>
          <a:noFill/>
        </p:spPr>
        <p:txBody>
          <a:bodyPr wrap="square" rtlCol="0">
            <a:spAutoFit/>
          </a:bodyPr>
          <a:lstStyle/>
          <a:p>
            <a:pPr marL="285750" indent="-285750" algn="just">
              <a:buFont typeface="Arial" panose="020B0604020202020204" pitchFamily="34" charset="0"/>
              <a:buChar char="•"/>
            </a:pPr>
            <a:r>
              <a:rPr lang="en-CA" dirty="0"/>
              <a:t>Product Categories trends are mostly constant throughout the month where highest grosser is women category, followed by Makeup and Men respectively</a:t>
            </a:r>
          </a:p>
          <a:p>
            <a:pPr marL="285750" indent="-285750" algn="just">
              <a:buFont typeface="Arial" panose="020B0604020202020204" pitchFamily="34" charset="0"/>
              <a:buChar char="•"/>
            </a:pPr>
            <a:r>
              <a:rPr lang="en-CA" dirty="0"/>
              <a:t>In Customer Segments, significant revenue is received from Infrequent and One-offs customers in the first month which is larger than highest customer segment grosser in the rest of the months; VIP customers have relatively constant contribution throughout those months.  </a:t>
            </a:r>
          </a:p>
          <a:p>
            <a:pPr marL="285750" indent="-285750" algn="just">
              <a:buFont typeface="Arial" panose="020B0604020202020204" pitchFamily="34" charset="0"/>
              <a:buChar char="•"/>
            </a:pPr>
            <a:r>
              <a:rPr lang="en-CA" dirty="0"/>
              <a:t> The revenue trends are similar to monthly revenue trends for product categories for each customer segment </a:t>
            </a:r>
          </a:p>
        </p:txBody>
      </p:sp>
    </p:spTree>
    <p:extLst>
      <p:ext uri="{BB962C8B-B14F-4D97-AF65-F5344CB8AC3E}">
        <p14:creationId xmlns:p14="http://schemas.microsoft.com/office/powerpoint/2010/main" val="226164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5F7C-8F77-45CE-A83D-EC9C3D88CF78}"/>
              </a:ext>
            </a:extLst>
          </p:cNvPr>
          <p:cNvSpPr>
            <a:spLocks noGrp="1"/>
          </p:cNvSpPr>
          <p:nvPr>
            <p:ph type="title"/>
          </p:nvPr>
        </p:nvSpPr>
        <p:spPr>
          <a:xfrm>
            <a:off x="1097280" y="286604"/>
            <a:ext cx="10058400" cy="1450757"/>
          </a:xfrm>
        </p:spPr>
        <p:txBody>
          <a:bodyPr/>
          <a:lstStyle/>
          <a:p>
            <a:r>
              <a:rPr lang="en-CA"/>
              <a:t>Methodology of Recency, Frequency &amp; Monetary Analysis (RFM Analysis)</a:t>
            </a:r>
            <a:endParaRPr lang="en-CA" dirty="0"/>
          </a:p>
        </p:txBody>
      </p:sp>
      <p:sp>
        <p:nvSpPr>
          <p:cNvPr id="4" name="TextBox 3">
            <a:extLst>
              <a:ext uri="{FF2B5EF4-FFF2-40B4-BE49-F238E27FC236}">
                <a16:creationId xmlns:a16="http://schemas.microsoft.com/office/drawing/2014/main" id="{392CEE0A-FB1D-4B14-B33F-DCD8CFF72411}"/>
              </a:ext>
            </a:extLst>
          </p:cNvPr>
          <p:cNvSpPr txBox="1"/>
          <p:nvPr/>
        </p:nvSpPr>
        <p:spPr>
          <a:xfrm>
            <a:off x="1097280" y="1888375"/>
            <a:ext cx="5556738" cy="4278094"/>
          </a:xfrm>
          <a:prstGeom prst="rect">
            <a:avLst/>
          </a:prstGeom>
          <a:noFill/>
        </p:spPr>
        <p:txBody>
          <a:bodyPr wrap="square" rtlCol="0">
            <a:spAutoFit/>
          </a:bodyPr>
          <a:lstStyle/>
          <a:p>
            <a:pPr marL="285750" indent="-285750" algn="just">
              <a:buFont typeface="Arial" panose="020B0604020202020204" pitchFamily="34" charset="0"/>
              <a:buChar char="•"/>
            </a:pPr>
            <a:r>
              <a:rPr lang="en-CA" sz="1600" dirty="0"/>
              <a:t>Evaluated Recency, Frequency and the total amount of revenue spent by each customer</a:t>
            </a:r>
          </a:p>
          <a:p>
            <a:pPr marL="285750" indent="-285750" algn="just">
              <a:buFont typeface="Arial" panose="020B0604020202020204" pitchFamily="34" charset="0"/>
              <a:buChar char="•"/>
            </a:pPr>
            <a:r>
              <a:rPr lang="en-CA" sz="1600" dirty="0"/>
              <a:t>Using K-Means Clustering, RFM data are clustered and assigned cluster value.</a:t>
            </a:r>
          </a:p>
          <a:p>
            <a:pPr marL="742950" lvl="1" indent="-285750" algn="just">
              <a:buFont typeface="Arial" panose="020B0604020202020204" pitchFamily="34" charset="0"/>
              <a:buChar char="•"/>
            </a:pPr>
            <a:r>
              <a:rPr lang="en-CA" sz="1600" dirty="0"/>
              <a:t>Recency clusters are ordered in descending order where larger values clusters are assigned lower cluster value</a:t>
            </a:r>
          </a:p>
          <a:p>
            <a:pPr marL="742950" lvl="1" indent="-285750" algn="just">
              <a:buFont typeface="Arial" panose="020B0604020202020204" pitchFamily="34" charset="0"/>
              <a:buChar char="•"/>
            </a:pPr>
            <a:r>
              <a:rPr lang="en-CA" sz="1600" dirty="0"/>
              <a:t>Frequency and Revenue clusters are ordered in ascending order where lower values clusters are assigned lower cluster value</a:t>
            </a:r>
          </a:p>
          <a:p>
            <a:pPr marL="742950" lvl="1" indent="-285750" algn="just">
              <a:buFont typeface="Arial" panose="020B0604020202020204" pitchFamily="34" charset="0"/>
              <a:buChar char="•"/>
            </a:pPr>
            <a:r>
              <a:rPr lang="en-CA" sz="1600" dirty="0"/>
              <a:t>Optimal no of clusters are found to be 4 using Elbow Method that uses sum of squared distance</a:t>
            </a:r>
          </a:p>
          <a:p>
            <a:pPr marL="285750" indent="-285750" algn="just">
              <a:buFont typeface="Arial" panose="020B0604020202020204" pitchFamily="34" charset="0"/>
              <a:buChar char="•"/>
            </a:pPr>
            <a:r>
              <a:rPr lang="en-CA" sz="1600" dirty="0"/>
              <a:t>Cluster Values are added to evaluate each customer’s overall RFM score (OV)</a:t>
            </a:r>
          </a:p>
          <a:p>
            <a:pPr marL="285750" indent="-285750" algn="just">
              <a:buFont typeface="Arial" panose="020B0604020202020204" pitchFamily="34" charset="0"/>
              <a:buChar char="•"/>
            </a:pPr>
            <a:r>
              <a:rPr lang="en-CA" sz="1600" dirty="0"/>
              <a:t>OV are categorized into High(OV&gt;5), Medium(2&lt;OV≤5) and Low values (OV ≤2)  </a:t>
            </a:r>
          </a:p>
          <a:p>
            <a:pPr algn="just"/>
            <a:r>
              <a:rPr lang="en-CA" sz="1600" i="1" dirty="0"/>
              <a:t>Please refer to RFM </a:t>
            </a:r>
            <a:r>
              <a:rPr lang="en-CA" sz="1600" i="1" dirty="0" err="1"/>
              <a:t>Analysis.ipynb</a:t>
            </a:r>
            <a:r>
              <a:rPr lang="en-CA" sz="1600" i="1" dirty="0"/>
              <a:t> for more information and models</a:t>
            </a:r>
          </a:p>
        </p:txBody>
      </p:sp>
      <p:pic>
        <p:nvPicPr>
          <p:cNvPr id="10" name="Picture 9" descr="A close up of text on a white background&#10;&#10;Description automatically generated">
            <a:extLst>
              <a:ext uri="{FF2B5EF4-FFF2-40B4-BE49-F238E27FC236}">
                <a16:creationId xmlns:a16="http://schemas.microsoft.com/office/drawing/2014/main" id="{EBD61183-031A-4D2A-B122-3E78DFD6C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018" y="1888375"/>
            <a:ext cx="5315836" cy="3970265"/>
          </a:xfrm>
          <a:prstGeom prst="rect">
            <a:avLst/>
          </a:prstGeom>
        </p:spPr>
      </p:pic>
    </p:spTree>
    <p:extLst>
      <p:ext uri="{BB962C8B-B14F-4D97-AF65-F5344CB8AC3E}">
        <p14:creationId xmlns:p14="http://schemas.microsoft.com/office/powerpoint/2010/main" val="171682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EB56A1A-8685-45C8-A64C-D5045ACB4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B44BF-49E3-4D60-B44F-A4B1BC01954E}"/>
              </a:ext>
            </a:extLst>
          </p:cNvPr>
          <p:cNvSpPr>
            <a:spLocks noGrp="1"/>
          </p:cNvSpPr>
          <p:nvPr>
            <p:ph type="title"/>
          </p:nvPr>
        </p:nvSpPr>
        <p:spPr>
          <a:xfrm>
            <a:off x="7039797" y="634946"/>
            <a:ext cx="4509946" cy="1450757"/>
          </a:xfrm>
        </p:spPr>
        <p:txBody>
          <a:bodyPr>
            <a:normAutofit/>
          </a:bodyPr>
          <a:lstStyle/>
          <a:p>
            <a:r>
              <a:rPr lang="en-CA" dirty="0"/>
              <a:t>In-Depth RFM Analysis</a:t>
            </a:r>
          </a:p>
        </p:txBody>
      </p:sp>
      <p:pic>
        <p:nvPicPr>
          <p:cNvPr id="23" name="Content Placeholder 22" descr="A close up of a logo&#10;&#10;Description automatically generated">
            <a:extLst>
              <a:ext uri="{FF2B5EF4-FFF2-40B4-BE49-F238E27FC236}">
                <a16:creationId xmlns:a16="http://schemas.microsoft.com/office/drawing/2014/main" id="{3D216D24-D6A2-4E95-BDF0-54FBD029B7CD}"/>
              </a:ext>
            </a:extLst>
          </p:cNvPr>
          <p:cNvPicPr>
            <a:picLocks noChangeAspect="1"/>
          </p:cNvPicPr>
          <p:nvPr/>
        </p:nvPicPr>
        <p:blipFill rotWithShape="1">
          <a:blip r:embed="rId2">
            <a:extLst>
              <a:ext uri="{28A0092B-C50C-407E-A947-70E740481C1C}">
                <a14:useLocalDpi xmlns:a14="http://schemas.microsoft.com/office/drawing/2010/main" val="0"/>
              </a:ext>
            </a:extLst>
          </a:blip>
          <a:srcRect l="4833" r="1307" b="5"/>
          <a:stretch/>
        </p:blipFill>
        <p:spPr>
          <a:xfrm>
            <a:off x="628952" y="613230"/>
            <a:ext cx="3671055" cy="2923485"/>
          </a:xfrm>
          <a:prstGeom prst="rect">
            <a:avLst/>
          </a:prstGeom>
        </p:spPr>
      </p:pic>
      <p:sp>
        <p:nvSpPr>
          <p:cNvPr id="77" name="Rectangle 76">
            <a:extLst>
              <a:ext uri="{FF2B5EF4-FFF2-40B4-BE49-F238E27FC236}">
                <a16:creationId xmlns:a16="http://schemas.microsoft.com/office/drawing/2014/main" id="{79DF55E6-8C71-4381-81E4-31D3EBC9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863" y="623178"/>
            <a:ext cx="2447148" cy="1728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D6E0AD8B-255F-4090-B0E4-668B3F32FC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5671"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19DE44C1-A00E-40B3-B723-D1199BD4E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3709572"/>
            <a:ext cx="3659927" cy="19734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Content Placeholder 34" descr="A close up of a logo&#10;&#10;Description automatically generated">
            <a:extLst>
              <a:ext uri="{FF2B5EF4-FFF2-40B4-BE49-F238E27FC236}">
                <a16:creationId xmlns:a16="http://schemas.microsoft.com/office/drawing/2014/main" id="{31031103-39A2-4F4E-93F5-6A0F14807D8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3934"/>
          <a:stretch/>
        </p:blipFill>
        <p:spPr>
          <a:xfrm>
            <a:off x="3514041" y="582449"/>
            <a:ext cx="3525755" cy="3045550"/>
          </a:xfrm>
        </p:spPr>
      </p:pic>
      <p:sp>
        <p:nvSpPr>
          <p:cNvPr id="83" name="Rectangle 82">
            <a:extLst>
              <a:ext uri="{FF2B5EF4-FFF2-40B4-BE49-F238E27FC236}">
                <a16:creationId xmlns:a16="http://schemas.microsoft.com/office/drawing/2014/main" id="{5DD14EB9-7D82-468B-B45D-876BE90A5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88302865-9184-47F8-9D42-09980A3E5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42" descr="A screenshot of a cell phone&#10;&#10;Description automatically generated">
            <a:extLst>
              <a:ext uri="{FF2B5EF4-FFF2-40B4-BE49-F238E27FC236}">
                <a16:creationId xmlns:a16="http://schemas.microsoft.com/office/drawing/2014/main" id="{F4583D0A-83A9-4FD1-90A5-4476A5DBA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3450359"/>
            <a:ext cx="6489349" cy="2824744"/>
          </a:xfrm>
          <a:prstGeom prst="rect">
            <a:avLst/>
          </a:prstGeom>
        </p:spPr>
      </p:pic>
      <p:sp>
        <p:nvSpPr>
          <p:cNvPr id="61" name="TextBox 60">
            <a:extLst>
              <a:ext uri="{FF2B5EF4-FFF2-40B4-BE49-F238E27FC236}">
                <a16:creationId xmlns:a16="http://schemas.microsoft.com/office/drawing/2014/main" id="{848BDA2D-6ABC-4F85-B5A5-0CBE0DE12B98}"/>
              </a:ext>
            </a:extLst>
          </p:cNvPr>
          <p:cNvSpPr txBox="1"/>
          <p:nvPr/>
        </p:nvSpPr>
        <p:spPr>
          <a:xfrm>
            <a:off x="7039796" y="2183797"/>
            <a:ext cx="4212035" cy="3139321"/>
          </a:xfrm>
          <a:prstGeom prst="rect">
            <a:avLst/>
          </a:prstGeom>
          <a:noFill/>
        </p:spPr>
        <p:txBody>
          <a:bodyPr wrap="square" rtlCol="0">
            <a:spAutoFit/>
          </a:bodyPr>
          <a:lstStyle/>
          <a:p>
            <a:pPr marL="285750" indent="-285750" algn="just">
              <a:buFont typeface="Arial" panose="020B0604020202020204" pitchFamily="34" charset="0"/>
              <a:buChar char="•"/>
            </a:pPr>
            <a:r>
              <a:rPr lang="en-CA" dirty="0"/>
              <a:t>Low Value customers have the largest number of counts &amp; contributions to revenue, followed by Medium and High Value respectively</a:t>
            </a:r>
          </a:p>
          <a:p>
            <a:pPr marL="285750" indent="-285750" algn="just">
              <a:buFont typeface="Arial" panose="020B0604020202020204" pitchFamily="34" charset="0"/>
              <a:buChar char="•"/>
            </a:pPr>
            <a:r>
              <a:rPr lang="en-CA" dirty="0"/>
              <a:t>Surprisingly, more low value customers are found in loyal customers than high value customers</a:t>
            </a:r>
          </a:p>
          <a:p>
            <a:pPr marL="285750" indent="-285750" algn="just">
              <a:buFont typeface="Arial" panose="020B0604020202020204" pitchFamily="34" charset="0"/>
              <a:buChar char="•"/>
            </a:pPr>
            <a:r>
              <a:rPr lang="en-CA" dirty="0"/>
              <a:t>Large number of high value customers are found in VIP segment</a:t>
            </a:r>
          </a:p>
          <a:p>
            <a:pPr marL="285750" indent="-285750" algn="just">
              <a:buFont typeface="Arial" panose="020B0604020202020204" pitchFamily="34" charset="0"/>
              <a:buChar char="•"/>
            </a:pPr>
            <a:r>
              <a:rPr lang="en-CA" dirty="0"/>
              <a:t>One-offs and Infrequent segments have high number of low-value customers </a:t>
            </a:r>
          </a:p>
        </p:txBody>
      </p:sp>
    </p:spTree>
    <p:extLst>
      <p:ext uri="{BB962C8B-B14F-4D97-AF65-F5344CB8AC3E}">
        <p14:creationId xmlns:p14="http://schemas.microsoft.com/office/powerpoint/2010/main" val="309713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2DAC-39E5-4E28-94F5-2553D0407555}"/>
              </a:ext>
            </a:extLst>
          </p:cNvPr>
          <p:cNvSpPr>
            <a:spLocks noGrp="1"/>
          </p:cNvSpPr>
          <p:nvPr>
            <p:ph type="title"/>
          </p:nvPr>
        </p:nvSpPr>
        <p:spPr/>
        <p:txBody>
          <a:bodyPr/>
          <a:lstStyle/>
          <a:p>
            <a:r>
              <a:rPr lang="en-CA" dirty="0"/>
              <a:t>Key Insights &amp; Recommendations</a:t>
            </a:r>
          </a:p>
        </p:txBody>
      </p:sp>
      <p:sp>
        <p:nvSpPr>
          <p:cNvPr id="5" name="TextBox 4">
            <a:extLst>
              <a:ext uri="{FF2B5EF4-FFF2-40B4-BE49-F238E27FC236}">
                <a16:creationId xmlns:a16="http://schemas.microsoft.com/office/drawing/2014/main" id="{87A4C164-2BA2-47D2-8A16-C07DAC7BA6A6}"/>
              </a:ext>
            </a:extLst>
          </p:cNvPr>
          <p:cNvSpPr txBox="1"/>
          <p:nvPr/>
        </p:nvSpPr>
        <p:spPr>
          <a:xfrm>
            <a:off x="1097280" y="1888375"/>
            <a:ext cx="10058400" cy="4539704"/>
          </a:xfrm>
          <a:prstGeom prst="rect">
            <a:avLst/>
          </a:prstGeom>
          <a:noFill/>
        </p:spPr>
        <p:txBody>
          <a:bodyPr wrap="square" rtlCol="0">
            <a:spAutoFit/>
          </a:bodyPr>
          <a:lstStyle/>
          <a:p>
            <a:pPr marL="285750" indent="-285750" algn="just">
              <a:buFont typeface="Arial" panose="020B0604020202020204" pitchFamily="34" charset="0"/>
              <a:buChar char="•"/>
            </a:pPr>
            <a:r>
              <a:rPr lang="en-CA" sz="1700" dirty="0"/>
              <a:t>Low Customer Retention from first month to rest of the months</a:t>
            </a:r>
          </a:p>
          <a:p>
            <a:pPr marL="742950" lvl="1" indent="-285750" algn="just">
              <a:buFont typeface="Arial" panose="020B0604020202020204" pitchFamily="34" charset="0"/>
              <a:buChar char="•"/>
            </a:pPr>
            <a:r>
              <a:rPr lang="en-CA" sz="1700" dirty="0"/>
              <a:t>Infrequent and One-offs customers contributions were much higher in first month and couldn’t be reflected in other months</a:t>
            </a:r>
          </a:p>
          <a:p>
            <a:pPr marL="742950" lvl="1" indent="-285750" algn="just">
              <a:buFont typeface="Arial" panose="020B0604020202020204" pitchFamily="34" charset="0"/>
              <a:buChar char="•"/>
            </a:pPr>
            <a:r>
              <a:rPr lang="en-CA" sz="1700" dirty="0"/>
              <a:t>Feedback from such customers will allow to get more insight into why they aren’t shopping more</a:t>
            </a:r>
          </a:p>
          <a:p>
            <a:pPr marL="285750" indent="-285750" algn="just">
              <a:buFont typeface="Arial" panose="020B0604020202020204" pitchFamily="34" charset="0"/>
              <a:buChar char="•"/>
            </a:pPr>
            <a:r>
              <a:rPr lang="en-CA" sz="1700" dirty="0"/>
              <a:t>Relatively lower number of high value customers and large numbers of low value customers </a:t>
            </a:r>
          </a:p>
          <a:p>
            <a:pPr marL="742950" lvl="1" indent="-285750" algn="just">
              <a:buFont typeface="Arial" panose="020B0604020202020204" pitchFamily="34" charset="0"/>
              <a:buChar char="•"/>
            </a:pPr>
            <a:r>
              <a:rPr lang="en-CA" sz="1700" dirty="0"/>
              <a:t>High value customers are ideal customers for a retail company and its important for a retail company to show them the appreciation for their business. Some of the techniques to increase their engagement with the products could be through loyalty programs, inviting them to special events, giving them exclusive access to new product testing in women and makeup sections .</a:t>
            </a:r>
          </a:p>
          <a:p>
            <a:pPr marL="742950" lvl="1" indent="-285750" algn="just">
              <a:buFont typeface="Arial" panose="020B0604020202020204" pitchFamily="34" charset="0"/>
              <a:buChar char="•"/>
            </a:pPr>
            <a:r>
              <a:rPr lang="en-CA" sz="1700" dirty="0"/>
              <a:t>Medium value customers provide decent amount of business as well and should be encouraged to be in high value customers. This could be done by giving them customized discounts &amp; special deals on products in high demand products such as in women and makeup section  </a:t>
            </a:r>
          </a:p>
          <a:p>
            <a:pPr marL="742950" lvl="1" indent="-285750" algn="just">
              <a:buFont typeface="Arial" panose="020B0604020202020204" pitchFamily="34" charset="0"/>
              <a:buChar char="•"/>
            </a:pPr>
            <a:r>
              <a:rPr lang="en-CA" sz="1700" dirty="0"/>
              <a:t>Low value customers are least active ones out of all. Since most of the customers in this retail shop are low value they shouldn’t be neglected at all. In fact, they should be allowed to give feedbacks on the products as well as encouraged periodically say, monthly to shop by special deals &amp; discounts. Much of the marketing &amp; advertising techniques should be targeted to this group to make them realize the benefits of the company’s products.</a:t>
            </a:r>
          </a:p>
        </p:txBody>
      </p:sp>
    </p:spTree>
    <p:extLst>
      <p:ext uri="{BB962C8B-B14F-4D97-AF65-F5344CB8AC3E}">
        <p14:creationId xmlns:p14="http://schemas.microsoft.com/office/powerpoint/2010/main" val="22086578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625</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KEY INSIGHTS INTO SALES DATA</vt:lpstr>
      <vt:lpstr>Overall Revenue Trends</vt:lpstr>
      <vt:lpstr>In-depth Analysis of Customer Segments &amp; Product Categories</vt:lpstr>
      <vt:lpstr>Methodology of Recency, Frequency &amp; Monetary Analysis (RFM Analysis)</vt:lpstr>
      <vt:lpstr>In-Depth RFM Analysis</vt:lpstr>
      <vt:lpstr>Key Insights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INSIGHTS</dc:title>
  <dc:creator>Ammaar Vakharwala</dc:creator>
  <cp:lastModifiedBy>Ammaar Vakharwala</cp:lastModifiedBy>
  <cp:revision>6</cp:revision>
  <dcterms:created xsi:type="dcterms:W3CDTF">2020-06-01T17:47:51Z</dcterms:created>
  <dcterms:modified xsi:type="dcterms:W3CDTF">2020-06-01T18:59:28Z</dcterms:modified>
</cp:coreProperties>
</file>