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9" r:id="rId4"/>
    <p:sldId id="270" r:id="rId5"/>
    <p:sldId id="258" r:id="rId6"/>
    <p:sldId id="282" r:id="rId7"/>
    <p:sldId id="277" r:id="rId8"/>
    <p:sldId id="259" r:id="rId9"/>
    <p:sldId id="260" r:id="rId10"/>
    <p:sldId id="293" r:id="rId11"/>
    <p:sldId id="274" r:id="rId12"/>
    <p:sldId id="283" r:id="rId13"/>
    <p:sldId id="266" r:id="rId14"/>
    <p:sldId id="292" r:id="rId15"/>
    <p:sldId id="290" r:id="rId16"/>
    <p:sldId id="265" r:id="rId17"/>
    <p:sldId id="262" r:id="rId18"/>
    <p:sldId id="263" r:id="rId19"/>
    <p:sldId id="284" r:id="rId20"/>
    <p:sldId id="285" r:id="rId21"/>
    <p:sldId id="299" r:id="rId22"/>
    <p:sldId id="280" r:id="rId23"/>
    <p:sldId id="278" r:id="rId24"/>
    <p:sldId id="300" r:id="rId25"/>
    <p:sldId id="294" r:id="rId26"/>
    <p:sldId id="295" r:id="rId27"/>
    <p:sldId id="301" r:id="rId28"/>
    <p:sldId id="296" r:id="rId29"/>
    <p:sldId id="297" r:id="rId30"/>
    <p:sldId id="286" r:id="rId31"/>
    <p:sldId id="287" r:id="rId32"/>
    <p:sldId id="268" r:id="rId33"/>
    <p:sldId id="288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83920" autoAdjust="0"/>
  </p:normalViewPr>
  <p:slideViewPr>
    <p:cSldViewPr snapToGrid="0">
      <p:cViewPr varScale="1">
        <p:scale>
          <a:sx n="72" d="100"/>
          <a:sy n="72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DCA2-20C5-4CAF-8DD1-5F3B13D26F85}" type="datetimeFigureOut">
              <a:rPr lang="LID4096" smtClean="0"/>
              <a:t>06/16/2020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386E-03D4-4239-8148-DB1EB97E64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5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59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Explain</a:t>
            </a:r>
            <a:r>
              <a:rPr lang="fr-CH" dirty="0"/>
              <a:t> </a:t>
            </a:r>
            <a:r>
              <a:rPr lang="fr-CH" dirty="0" err="1"/>
              <a:t>posterior</a:t>
            </a:r>
            <a:r>
              <a:rPr lang="fr-CH" dirty="0"/>
              <a:t> </a:t>
            </a:r>
            <a:r>
              <a:rPr lang="fr-CH" dirty="0" err="1"/>
              <a:t>probability</a:t>
            </a:r>
            <a:endParaRPr lang="fr-CH" dirty="0"/>
          </a:p>
          <a:p>
            <a:r>
              <a:rPr lang="fr-CH" dirty="0" err="1"/>
              <a:t>Exceedance</a:t>
            </a:r>
            <a:r>
              <a:rPr lang="fr-CH" dirty="0"/>
              <a:t> </a:t>
            </a:r>
            <a:r>
              <a:rPr lang="fr-CH" dirty="0" err="1"/>
              <a:t>probability</a:t>
            </a:r>
            <a:r>
              <a:rPr lang="fr-CH" dirty="0"/>
              <a:t>: prob </a:t>
            </a:r>
            <a:r>
              <a:rPr lang="fr-CH" dirty="0" err="1"/>
              <a:t>that</a:t>
            </a:r>
            <a:r>
              <a:rPr lang="fr-CH" dirty="0"/>
              <a:t> model y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better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model x</a:t>
            </a:r>
          </a:p>
          <a:p>
            <a:endParaRPr lang="fr-CH" dirty="0"/>
          </a:p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m </a:t>
            </a:r>
            <a:r>
              <a:rPr lang="fr-CH" dirty="0" err="1"/>
              <a:t>explains</a:t>
            </a:r>
            <a:r>
              <a:rPr lang="fr-CH" dirty="0"/>
              <a:t> data </a:t>
            </a:r>
            <a:r>
              <a:rPr lang="fr-CH" dirty="0" err="1"/>
              <a:t>better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67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omega</a:t>
            </a:r>
            <a:r>
              <a:rPr lang="fr-CH" dirty="0"/>
              <a:t> </a:t>
            </a:r>
            <a:r>
              <a:rPr lang="fr-CH" dirty="0" err="1"/>
              <a:t>explain</a:t>
            </a:r>
            <a:r>
              <a:rPr lang="fr-CH" dirty="0"/>
              <a:t> data </a:t>
            </a:r>
            <a:r>
              <a:rPr lang="fr-CH" dirty="0" err="1"/>
              <a:t>better</a:t>
            </a:r>
            <a:r>
              <a:rPr lang="fr-CH" dirty="0"/>
              <a:t> (</a:t>
            </a:r>
            <a:r>
              <a:rPr lang="fr-CH" dirty="0" err="1"/>
              <a:t>similar</a:t>
            </a:r>
            <a:r>
              <a:rPr lang="fr-CH" dirty="0"/>
              <a:t> to </a:t>
            </a:r>
            <a:r>
              <a:rPr lang="fr-CH" dirty="0" err="1"/>
              <a:t>previous</a:t>
            </a:r>
            <a:r>
              <a:rPr lang="fr-CH" dirty="0"/>
              <a:t> slide)</a:t>
            </a:r>
          </a:p>
          <a:p>
            <a:endParaRPr lang="fr-CH" dirty="0"/>
          </a:p>
          <a:p>
            <a:r>
              <a:rPr lang="fr-CH" dirty="0" err="1"/>
              <a:t>Give</a:t>
            </a:r>
            <a:r>
              <a:rPr lang="fr-CH" dirty="0"/>
              <a:t> intuition of </a:t>
            </a:r>
            <a:r>
              <a:rPr lang="fr-CH" dirty="0" err="1"/>
              <a:t>omega</a:t>
            </a:r>
            <a:r>
              <a:rPr lang="fr-CH" dirty="0"/>
              <a:t> (</a:t>
            </a:r>
            <a:r>
              <a:rPr lang="fr-CH" dirty="0" err="1"/>
              <a:t>omega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almost</a:t>
            </a:r>
            <a:r>
              <a:rPr lang="fr-CH" dirty="0"/>
              <a:t> time-</a:t>
            </a:r>
            <a:r>
              <a:rPr lang="fr-CH" dirty="0" err="1"/>
              <a:t>window</a:t>
            </a:r>
            <a:r>
              <a:rPr lang="fr-CH" dirty="0"/>
              <a:t> of </a:t>
            </a:r>
            <a:r>
              <a:rPr lang="fr-CH" dirty="0" err="1"/>
              <a:t>previous</a:t>
            </a:r>
            <a:r>
              <a:rPr lang="fr-CH" dirty="0"/>
              <a:t> observations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integrate</a:t>
            </a:r>
            <a:r>
              <a:rPr lang="fr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809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learning</a:t>
            </a:r>
            <a:r>
              <a:rPr lang="fr-CH" dirty="0"/>
              <a:t> model </a:t>
            </a:r>
            <a:r>
              <a:rPr lang="fr-CH" dirty="0" err="1"/>
              <a:t>explains</a:t>
            </a:r>
            <a:r>
              <a:rPr lang="fr-CH" dirty="0"/>
              <a:t> data </a:t>
            </a:r>
            <a:r>
              <a:rPr lang="fr-CH" dirty="0" err="1"/>
              <a:t>better</a:t>
            </a:r>
            <a:r>
              <a:rPr lang="fr-CH" dirty="0"/>
              <a:t> (</a:t>
            </a:r>
            <a:r>
              <a:rPr lang="fr-CH" dirty="0" err="1"/>
              <a:t>maximize</a:t>
            </a:r>
            <a:r>
              <a:rPr lang="fr-CH" dirty="0"/>
              <a:t> over all </a:t>
            </a:r>
            <a:r>
              <a:rPr lang="fr-CH" dirty="0" err="1"/>
              <a:t>parameters</a:t>
            </a:r>
            <a:r>
              <a:rPr lang="fr-CH" dirty="0"/>
              <a:t> [</a:t>
            </a:r>
            <a:r>
              <a:rPr lang="fr-CH" dirty="0" err="1"/>
              <a:t>omega</a:t>
            </a:r>
            <a:r>
              <a:rPr lang="fr-CH" dirty="0"/>
              <a:t>, m] and [</a:t>
            </a:r>
            <a:r>
              <a:rPr lang="fr-CH" dirty="0" err="1"/>
              <a:t>m_c</a:t>
            </a:r>
            <a:r>
              <a:rPr lang="fr-CH" dirty="0"/>
              <a:t>, m])</a:t>
            </a:r>
          </a:p>
          <a:p>
            <a:endParaRPr lang="fr-CH" dirty="0"/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Particle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best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41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Bulletpoint</a:t>
            </a:r>
            <a:r>
              <a:rPr lang="fr-CH" dirty="0"/>
              <a:t>: </a:t>
            </a:r>
            <a:r>
              <a:rPr lang="fr-CH" dirty="0" err="1"/>
              <a:t>which</a:t>
            </a:r>
            <a:r>
              <a:rPr lang="fr-CH" dirty="0"/>
              <a:t> pair of </a:t>
            </a:r>
            <a:r>
              <a:rPr lang="fr-CH" dirty="0" err="1"/>
              <a:t>omega</a:t>
            </a:r>
            <a:r>
              <a:rPr lang="fr-CH" dirty="0"/>
              <a:t> and </a:t>
            </a:r>
            <a:r>
              <a:rPr lang="fr-CH" dirty="0" err="1"/>
              <a:t>m_c</a:t>
            </a:r>
            <a:r>
              <a:rPr lang="fr-CH" dirty="0"/>
              <a:t> </a:t>
            </a:r>
            <a:r>
              <a:rPr lang="fr-CH" dirty="0" err="1"/>
              <a:t>explain</a:t>
            </a:r>
            <a:r>
              <a:rPr lang="fr-CH" dirty="0"/>
              <a:t> the data best</a:t>
            </a:r>
          </a:p>
          <a:p>
            <a:endParaRPr lang="fr-CH" dirty="0"/>
          </a:p>
          <a:p>
            <a:r>
              <a:rPr lang="fr-CH" dirty="0" err="1"/>
              <a:t>Results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consistent </a:t>
            </a:r>
            <a:r>
              <a:rPr lang="fr-CH" dirty="0" err="1"/>
              <a:t>with</a:t>
            </a:r>
            <a:r>
              <a:rPr lang="fr-CH" dirty="0"/>
              <a:t> Maheu, m &gt; 1 not </a:t>
            </a:r>
            <a:r>
              <a:rPr lang="fr-CH" dirty="0" err="1"/>
              <a:t>explaining</a:t>
            </a:r>
            <a:r>
              <a:rPr lang="fr-CH" dirty="0"/>
              <a:t> data </a:t>
            </a:r>
            <a:r>
              <a:rPr lang="fr-CH" dirty="0" err="1"/>
              <a:t>better</a:t>
            </a:r>
            <a:endParaRPr lang="fr-CH" dirty="0"/>
          </a:p>
          <a:p>
            <a:endParaRPr lang="fr-CH" dirty="0"/>
          </a:p>
          <a:p>
            <a:r>
              <a:rPr lang="fr-CH" dirty="0"/>
              <a:t>Show </a:t>
            </a:r>
            <a:r>
              <a:rPr lang="fr-CH" dirty="0" err="1"/>
              <a:t>parameters</a:t>
            </a:r>
            <a:r>
              <a:rPr lang="fr-CH" dirty="0"/>
              <a:t> of 3 </a:t>
            </a:r>
            <a:r>
              <a:rPr lang="fr-CH" dirty="0" err="1"/>
              <a:t>models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before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44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are </a:t>
            </a:r>
            <a:r>
              <a:rPr lang="fr-CH" dirty="0" err="1"/>
              <a:t>fitting</a:t>
            </a:r>
            <a:r>
              <a:rPr lang="fr-CH" dirty="0"/>
              <a:t> m* for all </a:t>
            </a:r>
            <a:r>
              <a:rPr lang="fr-CH" dirty="0" err="1"/>
              <a:t>models</a:t>
            </a:r>
            <a:endParaRPr lang="fr-CH" dirty="0"/>
          </a:p>
          <a:p>
            <a:r>
              <a:rPr lang="fr-CH" dirty="0"/>
              <a:t>People can have </a:t>
            </a:r>
            <a:r>
              <a:rPr lang="fr-CH" dirty="0" err="1"/>
              <a:t>different</a:t>
            </a:r>
            <a:r>
              <a:rPr lang="fr-CH" dirty="0"/>
              <a:t> m* -&gt; fit m* for </a:t>
            </a:r>
            <a:r>
              <a:rPr lang="fr-CH" dirty="0" err="1"/>
              <a:t>different</a:t>
            </a:r>
            <a:r>
              <a:rPr lang="fr-CH" dirty="0"/>
              <a:t> people at the </a:t>
            </a:r>
            <a:r>
              <a:rPr lang="fr-CH" dirty="0" err="1"/>
              <a:t>same</a:t>
            </a:r>
            <a:r>
              <a:rPr lang="fr-CH" dirty="0"/>
              <a:t> time</a:t>
            </a:r>
          </a:p>
          <a:p>
            <a:r>
              <a:rPr lang="fr-CH" dirty="0"/>
              <a:t>-&gt; </a:t>
            </a:r>
            <a:r>
              <a:rPr lang="fr-CH" dirty="0" err="1"/>
              <a:t>particle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 </a:t>
            </a:r>
            <a:r>
              <a:rPr lang="fr-CH" dirty="0" err="1"/>
              <a:t>inference</a:t>
            </a:r>
            <a:r>
              <a:rPr lang="fr-CH" dirty="0"/>
              <a:t> has more </a:t>
            </a:r>
            <a:r>
              <a:rPr lang="fr-CH" dirty="0" err="1"/>
              <a:t>robust</a:t>
            </a:r>
            <a:r>
              <a:rPr lang="fr-CH" dirty="0"/>
              <a:t> </a:t>
            </a:r>
            <a:r>
              <a:rPr lang="fr-CH" dirty="0" err="1"/>
              <a:t>behavior</a:t>
            </a:r>
            <a:endParaRPr lang="fr-CH" dirty="0"/>
          </a:p>
          <a:p>
            <a:endParaRPr lang="fr-CH" dirty="0"/>
          </a:p>
          <a:p>
            <a:r>
              <a:rPr lang="fr-CH" dirty="0"/>
              <a:t>-&gt; </a:t>
            </a:r>
            <a:r>
              <a:rPr lang="fr-CH" dirty="0" err="1"/>
              <a:t>then</a:t>
            </a:r>
            <a:r>
              <a:rPr lang="fr-CH" dirty="0"/>
              <a:t>: </a:t>
            </a:r>
            <a:r>
              <a:rPr lang="fr-CH" dirty="0" err="1"/>
              <a:t>let’s</a:t>
            </a:r>
            <a:r>
              <a:rPr lang="fr-CH" dirty="0"/>
              <a:t> assume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one </a:t>
            </a:r>
            <a:r>
              <a:rPr lang="fr-CH" dirty="0" err="1"/>
              <a:t>fixed</a:t>
            </a:r>
            <a:r>
              <a:rPr lang="fr-CH" dirty="0"/>
              <a:t> m*</a:t>
            </a:r>
          </a:p>
          <a:p>
            <a:r>
              <a:rPr lang="fr-CH" dirty="0"/>
              <a:t>-&gt; check and display plots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901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We</a:t>
            </a:r>
            <a:r>
              <a:rPr lang="fr-CH" dirty="0"/>
              <a:t> are </a:t>
            </a:r>
            <a:r>
              <a:rPr lang="fr-CH" dirty="0" err="1"/>
              <a:t>fitting</a:t>
            </a:r>
            <a:r>
              <a:rPr lang="fr-CH" dirty="0"/>
              <a:t> m* for all </a:t>
            </a:r>
            <a:r>
              <a:rPr lang="fr-CH" dirty="0" err="1"/>
              <a:t>models</a:t>
            </a:r>
            <a:endParaRPr lang="fr-CH" dirty="0"/>
          </a:p>
          <a:p>
            <a:r>
              <a:rPr lang="fr-CH" dirty="0"/>
              <a:t>People can have </a:t>
            </a:r>
            <a:r>
              <a:rPr lang="fr-CH" dirty="0" err="1"/>
              <a:t>different</a:t>
            </a:r>
            <a:r>
              <a:rPr lang="fr-CH" dirty="0"/>
              <a:t> m* -&gt; fit m* for </a:t>
            </a:r>
            <a:r>
              <a:rPr lang="fr-CH" dirty="0" err="1"/>
              <a:t>different</a:t>
            </a:r>
            <a:r>
              <a:rPr lang="fr-CH" dirty="0"/>
              <a:t> people at the </a:t>
            </a:r>
            <a:r>
              <a:rPr lang="fr-CH" dirty="0" err="1"/>
              <a:t>same</a:t>
            </a:r>
            <a:r>
              <a:rPr lang="fr-CH" dirty="0"/>
              <a:t> time</a:t>
            </a:r>
          </a:p>
          <a:p>
            <a:r>
              <a:rPr lang="fr-CH" dirty="0"/>
              <a:t>-&gt; </a:t>
            </a:r>
            <a:r>
              <a:rPr lang="fr-CH" dirty="0" err="1"/>
              <a:t>particle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 </a:t>
            </a:r>
            <a:r>
              <a:rPr lang="fr-CH" dirty="0" err="1"/>
              <a:t>inference</a:t>
            </a:r>
            <a:r>
              <a:rPr lang="fr-CH" dirty="0"/>
              <a:t> has more </a:t>
            </a:r>
            <a:r>
              <a:rPr lang="fr-CH" dirty="0" err="1"/>
              <a:t>robust</a:t>
            </a:r>
            <a:r>
              <a:rPr lang="fr-CH" dirty="0"/>
              <a:t> </a:t>
            </a:r>
            <a:r>
              <a:rPr lang="fr-CH" dirty="0" err="1"/>
              <a:t>behavior</a:t>
            </a:r>
            <a:endParaRPr lang="fr-CH" dirty="0"/>
          </a:p>
          <a:p>
            <a:endParaRPr lang="fr-CH" dirty="0"/>
          </a:p>
          <a:p>
            <a:r>
              <a:rPr lang="en-US" dirty="0"/>
              <a:t>- in the first time-window, inference doesn't add anything -&gt; prefer to use previous models</a:t>
            </a:r>
          </a:p>
          <a:p>
            <a:r>
              <a:rPr lang="en-US" dirty="0"/>
              <a:t>- in the next time-windows, results are inconclusive, but</a:t>
            </a:r>
          </a:p>
          <a:p>
            <a:r>
              <a:rPr lang="en-US" dirty="0"/>
              <a:t>---&gt; inference models are more robust across parameters, which is a benefit of inference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1451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Mention: R^2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less</a:t>
            </a: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1% -&gt; one more free </a:t>
            </a:r>
            <a:r>
              <a:rPr lang="fr-CH" dirty="0" err="1"/>
              <a:t>parameter</a:t>
            </a:r>
            <a:r>
              <a:rPr lang="fr-CH" dirty="0"/>
              <a:t> </a:t>
            </a:r>
            <a:r>
              <a:rPr lang="fr-CH" dirty="0" err="1"/>
              <a:t>means</a:t>
            </a:r>
            <a:r>
              <a:rPr lang="fr-CH" dirty="0"/>
              <a:t> </a:t>
            </a:r>
            <a:r>
              <a:rPr lang="fr-CH" dirty="0" err="1"/>
              <a:t>outperforming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models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075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assume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one </a:t>
            </a:r>
            <a:r>
              <a:rPr lang="fr-CH" dirty="0" err="1"/>
              <a:t>fixed</a:t>
            </a:r>
            <a:r>
              <a:rPr lang="fr-CH" dirty="0"/>
              <a:t> m*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468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assume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one </a:t>
            </a:r>
            <a:r>
              <a:rPr lang="fr-CH" dirty="0" err="1"/>
              <a:t>fixed</a:t>
            </a:r>
            <a:r>
              <a:rPr lang="fr-CH" dirty="0"/>
              <a:t> m*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2187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850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consider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humans</a:t>
            </a:r>
            <a:r>
              <a:rPr lang="fr-CH" dirty="0"/>
              <a:t> </a:t>
            </a:r>
            <a:r>
              <a:rPr lang="fr-CH" dirty="0" err="1"/>
              <a:t>think</a:t>
            </a:r>
            <a:r>
              <a:rPr lang="fr-CH" dirty="0"/>
              <a:t> in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way</a:t>
            </a:r>
            <a:r>
              <a:rPr lang="fr-CH" dirty="0"/>
              <a:t> (</a:t>
            </a:r>
            <a:r>
              <a:rPr lang="fr-CH" dirty="0" err="1"/>
              <a:t>inference</a:t>
            </a:r>
            <a:r>
              <a:rPr lang="fr-CH" dirty="0"/>
              <a:t>).</a:t>
            </a:r>
          </a:p>
          <a:p>
            <a:r>
              <a:rPr lang="fr-CH" dirty="0"/>
              <a:t>M &gt; 1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our</a:t>
            </a:r>
            <a:r>
              <a:rPr lang="fr-CH" dirty="0"/>
              <a:t> model.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714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Delta H: abrupt change.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626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1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Same</a:t>
            </a:r>
            <a:r>
              <a:rPr lang="fr-CH" dirty="0"/>
              <a:t> </a:t>
            </a:r>
            <a:r>
              <a:rPr lang="fr-CH" dirty="0" err="1"/>
              <a:t>trade</a:t>
            </a:r>
            <a:r>
              <a:rPr lang="fr-CH" dirty="0"/>
              <a:t>-off for pi if </a:t>
            </a:r>
            <a:r>
              <a:rPr lang="fr-CH" dirty="0" err="1"/>
              <a:t>there</a:t>
            </a:r>
            <a:r>
              <a:rPr lang="fr-CH" dirty="0"/>
              <a:t> are abrupt changes in </a:t>
            </a:r>
            <a:r>
              <a:rPr lang="fr-CH" dirty="0" err="1"/>
              <a:t>theta</a:t>
            </a:r>
            <a:r>
              <a:rPr lang="fr-CH" dirty="0"/>
              <a:t> and m</a:t>
            </a:r>
          </a:p>
          <a:p>
            <a:r>
              <a:rPr lang="fr-CH" dirty="0"/>
              <a:t>(</a:t>
            </a:r>
            <a:r>
              <a:rPr lang="fr-CH" dirty="0" err="1"/>
              <a:t>theta</a:t>
            </a:r>
            <a:r>
              <a:rPr lang="fr-CH" dirty="0"/>
              <a:t>, m) = «new </a:t>
            </a:r>
            <a:r>
              <a:rPr lang="fr-CH" dirty="0" err="1"/>
              <a:t>theta</a:t>
            </a:r>
            <a:r>
              <a:rPr lang="fr-CH" dirty="0"/>
              <a:t>»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905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57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249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for one </a:t>
            </a:r>
            <a:r>
              <a:rPr lang="fr-CH" dirty="0" err="1"/>
              <a:t>time-point</a:t>
            </a:r>
            <a:r>
              <a:rPr lang="fr-CH" dirty="0"/>
              <a:t> and </a:t>
            </a:r>
            <a:r>
              <a:rPr lang="fr-CH" dirty="0" err="1"/>
              <a:t>sensor</a:t>
            </a:r>
            <a:r>
              <a:rPr lang="fr-CH" dirty="0"/>
              <a:t> (</a:t>
            </a:r>
            <a:r>
              <a:rPr lang="fr-CH" dirty="0" err="1"/>
              <a:t>give</a:t>
            </a:r>
            <a:r>
              <a:rPr lang="fr-CH" dirty="0"/>
              <a:t> real info)</a:t>
            </a:r>
          </a:p>
          <a:p>
            <a:endParaRPr lang="fr-CH" dirty="0"/>
          </a:p>
          <a:p>
            <a:r>
              <a:rPr lang="fr-CH" dirty="0" err="1"/>
              <a:t>Choose</a:t>
            </a:r>
            <a:r>
              <a:rPr lang="fr-CH" dirty="0"/>
              <a:t> one </a:t>
            </a:r>
            <a:r>
              <a:rPr lang="fr-CH" dirty="0" err="1"/>
              <a:t>sensor</a:t>
            </a:r>
            <a:r>
              <a:rPr lang="fr-CH" dirty="0"/>
              <a:t>, plot </a:t>
            </a:r>
            <a:r>
              <a:rPr lang="fr-CH" dirty="0" err="1"/>
              <a:t>average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sensor</a:t>
            </a:r>
            <a:r>
              <a:rPr lang="fr-CH" dirty="0"/>
              <a:t> for all trials (x = time, y= amplitude) -&gt; show figure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endParaRPr lang="fr-CH" dirty="0"/>
          </a:p>
          <a:p>
            <a:r>
              <a:rPr lang="fr-CH" dirty="0"/>
              <a:t>This corresponds to </a:t>
            </a:r>
            <a:r>
              <a:rPr lang="fr-CH" dirty="0" err="1"/>
              <a:t>y_t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Two</a:t>
            </a:r>
            <a:r>
              <a:rPr lang="fr-CH" dirty="0"/>
              <a:t> </a:t>
            </a:r>
            <a:r>
              <a:rPr lang="fr-CH" dirty="0" err="1"/>
              <a:t>timescales</a:t>
            </a:r>
            <a:r>
              <a:rPr lang="fr-CH" dirty="0"/>
              <a:t>: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</a:t>
            </a:r>
            <a:r>
              <a:rPr lang="fr-CH" dirty="0" err="1"/>
              <a:t>after</a:t>
            </a:r>
            <a:r>
              <a:rPr lang="fr-CH" dirty="0"/>
              <a:t> trial</a:t>
            </a:r>
          </a:p>
          <a:p>
            <a:pPr marL="171450" indent="-171450">
              <a:buFontTx/>
              <a:buChar char="-"/>
            </a:pPr>
            <a:r>
              <a:rPr lang="fr-CH" dirty="0"/>
              <a:t>Time in trial</a:t>
            </a:r>
          </a:p>
          <a:p>
            <a:pPr marL="171450" indent="-171450">
              <a:buFontTx/>
              <a:buChar char="-"/>
            </a:pP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 err="1"/>
              <a:t>Only</a:t>
            </a:r>
            <a:r>
              <a:rPr lang="fr-CH" dirty="0"/>
              <a:t> for </a:t>
            </a:r>
            <a:r>
              <a:rPr lang="fr-CH" dirty="0" err="1"/>
              <a:t>leaky</a:t>
            </a:r>
            <a:r>
              <a:rPr lang="fr-CH" dirty="0"/>
              <a:t> </a:t>
            </a:r>
            <a:r>
              <a:rPr lang="fr-CH" dirty="0" err="1"/>
              <a:t>integration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paramter</a:t>
            </a:r>
            <a:r>
              <a:rPr lang="fr-CH" dirty="0"/>
              <a:t> XY</a:t>
            </a:r>
          </a:p>
          <a:p>
            <a:pPr marL="171450" indent="-171450">
              <a:buFontTx/>
              <a:buChar char="-"/>
            </a:pPr>
            <a:r>
              <a:rPr lang="fr-CH" dirty="0"/>
              <a:t>M = 1</a:t>
            </a:r>
          </a:p>
          <a:p>
            <a:pPr marL="171450" indent="-171450">
              <a:buFontTx/>
              <a:buChar char="-"/>
            </a:pPr>
            <a:r>
              <a:rPr lang="fr-CH" dirty="0" err="1"/>
              <a:t>Bulletpoints</a:t>
            </a:r>
            <a:r>
              <a:rPr lang="fr-CH" dirty="0"/>
              <a:t> on </a:t>
            </a:r>
            <a:r>
              <a:rPr lang="fr-CH" dirty="0" err="1"/>
              <a:t>left</a:t>
            </a:r>
            <a:r>
              <a:rPr lang="fr-CH" dirty="0"/>
              <a:t> </a:t>
            </a:r>
            <a:r>
              <a:rPr lang="fr-CH" dirty="0" err="1"/>
              <a:t>side</a:t>
            </a:r>
            <a:r>
              <a:rPr lang="fr-CH" dirty="0"/>
              <a:t> of figure to </a:t>
            </a:r>
            <a:r>
              <a:rPr lang="fr-CH" dirty="0" err="1"/>
              <a:t>summarize</a:t>
            </a:r>
            <a:r>
              <a:rPr lang="fr-CH" dirty="0"/>
              <a:t> info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817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Maximum </a:t>
            </a:r>
            <a:r>
              <a:rPr lang="fr-CH" dirty="0" err="1"/>
              <a:t>taken</a:t>
            </a:r>
            <a:r>
              <a:rPr lang="fr-CH" dirty="0"/>
              <a:t> over all </a:t>
            </a:r>
            <a:r>
              <a:rPr lang="fr-CH" dirty="0" err="1"/>
              <a:t>sensors</a:t>
            </a:r>
            <a:r>
              <a:rPr lang="fr-CH" dirty="0"/>
              <a:t> and all </a:t>
            </a:r>
            <a:r>
              <a:rPr lang="fr-CH" dirty="0" err="1"/>
              <a:t>omegas</a:t>
            </a:r>
            <a:r>
              <a:rPr lang="fr-CH" dirty="0"/>
              <a:t> and m=0 and 1</a:t>
            </a:r>
          </a:p>
          <a:p>
            <a:r>
              <a:rPr lang="fr-CH" dirty="0"/>
              <a:t>Maheu </a:t>
            </a:r>
            <a:r>
              <a:rPr lang="fr-CH" dirty="0" err="1"/>
              <a:t>only</a:t>
            </a:r>
            <a:r>
              <a:rPr lang="fr-CH" dirty="0"/>
              <a:t> </a:t>
            </a:r>
            <a:r>
              <a:rPr lang="fr-CH" dirty="0" err="1"/>
              <a:t>consider</a:t>
            </a:r>
            <a:r>
              <a:rPr lang="fr-CH" dirty="0"/>
              <a:t> 0 and 1</a:t>
            </a:r>
          </a:p>
          <a:p>
            <a:r>
              <a:rPr lang="fr-CH" dirty="0" err="1"/>
              <a:t>Three</a:t>
            </a:r>
            <a:r>
              <a:rPr lang="fr-CH" dirty="0"/>
              <a:t> </a:t>
            </a:r>
            <a:r>
              <a:rPr lang="fr-CH" dirty="0" err="1"/>
              <a:t>windows</a:t>
            </a:r>
            <a:r>
              <a:rPr lang="fr-CH" dirty="0"/>
              <a:t> </a:t>
            </a:r>
          </a:p>
          <a:p>
            <a:endParaRPr lang="fr-CH" dirty="0"/>
          </a:p>
          <a:p>
            <a:r>
              <a:rPr lang="fr-CH" dirty="0" err="1"/>
              <a:t>Bayesian</a:t>
            </a:r>
            <a:r>
              <a:rPr lang="fr-CH" dirty="0"/>
              <a:t> model </a:t>
            </a:r>
            <a:r>
              <a:rPr lang="fr-CH" dirty="0" err="1"/>
              <a:t>selection</a:t>
            </a:r>
            <a:r>
              <a:rPr lang="fr-CH" dirty="0"/>
              <a:t> </a:t>
            </a:r>
            <a:r>
              <a:rPr lang="fr-CH" dirty="0" err="1"/>
              <a:t>approach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386E-03D4-4239-8148-DB1EB97E6483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92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7982-CAA1-48F9-9964-72A0A4314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F9FD7-D593-4D4C-895E-9D0A42459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31B0-DCE3-4B44-9BCE-6FC0AB7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7EB-7AD1-408E-90CC-A82ABC86C58F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E97F-9ADE-4ACE-86F2-810D665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32DC4-FFBC-42E8-94D4-D4972BF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934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BAC2-B33C-45AD-9453-73858B4C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5283-2A24-40E7-A161-44AF768A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FD56-32FC-4322-8AEA-2845FED5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B16-5B70-4D3D-BA78-2DA8A0923AAC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B48D-D144-4F9C-AD97-699E12F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B10F-CB97-45F3-9AC2-EF18EB23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2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2C00F-71E8-4473-835C-BD32E1511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E497-F13C-4C4D-8A81-0859DDBF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5497-B8CA-4D3F-A09D-9100108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BF4-DCF2-4ACF-8092-20EDF49C4CE6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E6B7D-36C8-4C6E-B095-00CF61A3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6264-672D-43AD-8D5E-354933FB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933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631-AA9A-4D62-A7FF-EBB8ADEF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13F-AE1E-4AC6-B3E0-5197122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E61A-5AF3-4BDC-85D9-0CA376F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6AD2-A131-49DA-83CE-4C1BD297E315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FF5-5CF8-42D6-9D2A-8DFB489C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C7EF-9AC5-4C61-84DD-28FE8651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6467-EE88-43AB-AAA4-6CBDAEC1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11B0-E0C2-4A2C-B77C-D284C480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B1F2-D6D2-486D-8B49-7C494DD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8471-F590-4297-BBB8-CFAE3DE48EAC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9C6A-6E95-40E6-B74F-7E23A20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0057-5A59-4312-B4B6-70FF918D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20B-3BB5-4A40-9164-6CE4D570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E03E-1D06-45B5-95F9-A3DA39C6A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D5DDA-63A2-4520-82E0-92094B7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F155-9CC8-47A0-AB41-1C9C0AB6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2667-2C1B-4345-9D52-1700FC6FE46E}" type="datetime1">
              <a:rPr lang="LID4096" smtClean="0"/>
              <a:t>06/16/2020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F014-B8E1-4E1C-B83F-FEF8107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7892-5140-46E7-9901-6CA43936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4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3AAF-D475-48AB-9444-CBEAFE6A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0EA9-6CC7-41B7-B0B8-FA43ED64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1128-9388-4C3C-8D5C-9F34187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4BEFE-19F4-4D7E-9AF0-B02CF8BD3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C3F92-09CF-4810-9F73-470AEFCF9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1A10D-E673-4445-B793-451E9B49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9B2-435C-4F28-9154-1878947333A0}" type="datetime1">
              <a:rPr lang="LID4096" smtClean="0"/>
              <a:t>06/16/2020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0340A-BB57-4607-B178-4D9123BC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F5AFD-9FFD-4AFE-B3A2-BEBDA42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63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ED7F-06C4-455F-A7BD-877251FC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2507C-22CD-4948-92D4-2E6A14C9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FD96-C40C-4480-8EE4-7DCF0FA9912A}" type="datetime1">
              <a:rPr lang="LID4096" smtClean="0"/>
              <a:t>06/16/2020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0E1E-7605-456B-8D64-F8905E1F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E6CB7-DD61-4781-90A0-43DEEAAF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86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0294-0B1C-4286-94F3-E7A1D65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BF0E-866A-41C2-9560-1CA783DCCFCD}" type="datetime1">
              <a:rPr lang="LID4096" smtClean="0"/>
              <a:t>06/16/2020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3DAB7-E504-4526-B10E-5B01B89C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8A8D-616A-411C-B585-A1E8B99F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76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02A6-CA08-4E35-9EFA-2F25B79B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DA9-FF18-4B86-B9D8-99B72BF2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917E-C50F-4663-AFE4-1FDB0EE8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4AEE7-11BC-412E-B1B4-01E07EA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0EC1-DC2B-4547-BD11-A47D89F7E204}" type="datetime1">
              <a:rPr lang="LID4096" smtClean="0"/>
              <a:t>06/16/2020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286B-A9C1-45A7-91F5-F9675358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5C824-AED0-4485-B157-A36BF1F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02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234-3C48-4DC9-97B8-0D478ED0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953C7-AA3C-4D5F-B1E0-D5597DFF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36665-7597-406F-8EAB-CC389EE0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8DB7-38C1-4D46-87EF-9D6E7187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09E7-F606-4389-999F-7B8B67F2D247}" type="datetime1">
              <a:rPr lang="LID4096" smtClean="0"/>
              <a:t>06/16/2020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451E-DA7B-4997-857C-F6622EA2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36998-C956-49DE-B767-60C41CA8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7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B63E0-198F-4DCD-B90C-A8519CF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24D3-5E6A-4460-A141-E0C41EC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50E5-2007-40B0-A98B-5E464461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E8A4-0E2F-439C-8468-937828BE9BF2}" type="datetime1">
              <a:rPr lang="LID4096" smtClean="0"/>
              <a:t>06/16/2020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DFDF-ECC5-4EA6-8C00-2FD82EF87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4E-BFA3-4BD3-8EB4-BB118E41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8F0D-EBCE-4019-BF09-4766BD39CE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1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BDF4-1EE1-4DBB-B41C-51AC4132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82" y="2220012"/>
            <a:ext cx="11547835" cy="1625076"/>
          </a:xfrm>
        </p:spPr>
        <p:txBody>
          <a:bodyPr>
            <a:normAutofit/>
          </a:bodyPr>
          <a:lstStyle/>
          <a:p>
            <a:r>
              <a:rPr lang="en-US" sz="4800" dirty="0"/>
              <a:t>Surprise and learning in the human brain:</a:t>
            </a:r>
            <a:br>
              <a:rPr lang="en-US" sz="4800" dirty="0"/>
            </a:br>
            <a:r>
              <a:rPr lang="en-US" sz="3600" dirty="0"/>
              <a:t>what can we find in experimental data?</a:t>
            </a:r>
            <a:endParaRPr lang="LID4096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A815-0DC1-4893-A8C1-6A3C644E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7988"/>
            <a:ext cx="9144000" cy="1835872"/>
          </a:xfrm>
        </p:spPr>
        <p:txBody>
          <a:bodyPr>
            <a:normAutofit/>
          </a:bodyPr>
          <a:lstStyle/>
          <a:p>
            <a:r>
              <a:rPr lang="fr-CH" dirty="0"/>
              <a:t>Anthony Jakob</a:t>
            </a:r>
          </a:p>
          <a:p>
            <a:r>
              <a:rPr lang="en-US" dirty="0"/>
              <a:t>Supervisor</a:t>
            </a:r>
            <a:r>
              <a:rPr lang="fr-CH" dirty="0"/>
              <a:t>: </a:t>
            </a:r>
            <a:r>
              <a:rPr lang="fr-CH" dirty="0" err="1"/>
              <a:t>Alireza</a:t>
            </a:r>
            <a:r>
              <a:rPr lang="fr-CH" dirty="0"/>
              <a:t> </a:t>
            </a:r>
            <a:r>
              <a:rPr lang="fr-CH" dirty="0" err="1"/>
              <a:t>Modirshanechi</a:t>
            </a:r>
            <a:endParaRPr lang="fr-CH" dirty="0"/>
          </a:p>
          <a:p>
            <a:r>
              <a:rPr lang="fr-CH" dirty="0"/>
              <a:t>June 2020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47338-D914-4B8A-9CD5-5BFCD37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587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C5A99-0610-4CFD-9877-E2A4D47B30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 model (unknown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C5A99-0610-4CFD-9877-E2A4D47B3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Inference over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Goal of inference: Update the belief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dirty="0"/>
                  <a:t>Uniform prior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∈{0, …,</m:t>
                    </m:r>
                    <m:sSup>
                      <m:sSup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},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  <a:blipFill>
                <a:blip r:embed="rId4"/>
                <a:stretch>
                  <a:fillRect l="-1015" t="-216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5D1D5B-9CF7-4184-AE29-78F05BB77C1B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F63BF04-3BEA-49C4-9589-2189273981B3}"/>
              </a:ext>
            </a:extLst>
          </p:cNvPr>
          <p:cNvSpPr/>
          <p:nvPr/>
        </p:nvSpPr>
        <p:spPr>
          <a:xfrm rot="16200000">
            <a:off x="8025330" y="4712246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D04A852A-C4F7-41E4-B806-E26066C9A869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C78919-3999-4E4D-AB61-23CE3D839655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3B04A2-4530-4F1D-AFE5-DB6ADC0585FC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FF9DACD-D414-4DAA-A34A-983D96687D23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9C723CD-B59D-4F7E-A344-2EDA11F03BFC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96618F-3C58-44C1-88BE-8893398791B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F0877E-2EAC-47FC-B74A-79631B9C3632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0BADB-94E0-42A4-9544-947338549CBE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03C6389-FFC6-4F94-AE17-29F6F2122129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DBD297F-06DB-4461-82FC-BB95964A1A63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A18C69-2D0F-412F-BFDF-BC0422098388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EBD35C-8B6E-4720-946B-D155A701D8C0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C41B0F-4D94-4C25-8C6F-D4CC067900CC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2603558-9FD1-4C79-8C57-B6E5347D512D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CE0A12-CF19-40ED-97D8-6C42AB42C243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7EEEB1B-BD2D-4D2E-AC0A-5AD1BC45316E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5994-2817-4DF0-8463-9B686B7430F8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4050C-9063-4B1E-8DC3-53793C049067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23626-E2F9-4977-B06F-8E9532D153F4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D5AA419-BDFF-4309-8525-7FD3D2881B5C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0B38-1747-42B6-A985-2CE1E42C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10</a:t>
            </a:fld>
            <a:endParaRPr lang="LID4096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F95AE47-A7F9-4B58-9C0E-AB629C53FF9C}"/>
              </a:ext>
            </a:extLst>
          </p:cNvPr>
          <p:cNvSpPr/>
          <p:nvPr/>
        </p:nvSpPr>
        <p:spPr>
          <a:xfrm rot="5400000">
            <a:off x="7694198" y="5100474"/>
            <a:ext cx="198923" cy="176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ACA12B-18F1-42D4-8A53-296510888788}"/>
                  </a:ext>
                </a:extLst>
              </p:cNvPr>
              <p:cNvSpPr txBox="1"/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ACA12B-18F1-42D4-8A53-296510888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09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68E4-6C86-4375-BD0F-E8C02DF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Surprise-coding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of surprise: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𝑆𝐻</m:t>
                          </m:r>
                        </m:sub>
                      </m:sSub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e>
                      </m:fun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Encoding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Physiological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indicators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𝑆𝐻</m:t>
                          </m:r>
                        </m:sub>
                      </m:sSub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AF8A-555D-4199-84A9-37D420049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5FFA-6D37-4671-BD17-F1ACA01E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29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2BD7-9937-4308-9808-4929B5A4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69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Intra-event timescale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ADB63-6574-4536-A0D2-A589B6053BF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000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13</a:t>
            </a:r>
          </a:p>
          <a:p>
            <a:r>
              <a:rPr lang="en-US" dirty="0"/>
              <a:t>Sensor 13</a:t>
            </a:r>
          </a:p>
          <a:p>
            <a:endParaRPr lang="en-US" dirty="0"/>
          </a:p>
          <a:p>
            <a:r>
              <a:rPr lang="en-US" dirty="0"/>
              <a:t>Two timescales: intra-event and inter-event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952" y="1453100"/>
            <a:ext cx="6946448" cy="5096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9DEE3-A063-4AB2-9EBE-D2555F88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43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Intra-event timescale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ADB63-6574-4536-A0D2-A589B6053BF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963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13</a:t>
            </a:r>
          </a:p>
          <a:p>
            <a:r>
              <a:rPr lang="en-US" dirty="0"/>
              <a:t>Sensor 13</a:t>
            </a:r>
          </a:p>
          <a:p>
            <a:endParaRPr lang="en-US" dirty="0"/>
          </a:p>
          <a:p>
            <a:r>
              <a:rPr lang="en-US" dirty="0"/>
              <a:t>Two timescales: intra-event and inter-event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4953" y="1453100"/>
            <a:ext cx="6946446" cy="5096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289E08-381A-4A2A-B88A-A118B2A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932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A861-D185-444D-88D2-45026AC0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Mass-univariate trial-by-trial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7EB19-22C2-4D76-B38A-19ACD5B55F2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FAADB63-6574-4536-A0D2-A589B6053B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45328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Subject 13</a:t>
                </a:r>
              </a:p>
              <a:p>
                <a:r>
                  <a:rPr lang="en-US" dirty="0"/>
                  <a:t>Sensor 13</a:t>
                </a:r>
              </a:p>
              <a:p>
                <a:r>
                  <a:rPr lang="en-US" dirty="0"/>
                  <a:t>Timepoint 531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Leaky integration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CH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FAADB63-6574-4536-A0D2-A589B605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4532870" cy="4351338"/>
              </a:xfrm>
              <a:prstGeom prst="rect">
                <a:avLst/>
              </a:prstGeom>
              <a:blipFill>
                <a:blip r:embed="rId3"/>
                <a:stretch>
                  <a:fillRect l="-242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1D2E881-70DE-4BF6-ABFF-602A32D00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8886" y="1440540"/>
            <a:ext cx="5128055" cy="54013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5B5-ABC7-43AB-8017-3786C891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15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0E842-CA34-46A1-AB9F-4F26E276B5C9}"/>
                  </a:ext>
                </a:extLst>
              </p:cNvPr>
              <p:cNvSpPr txBox="1"/>
              <p:nvPr/>
            </p:nvSpPr>
            <p:spPr>
              <a:xfrm>
                <a:off x="595184" y="5486465"/>
                <a:ext cx="251728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LID4096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0E842-CA34-46A1-AB9F-4F26E276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" y="5486465"/>
                <a:ext cx="251728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64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1E1911-A122-4E55-8729-767895BEB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5" y="2322674"/>
            <a:ext cx="8596184" cy="451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A9635-5BD8-4033-B784-B9651D0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Maximum R</a:t>
            </a:r>
            <a:r>
              <a:rPr lang="en-US" baseline="30000"/>
              <a:t>2 </a:t>
            </a:r>
            <a:r>
              <a:rPr lang="en-US"/>
              <a:t>for leaky integration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49C1D-9FDE-4F06-AD2B-657BE61A80EE}"/>
              </a:ext>
            </a:extLst>
          </p:cNvPr>
          <p:cNvSpPr txBox="1"/>
          <p:nvPr/>
        </p:nvSpPr>
        <p:spPr>
          <a:xfrm>
            <a:off x="6290727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1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317B4-7350-4F9D-B242-D650AECA24BE}"/>
              </a:ext>
            </a:extLst>
          </p:cNvPr>
          <p:cNvSpPr txBox="1"/>
          <p:nvPr/>
        </p:nvSpPr>
        <p:spPr>
          <a:xfrm>
            <a:off x="7167574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2</a:t>
            </a:r>
            <a:endParaRPr lang="LID4096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B0EAB-F671-4842-A693-CAA8671DC4B6}"/>
              </a:ext>
            </a:extLst>
          </p:cNvPr>
          <p:cNvSpPr txBox="1"/>
          <p:nvPr/>
        </p:nvSpPr>
        <p:spPr>
          <a:xfrm>
            <a:off x="8838895" y="1953342"/>
            <a:ext cx="36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/>
              <a:t>3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4249608-059A-475A-B59E-EDC1EA085A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H" sz="2400" dirty="0"/>
                  <a:t>Maximum R</a:t>
                </a:r>
                <a:r>
                  <a:rPr lang="fr-CH" sz="2400" baseline="30000" dirty="0"/>
                  <a:t>2</a:t>
                </a:r>
                <a:r>
                  <a:rPr lang="fr-CH" sz="2400" dirty="0"/>
                  <a:t> over:</a:t>
                </a:r>
              </a:p>
              <a:p>
                <a:pPr lvl="1"/>
                <a:r>
                  <a:rPr lang="en-US" sz="2000" dirty="0"/>
                  <a:t>All sensors</a:t>
                </a:r>
              </a:p>
              <a:p>
                <a:pPr lvl="1"/>
                <a:r>
                  <a:rPr lang="fr-CH" sz="2000" dirty="0"/>
                  <a:t>All </a:t>
                </a:r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H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4249608-059A-475A-B59E-EDC1EA08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4C9D6-3ED4-4549-90C9-BBCBD12C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84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841A-7D84-4239-B530-06EE878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10915-430E-404E-9A82-87DE3900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4" y="2780406"/>
            <a:ext cx="11249791" cy="40775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C0A069-5A86-4E11-A78B-78DE872D2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explains the data better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C0A069-5A86-4E11-A78B-78DE872D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1AA9E-687F-479C-97FA-1770A50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09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7611-A5E1-4979-8475-EE99C5B3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Bayesian model averaging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96C5-6F97-4E7C-A358-9F6F9169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4" y="2861443"/>
            <a:ext cx="11177412" cy="37552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49BEA65-C6EF-4083-A98B-DE07CD62B6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explains the data better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49BEA65-C6EF-4083-A98B-DE07CD62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2C111-8A2B-4364-9E50-7984516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B82870-881C-4157-BC1C-0B430AE0CD7C}"/>
                  </a:ext>
                </a:extLst>
              </p:cNvPr>
              <p:cNvSpPr txBox="1"/>
              <p:nvPr/>
            </p:nvSpPr>
            <p:spPr>
              <a:xfrm>
                <a:off x="5683550" y="1871550"/>
                <a:ext cx="251728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CH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H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fr-CH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H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LID4096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B82870-881C-4157-BC1C-0B430AE0C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50" y="1871550"/>
                <a:ext cx="251728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0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E7EB-AC43-4241-89BF-5B27AE2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7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599-8F23-4963-9138-6324A33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Background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9C78-BFD3-46F6-AB83-960E4328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Unexpected events are perceived as </a:t>
            </a:r>
            <a:r>
              <a:rPr lang="en-US" b="1" dirty="0"/>
              <a:t>surprise</a:t>
            </a:r>
          </a:p>
          <a:p>
            <a:endParaRPr lang="fr-CH" b="1" dirty="0"/>
          </a:p>
          <a:p>
            <a:r>
              <a:rPr lang="en-US" dirty="0"/>
              <a:t>Repeated exposure to the same </a:t>
            </a:r>
            <a:r>
              <a:rPr lang="en-US" b="1" dirty="0"/>
              <a:t>unexpected event </a:t>
            </a:r>
            <a:r>
              <a:rPr lang="en-US" dirty="0"/>
              <a:t>may lead to it becoming expected</a:t>
            </a:r>
          </a:p>
          <a:p>
            <a:endParaRPr lang="en-US" dirty="0"/>
          </a:p>
          <a:p>
            <a:r>
              <a:rPr lang="en-US" dirty="0"/>
              <a:t>This procedure is believed to take place via </a:t>
            </a:r>
            <a:r>
              <a:rPr lang="en-US" b="1" dirty="0"/>
              <a:t>surprise-modulated</a:t>
            </a:r>
            <a:r>
              <a:rPr lang="en-US" dirty="0"/>
              <a:t> changes in synaptic plasticity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E5E8-A437-41FF-A819-C468BC74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11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355A-9781-4DF7-9BCB-9CB43B37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6F466-BC0B-476B-85F5-37E77D069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Adding surprise-modulated learning rate </a:t>
                </a:r>
              </a:p>
              <a:p>
                <a:r>
                  <a:rPr lang="en-US" dirty="0"/>
                  <a:t>Effect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 of inference over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6F466-BC0B-476B-85F5-37E77D069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723F-57C4-4E9A-BF30-2CE74CA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2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 inference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fixed and known through time</a:t>
                </a:r>
              </a:p>
              <a:p>
                <a:r>
                  <a:rPr lang="en-US" dirty="0"/>
                  <a:t>Variable between subjects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B3EC-28CD-4B07-8706-99C741A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21</a:t>
            </a:fld>
            <a:endParaRPr lang="LID4096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1C9397-0EF3-46E8-91CB-2FC191896A13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9ECC6FA7-3E13-48A8-B74E-60A87290FBDB}"/>
              </a:ext>
            </a:extLst>
          </p:cNvPr>
          <p:cNvSpPr/>
          <p:nvPr/>
        </p:nvSpPr>
        <p:spPr>
          <a:xfrm rot="5400000">
            <a:off x="8025332" y="5416110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74619B-E27B-4381-A342-FDCB3DE1EC3D}"/>
              </a:ext>
            </a:extLst>
          </p:cNvPr>
          <p:cNvSpPr/>
          <p:nvPr/>
        </p:nvSpPr>
        <p:spPr>
          <a:xfrm rot="16200000">
            <a:off x="8025333" y="4689629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D9B7B-231D-46EE-B9DE-D826F6D13827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2D9B7B-231D-46EE-B9DE-D826F6D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CFA9EE-1DC2-45F7-AE22-2015E479D298}"/>
                  </a:ext>
                </a:extLst>
              </p:cNvPr>
              <p:cNvSpPr txBox="1"/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CFA9EE-1DC2-45F7-AE22-2015E479D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1BEDD0-2B33-4934-B9C7-A8CF5FEB33E2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1BEDD0-2B33-4934-B9C7-A8CF5FEB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5F8009E-4D2F-4790-A019-1B0F81019B88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6FB57F-D61F-416B-A68E-3EC92D894757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93697B-6787-49B7-B31C-3A3D8AF83234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DF0139-B9F3-4690-A9A6-E7A921F3526D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2DFE2-D47A-4916-82AC-537C0BA6CE22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07C05C-2BDC-406E-8BF9-385C8FEB919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4F2FF1-ABD3-4118-85E7-EA4071C466F4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4C6A8E-DB4E-4778-93F3-AE3598DDE61D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38508C-8FEE-4BCF-8610-0D28303C757F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3BBF92-5534-4ECE-9FAE-7B9A70439DC2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DE80A6-8408-4B2C-8925-9A1D6294BFBC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827BE2-6378-4347-83A2-9714D8F71DFC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83D286-7A02-47D8-A99E-9656E392646C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72C59-F77F-41E2-BFB1-9FB2C46AC2C2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CE67A6-1CA3-4D43-9181-3DDE5E435F19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ED65F-D6BA-4748-8ED0-3336885BC3AE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B0DB1-82C9-453F-A6EA-E36F29584D14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BB491-79E6-4767-9EE0-29FF2DBE7340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66DDCA-8A88-412B-9907-13BD4D86B815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024C2B-2318-47F9-A652-90A57B5264AC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228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1841A-7D84-4239-B530-06EE8786CC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884524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Bayesian model selection: no inference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1841A-7D84-4239-B530-06EE8786C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884524" cy="1325563"/>
              </a:xfrm>
              <a:blipFill>
                <a:blip r:embed="rId3"/>
                <a:stretch>
                  <a:fillRect l="-22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6D5058-B68F-4B13-8479-E99F4C5D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276" y="2749817"/>
            <a:ext cx="11253448" cy="390059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ACECB-061B-48D0-955B-34F57F79B516}"/>
              </a:ext>
            </a:extLst>
          </p:cNvPr>
          <p:cNvSpPr txBox="1">
            <a:spLocks/>
          </p:cNvSpPr>
          <p:nvPr/>
        </p:nvSpPr>
        <p:spPr>
          <a:xfrm>
            <a:off x="990600" y="1850315"/>
            <a:ext cx="10515600" cy="447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learning model explains the data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9000B-96BA-475D-89B0-EE9B5EF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E58F0D-EBCE-4019-BF09-4766BD39CE25}" type="slidenum">
              <a:rPr lang="LID4096" smtClean="0"/>
              <a:t>22</a:t>
            </a:fld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8727D-8403-44C8-BFC8-62DC0008769C}"/>
              </a:ext>
            </a:extLst>
          </p:cNvPr>
          <p:cNvSpPr/>
          <p:nvPr/>
        </p:nvSpPr>
        <p:spPr>
          <a:xfrm>
            <a:off x="1355464" y="6356350"/>
            <a:ext cx="9445214" cy="294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481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37611-A5E1-4979-8475-EE99C5B333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969978" cy="1325563"/>
              </a:xfrm>
            </p:spPr>
            <p:txBody>
              <a:bodyPr/>
              <a:lstStyle/>
              <a:p>
                <a:r>
                  <a:rPr lang="en-US" dirty="0"/>
                  <a:t>Bayesian model averaging: no inference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37611-A5E1-4979-8475-EE99C5B33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969978" cy="1325563"/>
              </a:xfrm>
              <a:blipFill>
                <a:blip r:embed="rId3"/>
                <a:stretch>
                  <a:fillRect l="-227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1D62A5-BC7B-40DB-9142-40A8EFAAE3C6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pair of parameters explain the data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A814D-A1F1-4053-A9C4-30B23CF0F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46830"/>
            <a:ext cx="10515600" cy="429208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452EE-B534-4CC6-87ED-C28B3EB0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822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Effect of inference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through time</a:t>
                </a:r>
              </a:p>
              <a:p>
                <a:r>
                  <a:rPr lang="en-US" dirty="0"/>
                  <a:t>Potentially different priors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 for each subject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B3EC-28CD-4B07-8706-99C741A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24</a:t>
            </a:fld>
            <a:endParaRPr lang="LID4096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F6184F-0D4E-42F8-AA03-033A396EBCDE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48CBA99-EB6E-40F6-B49E-EF905E2A1568}"/>
              </a:ext>
            </a:extLst>
          </p:cNvPr>
          <p:cNvSpPr/>
          <p:nvPr/>
        </p:nvSpPr>
        <p:spPr>
          <a:xfrm rot="16200000">
            <a:off x="8025330" y="4712246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8AA72D-D61B-4E1C-B41C-F90F096245EE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8AA72D-D61B-4E1C-B41C-F90F0962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94BF9E-E4EE-4A6C-8C74-F87A5BD501A6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94BF9E-E4EE-4A6C-8C74-F87A5BD5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39CEE95D-FB73-49DD-B6F7-1F9259D9151F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01FD38-0637-4F57-8975-C2B3969F6AB2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5C7EBE-698E-4AF8-AA97-7F2291989AE7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94C63F-CFE7-4E86-8BCF-55B9EE506AC3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D3A14F-F237-4690-83CD-53407179EF9E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A06C2F-5C6F-4F8C-9ED8-66405EE54DA4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5D896C-87FE-4CE8-8636-8472D976FB5D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44919-FB10-4302-B6B7-8139D6A46157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5755D8-66C7-454F-A750-888AF5ACEC91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3EF10E-1911-4091-89C9-FDB5F5906786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491E8B-D214-46CB-9F90-0AA827C9FF52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833548-F981-45AC-BCA7-380303185270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0BC3F3-9CD0-486E-99F8-5090C0B01BE2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C3E14F-4576-4CEB-A512-3AD7273BB0BC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B9A056-42BB-4791-AF9F-089225F2171B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F0800E-D7BE-490F-B0AD-6BE37CEC397F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08AF3-CB41-4060-90A1-A1349386CA45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2359E-19D6-4D03-818C-93386A464BAC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3328AE-FDD8-4285-A3E5-0618B63CED29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A04E42-34D0-4B02-908C-4F4649A6D841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9B6A5400-2792-4D71-8AEF-F62E1AAA1F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58F0D-EBCE-4019-BF09-4766BD39CE25}" type="slidenum">
              <a:rPr lang="LID4096" smtClean="0"/>
              <a:pPr/>
              <a:t>24</a:t>
            </a:fld>
            <a:endParaRPr lang="LID4096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6702DDF-8814-4D42-9D5F-8FBADDFE87BB}"/>
              </a:ext>
            </a:extLst>
          </p:cNvPr>
          <p:cNvSpPr/>
          <p:nvPr/>
        </p:nvSpPr>
        <p:spPr>
          <a:xfrm rot="5400000">
            <a:off x="7694198" y="5100474"/>
            <a:ext cx="198923" cy="176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A9C8A1-FC8E-4EE8-B9E7-0FECD88D36A3}"/>
                  </a:ext>
                </a:extLst>
              </p:cNvPr>
              <p:cNvSpPr txBox="1"/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A9C8A1-FC8E-4EE8-B9E7-0FECD88D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7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103-4BE7-48C1-A0AD-87D2CFA2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selection: effect of inference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a model with inference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explain the data better?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8465-5C5D-46C5-A509-73D993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25</a:t>
            </a:fld>
            <a:endParaRPr lang="LID4096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B987DC-7BDD-477C-8545-ECFE7D59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0" y="2528712"/>
            <a:ext cx="10062760" cy="36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103-4BE7-48C1-A0AD-87D2CFA2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selection: effect of inference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a model with inference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explain the data better?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8465-5C5D-46C5-A509-73D993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26</a:t>
            </a:fld>
            <a:endParaRPr lang="LID4096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65C813-70B0-4F9F-9D2F-A15F9DEE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9" y="2799646"/>
            <a:ext cx="11456322" cy="30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Effect of inference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85444-C5E2-45B7-97C0-643513EBE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through time</a:t>
                </a:r>
              </a:p>
              <a:p>
                <a:r>
                  <a:rPr lang="en-US" dirty="0"/>
                  <a:t>Same prior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 for all subjects</a:t>
                </a:r>
              </a:p>
              <a:p>
                <a:r>
                  <a:rPr lang="en-US" dirty="0"/>
                  <a:t>Effectively removing one free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8987B8-439E-4591-8F30-EF9311A0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B3EC-28CD-4B07-8706-99C741A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27</a:t>
            </a:fld>
            <a:endParaRPr lang="LID4096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F6184F-0D4E-42F8-AA03-033A396EBCDE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48CBA99-EB6E-40F6-B49E-EF905E2A1568}"/>
              </a:ext>
            </a:extLst>
          </p:cNvPr>
          <p:cNvSpPr/>
          <p:nvPr/>
        </p:nvSpPr>
        <p:spPr>
          <a:xfrm rot="16200000">
            <a:off x="8025330" y="4712246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8AA72D-D61B-4E1C-B41C-F90F096245EE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8AA72D-D61B-4E1C-B41C-F90F0962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94BF9E-E4EE-4A6C-8C74-F87A5BD501A6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94BF9E-E4EE-4A6C-8C74-F87A5BD5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39CEE95D-FB73-49DD-B6F7-1F9259D9151F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01FD38-0637-4F57-8975-C2B3969F6AB2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5C7EBE-698E-4AF8-AA97-7F2291989AE7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94C63F-CFE7-4E86-8BCF-55B9EE506AC3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D3A14F-F237-4690-83CD-53407179EF9E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A06C2F-5C6F-4F8C-9ED8-66405EE54DA4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5D896C-87FE-4CE8-8636-8472D976FB5D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F44919-FB10-4302-B6B7-8139D6A46157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5755D8-66C7-454F-A750-888AF5ACEC91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3EF10E-1911-4091-89C9-FDB5F5906786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491E8B-D214-46CB-9F90-0AA827C9FF52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833548-F981-45AC-BCA7-380303185270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0BC3F3-9CD0-486E-99F8-5090C0B01BE2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C3E14F-4576-4CEB-A512-3AD7273BB0BC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B9A056-42BB-4791-AF9F-089225F2171B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F0800E-D7BE-490F-B0AD-6BE37CEC397F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08AF3-CB41-4060-90A1-A1349386CA45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2359E-19D6-4D03-818C-93386A464BAC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3328AE-FDD8-4285-A3E5-0618B63CED29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A04E42-34D0-4B02-908C-4F4649A6D841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9B6A5400-2792-4D71-8AEF-F62E1AAA1F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58F0D-EBCE-4019-BF09-4766BD39CE25}" type="slidenum">
              <a:rPr lang="LID4096" smtClean="0"/>
              <a:pPr/>
              <a:t>27</a:t>
            </a:fld>
            <a:endParaRPr lang="LID4096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6702DDF-8814-4D42-9D5F-8FBADDFE87BB}"/>
              </a:ext>
            </a:extLst>
          </p:cNvPr>
          <p:cNvSpPr/>
          <p:nvPr/>
        </p:nvSpPr>
        <p:spPr>
          <a:xfrm rot="5400000">
            <a:off x="7694198" y="5100474"/>
            <a:ext cx="198923" cy="1764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A9C8A1-FC8E-4EE8-B9E7-0FECD88D36A3}"/>
                  </a:ext>
                </a:extLst>
              </p:cNvPr>
              <p:cNvSpPr txBox="1"/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A9C8A1-FC8E-4EE8-B9E7-0FECD88D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15" y="6157766"/>
                <a:ext cx="4663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2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103-4BE7-48C1-A0AD-87D2CFA2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selection: effect of inference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there is one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CH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8465-5C5D-46C5-A509-73D993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28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BB701-22B4-40EB-B71A-5976C7CD7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955" y="3059289"/>
            <a:ext cx="11620091" cy="30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31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7103-4BE7-48C1-A0AD-87D2CFA2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 selection: effect of inference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there is one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CH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0D705-ABC7-4162-9713-8A4168231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8465-5C5D-46C5-A509-73D993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29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5C813-70B0-4F9F-9D2F-A15F9DEE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18" y="3006385"/>
            <a:ext cx="11724364" cy="27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9CA-50AC-45FF-8B03-EECC6CC3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3410-7132-4C8A-800C-93455DBD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is surprise reflected in </a:t>
            </a:r>
            <a:r>
              <a:rPr lang="en-US" b="1" dirty="0"/>
              <a:t>brain activity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What </a:t>
            </a:r>
            <a:r>
              <a:rPr lang="en-US" b="1" dirty="0"/>
              <a:t>model </a:t>
            </a:r>
            <a:r>
              <a:rPr lang="en-US" dirty="0"/>
              <a:t>underlies surprise-based learning in the human brain?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  <a:p>
            <a:r>
              <a:rPr lang="en-US" b="1" dirty="0"/>
              <a:t>Surprise:</a:t>
            </a:r>
            <a:r>
              <a:rPr lang="en-US" dirty="0"/>
              <a:t> Measure of how much the brain’s current belief differs from reality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49B2-E94E-4758-8100-E5931AAA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76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Results: Replicating results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Results: Our extension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37DF-6B56-4525-BF47-5824A2C8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129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99A-086F-42BE-A61E-E07673C0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BA928-2C0A-4769-BEEA-DE720F561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Particle filtering is the preferred model </a:t>
                </a:r>
                <a:r>
                  <a:rPr lang="en-US"/>
                  <a:t>to explain the data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More robust performance when inferring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Inferring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explains the data better with fewer number of free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6BA928-2C0A-4769-BEEA-DE720F561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BCD09-AB1D-4B39-863C-79E221AF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24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2367-3C9E-4A98-8D25-E0F1EA4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E3A-538B-4103-802E-8F17E3F5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32E9-1369-46B2-983A-C041730E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23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B607-CEDF-45BF-A53F-871000F0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C530-FA59-4966-8DC6-260CD3F6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Maheu</a:t>
            </a:r>
            <a:r>
              <a:rPr lang="en-US" dirty="0"/>
              <a:t> M, </a:t>
            </a:r>
            <a:r>
              <a:rPr lang="en-US" dirty="0" err="1"/>
              <a:t>Dehaene</a:t>
            </a:r>
            <a:r>
              <a:rPr lang="en-US" dirty="0"/>
              <a:t> S, </a:t>
            </a:r>
            <a:r>
              <a:rPr lang="en-US" dirty="0" err="1"/>
              <a:t>Meyniel</a:t>
            </a:r>
            <a:r>
              <a:rPr lang="en-US" dirty="0"/>
              <a:t> F. Brain signatures of a multiscale process of sequence learning in humans. </a:t>
            </a:r>
            <a:r>
              <a:rPr lang="en-US" dirty="0" err="1"/>
              <a:t>Elife</a:t>
            </a:r>
            <a:r>
              <a:rPr lang="en-US" dirty="0"/>
              <a:t>. 2019;8:e41541.</a:t>
            </a:r>
          </a:p>
          <a:p>
            <a:r>
              <a:rPr lang="fr-CH" dirty="0" err="1"/>
              <a:t>Liakoni</a:t>
            </a:r>
            <a:r>
              <a:rPr lang="fr-CH" dirty="0"/>
              <a:t> V, </a:t>
            </a:r>
            <a:r>
              <a:rPr lang="fr-CH" dirty="0" err="1"/>
              <a:t>Modirshanechi</a:t>
            </a:r>
            <a:r>
              <a:rPr lang="fr-CH" dirty="0"/>
              <a:t> A, Gerstner W, Brea J. An </a:t>
            </a:r>
            <a:r>
              <a:rPr lang="fr-CH" dirty="0" err="1"/>
              <a:t>Approximate</a:t>
            </a:r>
            <a:r>
              <a:rPr lang="fr-CH" dirty="0"/>
              <a:t> </a:t>
            </a:r>
            <a:r>
              <a:rPr lang="fr-CH" dirty="0" err="1"/>
              <a:t>Bayesian</a:t>
            </a:r>
            <a:r>
              <a:rPr lang="fr-CH" dirty="0"/>
              <a:t> </a:t>
            </a:r>
            <a:r>
              <a:rPr lang="fr-CH" dirty="0" err="1"/>
              <a:t>Approach</a:t>
            </a:r>
            <a:r>
              <a:rPr lang="fr-CH" dirty="0"/>
              <a:t> to Surprise-</a:t>
            </a:r>
            <a:r>
              <a:rPr lang="fr-CH" dirty="0" err="1"/>
              <a:t>Based</a:t>
            </a:r>
            <a:r>
              <a:rPr lang="fr-CH" dirty="0"/>
              <a:t> Learning. </a:t>
            </a:r>
            <a:r>
              <a:rPr lang="fr-CH" dirty="0" err="1"/>
              <a:t>arXiv</a:t>
            </a:r>
            <a:r>
              <a:rPr lang="fr-CH" dirty="0"/>
              <a:t> </a:t>
            </a:r>
            <a:r>
              <a:rPr lang="fr-CH" dirty="0" err="1"/>
              <a:t>preprint</a:t>
            </a:r>
            <a:r>
              <a:rPr lang="fr-CH" dirty="0"/>
              <a:t> arXiv:1907.02936.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2AC6-1E2B-49A3-9925-5EDD6B74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77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2A5-1A9F-4735-AC9D-421E379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8559-4B4B-4E02-93D9-57E7DCDB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</a:t>
            </a:r>
            <a:r>
              <a:rPr lang="en-US" i="1" dirty="0" err="1"/>
              <a:t>Maheu</a:t>
            </a:r>
            <a:r>
              <a:rPr lang="en-US" i="1" dirty="0"/>
              <a:t>, et al. (2019)</a:t>
            </a:r>
          </a:p>
          <a:p>
            <a:r>
              <a:rPr lang="en-US" dirty="0"/>
              <a:t>MEG of 18 participants</a:t>
            </a:r>
          </a:p>
          <a:p>
            <a:r>
              <a:rPr lang="en-US" b="1" dirty="0"/>
              <a:t>Binary</a:t>
            </a:r>
            <a:r>
              <a:rPr lang="en-US" dirty="0"/>
              <a:t> sequence of auditory stimuli </a:t>
            </a:r>
          </a:p>
          <a:p>
            <a:r>
              <a:rPr lang="en-US" dirty="0"/>
              <a:t>4 blocks with various statistical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E8F4AA-C89E-4141-AD7A-9416E4AF28F5}"/>
              </a:ext>
            </a:extLst>
          </p:cNvPr>
          <p:cNvSpPr/>
          <p:nvPr/>
        </p:nvSpPr>
        <p:spPr>
          <a:xfrm>
            <a:off x="32333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24CF17-3331-4C16-AA5C-E787D425241E}"/>
              </a:ext>
            </a:extLst>
          </p:cNvPr>
          <p:cNvSpPr/>
          <p:nvPr/>
        </p:nvSpPr>
        <p:spPr>
          <a:xfrm>
            <a:off x="36017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3FD967-E80F-4242-8FB5-F4F6EA637C27}"/>
              </a:ext>
            </a:extLst>
          </p:cNvPr>
          <p:cNvSpPr/>
          <p:nvPr/>
        </p:nvSpPr>
        <p:spPr>
          <a:xfrm>
            <a:off x="39701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D3975-8227-4FCF-BF8D-0157172CE20F}"/>
              </a:ext>
            </a:extLst>
          </p:cNvPr>
          <p:cNvSpPr/>
          <p:nvPr/>
        </p:nvSpPr>
        <p:spPr>
          <a:xfrm>
            <a:off x="43385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B61BFA-0BAD-4108-A8EB-80806A4D71A2}"/>
              </a:ext>
            </a:extLst>
          </p:cNvPr>
          <p:cNvSpPr/>
          <p:nvPr/>
        </p:nvSpPr>
        <p:spPr>
          <a:xfrm>
            <a:off x="4706993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B1CEA-66B2-4A21-84B0-E23709AAD15C}"/>
              </a:ext>
            </a:extLst>
          </p:cNvPr>
          <p:cNvSpPr/>
          <p:nvPr/>
        </p:nvSpPr>
        <p:spPr>
          <a:xfrm>
            <a:off x="50753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74139-1E9D-4017-B757-B15CBE45EA40}"/>
              </a:ext>
            </a:extLst>
          </p:cNvPr>
          <p:cNvSpPr/>
          <p:nvPr/>
        </p:nvSpPr>
        <p:spPr>
          <a:xfrm>
            <a:off x="54437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365EB4-EA29-43CC-8A8B-34DB027724A6}"/>
              </a:ext>
            </a:extLst>
          </p:cNvPr>
          <p:cNvSpPr/>
          <p:nvPr/>
        </p:nvSpPr>
        <p:spPr>
          <a:xfrm>
            <a:off x="5812193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7A980C-2012-42BF-B0AF-BD4F77E15F36}"/>
              </a:ext>
            </a:extLst>
          </p:cNvPr>
          <p:cNvSpPr/>
          <p:nvPr/>
        </p:nvSpPr>
        <p:spPr>
          <a:xfrm>
            <a:off x="61833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2E506E-6FC7-454B-B98F-9FBDA0F002C1}"/>
              </a:ext>
            </a:extLst>
          </p:cNvPr>
          <p:cNvSpPr/>
          <p:nvPr/>
        </p:nvSpPr>
        <p:spPr>
          <a:xfrm>
            <a:off x="65517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C6448C-387F-47B0-9758-D9C1EA1FA209}"/>
              </a:ext>
            </a:extLst>
          </p:cNvPr>
          <p:cNvSpPr/>
          <p:nvPr/>
        </p:nvSpPr>
        <p:spPr>
          <a:xfrm>
            <a:off x="69201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D44676-979E-43BE-B1E1-1369CB04548C}"/>
              </a:ext>
            </a:extLst>
          </p:cNvPr>
          <p:cNvSpPr/>
          <p:nvPr/>
        </p:nvSpPr>
        <p:spPr>
          <a:xfrm>
            <a:off x="72885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B5EE73-6CF0-41EB-BA59-2FAA3ED72703}"/>
              </a:ext>
            </a:extLst>
          </p:cNvPr>
          <p:cNvSpPr/>
          <p:nvPr/>
        </p:nvSpPr>
        <p:spPr>
          <a:xfrm>
            <a:off x="76569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FA66DA-0F89-483A-8522-7A6EAB71D1A0}"/>
              </a:ext>
            </a:extLst>
          </p:cNvPr>
          <p:cNvSpPr/>
          <p:nvPr/>
        </p:nvSpPr>
        <p:spPr>
          <a:xfrm>
            <a:off x="80253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62193C-2B10-43A8-8A87-34BCD1AAF65B}"/>
              </a:ext>
            </a:extLst>
          </p:cNvPr>
          <p:cNvSpPr/>
          <p:nvPr/>
        </p:nvSpPr>
        <p:spPr>
          <a:xfrm>
            <a:off x="8393736" y="53444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FB197A-8BB9-423F-9671-410D4077BC63}"/>
              </a:ext>
            </a:extLst>
          </p:cNvPr>
          <p:cNvSpPr/>
          <p:nvPr/>
        </p:nvSpPr>
        <p:spPr>
          <a:xfrm>
            <a:off x="8762136" y="53444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F33-8110-46C9-AE5D-0B6664A725C7}"/>
              </a:ext>
            </a:extLst>
          </p:cNvPr>
          <p:cNvCxnSpPr>
            <a:cxnSpLocks/>
          </p:cNvCxnSpPr>
          <p:nvPr/>
        </p:nvCxnSpPr>
        <p:spPr>
          <a:xfrm>
            <a:off x="3242333" y="57927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1A5C19-FC42-4146-9609-768AAE494084}"/>
              </a:ext>
            </a:extLst>
          </p:cNvPr>
          <p:cNvSpPr txBox="1"/>
          <p:nvPr/>
        </p:nvSpPr>
        <p:spPr>
          <a:xfrm>
            <a:off x="3168823" y="58333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F0BEF-BFB5-4388-BF2C-F94825723B1C}"/>
              </a:ext>
            </a:extLst>
          </p:cNvPr>
          <p:cNvSpPr txBox="1"/>
          <p:nvPr/>
        </p:nvSpPr>
        <p:spPr>
          <a:xfrm>
            <a:off x="9101226" y="52841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90D7FC-45DA-4507-A0BF-17B80A44A0C4}"/>
              </a:ext>
            </a:extLst>
          </p:cNvPr>
          <p:cNvCxnSpPr>
            <a:cxnSpLocks/>
          </p:cNvCxnSpPr>
          <p:nvPr/>
        </p:nvCxnSpPr>
        <p:spPr>
          <a:xfrm>
            <a:off x="4438141" y="477496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21114D-EE92-44DD-A036-31F81BFF9F91}"/>
              </a:ext>
            </a:extLst>
          </p:cNvPr>
          <p:cNvSpPr txBox="1"/>
          <p:nvPr/>
        </p:nvSpPr>
        <p:spPr>
          <a:xfrm>
            <a:off x="3893994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“KA”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DEA8-C087-413A-B11F-CFB8545DF38F}"/>
              </a:ext>
            </a:extLst>
          </p:cNvPr>
          <p:cNvCxnSpPr>
            <a:cxnSpLocks/>
          </p:cNvCxnSpPr>
          <p:nvPr/>
        </p:nvCxnSpPr>
        <p:spPr>
          <a:xfrm>
            <a:off x="6274561" y="477496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49E593-8B7D-4227-BC99-F9956271977A}"/>
              </a:ext>
            </a:extLst>
          </p:cNvPr>
          <p:cNvSpPr txBox="1"/>
          <p:nvPr/>
        </p:nvSpPr>
        <p:spPr>
          <a:xfrm>
            <a:off x="5721962" y="4338164"/>
            <a:ext cx="110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“PI”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C2820-0285-4997-A8EE-3937222205AC}"/>
              </a:ext>
            </a:extLst>
          </p:cNvPr>
          <p:cNvSpPr txBox="1"/>
          <p:nvPr/>
        </p:nvSpPr>
        <p:spPr>
          <a:xfrm>
            <a:off x="2787647" y="52841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774CAFC-609B-4830-92FC-77C8E84B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36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F6B79-36CB-47F3-982D-A0FE5085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3" y="698680"/>
            <a:ext cx="11356135" cy="5460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93D97-C33C-4AC1-A00E-29E5DD3D67F4}"/>
              </a:ext>
            </a:extLst>
          </p:cNvPr>
          <p:cNvSpPr txBox="1"/>
          <p:nvPr/>
        </p:nvSpPr>
        <p:spPr>
          <a:xfrm>
            <a:off x="386498" y="6324003"/>
            <a:ext cx="6127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bg1">
                    <a:lumMod val="50000"/>
                  </a:schemeClr>
                </a:solidFill>
              </a:rPr>
              <a:t>Figure 1, </a:t>
            </a:r>
            <a:r>
              <a:rPr lang="fr-CH" sz="1400" i="1" dirty="0">
                <a:solidFill>
                  <a:schemeClr val="bg1">
                    <a:lumMod val="50000"/>
                  </a:schemeClr>
                </a:solidFill>
              </a:rPr>
              <a:t>Maheu et al. (2019)</a:t>
            </a:r>
            <a:endParaRPr lang="LID4096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DFC84-9C5E-4345-A184-ECB4733B28EF}"/>
              </a:ext>
            </a:extLst>
          </p:cNvPr>
          <p:cNvSpPr/>
          <p:nvPr/>
        </p:nvSpPr>
        <p:spPr>
          <a:xfrm>
            <a:off x="8606672" y="2187019"/>
            <a:ext cx="3252248" cy="406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24C1F-0ED7-4019-B05F-B850C0664AD6}"/>
              </a:ext>
            </a:extLst>
          </p:cNvPr>
          <p:cNvSpPr/>
          <p:nvPr/>
        </p:nvSpPr>
        <p:spPr>
          <a:xfrm>
            <a:off x="6193410" y="2837468"/>
            <a:ext cx="2413262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56F29-7BD9-4D31-9EDB-23CDE75F2934}"/>
              </a:ext>
            </a:extLst>
          </p:cNvPr>
          <p:cNvSpPr/>
          <p:nvPr/>
        </p:nvSpPr>
        <p:spPr>
          <a:xfrm>
            <a:off x="7004115" y="3129699"/>
            <a:ext cx="1329180" cy="49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29854-1611-4923-83D8-A740B969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056-2D4C-4619-9251-31638233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B43B-AC20-4692-B967-7D56BA2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introduction</a:t>
            </a:r>
          </a:p>
          <a:p>
            <a:r>
              <a:rPr lang="en-US" dirty="0"/>
              <a:t>Theory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Replicating results from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Maheu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, et al. (2019)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Results: Our extension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C2624-B4FA-4CB7-BA3A-159C7168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80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5A99-0610-4CFD-9877-E2A4D47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previous events, compute probability of current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 corresponds to learning </a:t>
                </a:r>
                <a:r>
                  <a:rPr lang="en-US" b="1" dirty="0"/>
                  <a:t>item frequencies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/>
                  <a:t>corresponds to learning </a:t>
                </a:r>
                <a:r>
                  <a:rPr lang="en-US" b="1" dirty="0"/>
                  <a:t>transition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3224389"/>
              </a:xfrm>
              <a:blipFill>
                <a:blip r:embed="rId3"/>
                <a:stretch>
                  <a:fillRect l="-1043" t="-30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3CE1F2-DCB0-4C8D-BCC6-AE468EEA6B54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3F0731C-2759-4665-A921-C98A9831323A}"/>
              </a:ext>
            </a:extLst>
          </p:cNvPr>
          <p:cNvSpPr/>
          <p:nvPr/>
        </p:nvSpPr>
        <p:spPr>
          <a:xfrm rot="5400000">
            <a:off x="8025332" y="5416110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589C06C-C0E2-42DA-AA8E-79F00FB0EC19}"/>
              </a:ext>
            </a:extLst>
          </p:cNvPr>
          <p:cNvSpPr/>
          <p:nvPr/>
        </p:nvSpPr>
        <p:spPr>
          <a:xfrm rot="16200000">
            <a:off x="8025333" y="4689629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806674-D951-4D94-A481-A517C2A3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/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54764B-0FE5-4B81-8454-44BFA22D2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0E766F-B658-410E-A5D9-304198AA2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6C7155F-48A9-4780-BF52-1EE757670D62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15352A-47B5-4853-846C-9AB1C3919B27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56AE5D-04B7-474B-B95E-CB116A04EBA3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B3D6CD-B2BC-462C-874C-A10A909CC256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66159E-11EC-431C-A004-1A780CD3400E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092628-5518-46B8-9A32-79A8A14698F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BE7936-7C78-44FA-B124-CFA74ED8F7D4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A2A02D-C16C-4500-B561-A1254B2D4A5E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277DBB-3BFE-45DD-9ED5-1DD4BECF6AC7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434800D-3C94-4E68-B7D9-E76EE257F0D2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C92AE9-20FE-4739-B6A1-2A9BA74275B1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010AE9-57A0-4673-8256-64474E894255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3138BC-D145-460B-8188-DB72432A06AF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5763A0-7D03-4F7D-A745-AAA240693932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1B4ACAA-83AA-4318-8830-A8C7E41C8D09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1C8D84E-527C-4C32-B25F-105E6EAF6652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B0E56-198C-479E-8EDD-D41BB545F395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B0987-1E89-43CB-81E1-DEA4914144D1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1002C2-471C-4425-8531-98D107D2622D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C6442B8-F343-433B-B980-34E87BCA683E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CBF3-8A81-4276-964D-1250234C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72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C5A99-0610-4CFD-9877-E2A4D47B30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 model (known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C5A99-0610-4CFD-9877-E2A4D47B3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Likelihood term</a:t>
                </a:r>
              </a:p>
              <a:p>
                <a:endParaRPr lang="fr-CH" sz="1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CH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fr-C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fr-C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stands for change points</a:t>
                </a:r>
              </a:p>
              <a:p>
                <a:r>
                  <a:rPr lang="en-US" dirty="0"/>
                  <a:t>Goal of inference: Update the belief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lang="fr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FC263-3131-4A84-B7DE-84CFB2913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8"/>
                <a:ext cx="10815536" cy="4499758"/>
              </a:xfrm>
              <a:blipFill>
                <a:blip r:embed="rId4"/>
                <a:stretch>
                  <a:fillRect l="-1015" t="-216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E100814-0D86-4778-A687-7FD34A692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348" y="1638115"/>
            <a:ext cx="1966130" cy="302540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AD0FF1F-35A7-43E0-8B7E-F6F287DD2E66}"/>
              </a:ext>
            </a:extLst>
          </p:cNvPr>
          <p:cNvSpPr txBox="1"/>
          <p:nvPr/>
        </p:nvSpPr>
        <p:spPr>
          <a:xfrm>
            <a:off x="9315423" y="4763061"/>
            <a:ext cx="3125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>
                <a:solidFill>
                  <a:schemeClr val="bg1">
                    <a:lumMod val="50000"/>
                  </a:schemeClr>
                </a:solidFill>
              </a:rPr>
              <a:t>Figure 1, </a:t>
            </a:r>
            <a:r>
              <a:rPr lang="fr-CH" sz="1400" i="1" dirty="0" err="1">
                <a:solidFill>
                  <a:schemeClr val="bg1">
                    <a:lumMod val="50000"/>
                  </a:schemeClr>
                </a:solidFill>
              </a:rPr>
              <a:t>Liakoni</a:t>
            </a:r>
            <a:r>
              <a:rPr lang="fr-CH" sz="1400" i="1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  <a:endParaRPr lang="LID4096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C212AB-7984-4282-9E6B-5D718745C492}"/>
              </a:ext>
            </a:extLst>
          </p:cNvPr>
          <p:cNvCxnSpPr>
            <a:cxnSpLocks/>
          </p:cNvCxnSpPr>
          <p:nvPr/>
        </p:nvCxnSpPr>
        <p:spPr>
          <a:xfrm>
            <a:off x="10581173" y="4209914"/>
            <a:ext cx="3312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3BAE0-10EE-4013-A950-C9E91AFF844C}"/>
                  </a:ext>
                </a:extLst>
              </p:cNvPr>
              <p:cNvSpPr txBox="1"/>
              <p:nvPr/>
            </p:nvSpPr>
            <p:spPr>
              <a:xfrm>
                <a:off x="9326610" y="3984310"/>
                <a:ext cx="13155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sz="2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E3BAE0-10EE-4013-A950-C9E91AFF8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0" y="3984310"/>
                <a:ext cx="13155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108F68A-39F4-4C4D-A86C-A3796DEA8711}"/>
              </a:ext>
            </a:extLst>
          </p:cNvPr>
          <p:cNvSpPr/>
          <p:nvPr/>
        </p:nvSpPr>
        <p:spPr>
          <a:xfrm>
            <a:off x="9351639" y="3812371"/>
            <a:ext cx="1217358" cy="79508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5D1D5B-9CF7-4184-AE29-78F05BB77C1B}"/>
              </a:ext>
            </a:extLst>
          </p:cNvPr>
          <p:cNvCxnSpPr>
            <a:cxnSpLocks/>
          </p:cNvCxnSpPr>
          <p:nvPr/>
        </p:nvCxnSpPr>
        <p:spPr>
          <a:xfrm flipV="1">
            <a:off x="8864212" y="5838892"/>
            <a:ext cx="0" cy="30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e 81">
            <a:extLst>
              <a:ext uri="{FF2B5EF4-FFF2-40B4-BE49-F238E27FC236}">
                <a16:creationId xmlns:a16="http://schemas.microsoft.com/office/drawing/2014/main" id="{B5D46D56-2026-48EF-BD47-15BE88A3365C}"/>
              </a:ext>
            </a:extLst>
          </p:cNvPr>
          <p:cNvSpPr/>
          <p:nvPr/>
        </p:nvSpPr>
        <p:spPr>
          <a:xfrm rot="5400000">
            <a:off x="8025332" y="5416110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F63BF04-3BEA-49C4-9589-2189273981B3}"/>
              </a:ext>
            </a:extLst>
          </p:cNvPr>
          <p:cNvSpPr/>
          <p:nvPr/>
        </p:nvSpPr>
        <p:spPr>
          <a:xfrm rot="16200000">
            <a:off x="8025333" y="4689629"/>
            <a:ext cx="216001" cy="105812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/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4729996-24CA-4C71-B16B-8D37CEA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49" y="6157766"/>
                <a:ext cx="35194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6B0C3FB-2B3B-4AAD-AEEE-544F26286712}"/>
                  </a:ext>
                </a:extLst>
              </p:cNvPr>
              <p:cNvSpPr txBox="1"/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6B0C3FB-2B3B-4AAD-AEEE-544F2628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3" y="6162944"/>
                <a:ext cx="1018895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/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E842E6-3543-49B9-8F40-0BE46967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154" y="4629037"/>
                <a:ext cx="4663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D04A852A-C4F7-41E4-B806-E26066C9A869}"/>
              </a:ext>
            </a:extLst>
          </p:cNvPr>
          <p:cNvSpPr/>
          <p:nvPr/>
        </p:nvSpPr>
        <p:spPr>
          <a:xfrm>
            <a:off x="3233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C78919-3999-4E4D-AB61-23CE3D839655}"/>
              </a:ext>
            </a:extLst>
          </p:cNvPr>
          <p:cNvSpPr/>
          <p:nvPr/>
        </p:nvSpPr>
        <p:spPr>
          <a:xfrm>
            <a:off x="36017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3B04A2-4530-4F1D-AFE5-DB6ADC0585FC}"/>
              </a:ext>
            </a:extLst>
          </p:cNvPr>
          <p:cNvSpPr/>
          <p:nvPr/>
        </p:nvSpPr>
        <p:spPr>
          <a:xfrm>
            <a:off x="39701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FF9DACD-D414-4DAA-A34A-983D96687D23}"/>
              </a:ext>
            </a:extLst>
          </p:cNvPr>
          <p:cNvSpPr/>
          <p:nvPr/>
        </p:nvSpPr>
        <p:spPr>
          <a:xfrm>
            <a:off x="43385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9C723CD-B59D-4F7E-A344-2EDA11F03BFC}"/>
              </a:ext>
            </a:extLst>
          </p:cNvPr>
          <p:cNvSpPr/>
          <p:nvPr/>
        </p:nvSpPr>
        <p:spPr>
          <a:xfrm>
            <a:off x="4706993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C96618F-3C58-44C1-88BE-8893398791BB}"/>
              </a:ext>
            </a:extLst>
          </p:cNvPr>
          <p:cNvSpPr/>
          <p:nvPr/>
        </p:nvSpPr>
        <p:spPr>
          <a:xfrm>
            <a:off x="50753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5F0877E-2EAC-47FC-B74A-79631B9C3632}"/>
              </a:ext>
            </a:extLst>
          </p:cNvPr>
          <p:cNvSpPr/>
          <p:nvPr/>
        </p:nvSpPr>
        <p:spPr>
          <a:xfrm>
            <a:off x="54437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90BADB-94E0-42A4-9544-947338549CBE}"/>
              </a:ext>
            </a:extLst>
          </p:cNvPr>
          <p:cNvSpPr/>
          <p:nvPr/>
        </p:nvSpPr>
        <p:spPr>
          <a:xfrm>
            <a:off x="5812193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03C6389-FFC6-4F94-AE17-29F6F2122129}"/>
              </a:ext>
            </a:extLst>
          </p:cNvPr>
          <p:cNvSpPr/>
          <p:nvPr/>
        </p:nvSpPr>
        <p:spPr>
          <a:xfrm>
            <a:off x="61833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DBD297F-06DB-4461-82FC-BB95964A1A63}"/>
              </a:ext>
            </a:extLst>
          </p:cNvPr>
          <p:cNvSpPr/>
          <p:nvPr/>
        </p:nvSpPr>
        <p:spPr>
          <a:xfrm>
            <a:off x="65517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A18C69-2D0F-412F-BFDF-BC0422098388}"/>
              </a:ext>
            </a:extLst>
          </p:cNvPr>
          <p:cNvSpPr/>
          <p:nvPr/>
        </p:nvSpPr>
        <p:spPr>
          <a:xfrm>
            <a:off x="6920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EBD35C-8B6E-4720-946B-D155A701D8C0}"/>
              </a:ext>
            </a:extLst>
          </p:cNvPr>
          <p:cNvSpPr/>
          <p:nvPr/>
        </p:nvSpPr>
        <p:spPr>
          <a:xfrm>
            <a:off x="72885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C41B0F-4D94-4C25-8C6F-D4CC067900CC}"/>
              </a:ext>
            </a:extLst>
          </p:cNvPr>
          <p:cNvSpPr/>
          <p:nvPr/>
        </p:nvSpPr>
        <p:spPr>
          <a:xfrm>
            <a:off x="76569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2603558-9FD1-4C79-8C57-B6E5347D512D}"/>
              </a:ext>
            </a:extLst>
          </p:cNvPr>
          <p:cNvSpPr/>
          <p:nvPr/>
        </p:nvSpPr>
        <p:spPr>
          <a:xfrm>
            <a:off x="80253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8CE0A12-CF19-40ED-97D8-6C42AB42C243}"/>
              </a:ext>
            </a:extLst>
          </p:cNvPr>
          <p:cNvSpPr/>
          <p:nvPr/>
        </p:nvSpPr>
        <p:spPr>
          <a:xfrm>
            <a:off x="8393736" y="549685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7EEEB1B-BD2D-4D2E-AC0A-5AD1BC45316E}"/>
              </a:ext>
            </a:extLst>
          </p:cNvPr>
          <p:cNvSpPr/>
          <p:nvPr/>
        </p:nvSpPr>
        <p:spPr>
          <a:xfrm>
            <a:off x="8762136" y="5496853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5994-2817-4DF0-8463-9B686B7430F8}"/>
              </a:ext>
            </a:extLst>
          </p:cNvPr>
          <p:cNvSpPr txBox="1"/>
          <p:nvPr/>
        </p:nvSpPr>
        <p:spPr>
          <a:xfrm>
            <a:off x="9101226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B4050C-9063-4B1E-8DC3-53793C049067}"/>
              </a:ext>
            </a:extLst>
          </p:cNvPr>
          <p:cNvSpPr txBox="1"/>
          <p:nvPr/>
        </p:nvSpPr>
        <p:spPr>
          <a:xfrm>
            <a:off x="2787647" y="5436502"/>
            <a:ext cx="4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</a:t>
            </a:r>
            <a:endParaRPr lang="LID4096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23626-E2F9-4977-B06F-8E9532D153F4}"/>
              </a:ext>
            </a:extLst>
          </p:cNvPr>
          <p:cNvCxnSpPr>
            <a:cxnSpLocks/>
          </p:cNvCxnSpPr>
          <p:nvPr/>
        </p:nvCxnSpPr>
        <p:spPr>
          <a:xfrm>
            <a:off x="3242333" y="5945174"/>
            <a:ext cx="1105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D5AA419-BDFF-4309-8525-7FD3D2881B5C}"/>
              </a:ext>
            </a:extLst>
          </p:cNvPr>
          <p:cNvSpPr txBox="1"/>
          <p:nvPr/>
        </p:nvSpPr>
        <p:spPr>
          <a:xfrm>
            <a:off x="3168823" y="5985747"/>
            <a:ext cx="8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0B38-1747-42B6-A985-2CE1E42C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15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4140-6D7B-483A-ADDC-BDA9255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6022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Exact Bayesian inference gives rise to a </a:t>
                </a:r>
                <a:r>
                  <a:rPr lang="en-US" b="1" dirty="0"/>
                  <a:t>surprise-modulated</a:t>
                </a:r>
                <a:r>
                  <a:rPr lang="en-US" dirty="0"/>
                  <a:t> learning rate (</a:t>
                </a:r>
                <a:r>
                  <a:rPr lang="en-US" i="1" dirty="0" err="1"/>
                  <a:t>Liakoni</a:t>
                </a:r>
                <a:r>
                  <a:rPr lang="en-US" i="1" dirty="0"/>
                  <a:t>, et al. (2020)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𝑖𝑛𝑡𝑒𝑔𝑟𝑎𝑡𝑖𝑜𝑛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𝑟𝑒𝑠𝑒𝑡</m:t>
                          </m:r>
                        </m:sup>
                      </m:sSup>
                      <m:d>
                        <m:d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Three approximation methods</a:t>
                </a:r>
              </a:p>
              <a:p>
                <a:pPr lvl="1"/>
                <a:r>
                  <a:rPr lang="en-US" dirty="0"/>
                  <a:t>Leaky integration</a:t>
                </a:r>
              </a:p>
              <a:p>
                <a:pPr lvl="1"/>
                <a:r>
                  <a:rPr lang="en-US" dirty="0"/>
                  <a:t>Variational </a:t>
                </a:r>
                <a:r>
                  <a:rPr lang="en-US" dirty="0" err="1"/>
                  <a:t>SMiLe</a:t>
                </a:r>
                <a:endParaRPr lang="en-US" dirty="0"/>
              </a:p>
              <a:p>
                <a:pPr lvl="1"/>
                <a:r>
                  <a:rPr lang="en-US" dirty="0"/>
                  <a:t>Particle filtering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9AFFC-04BB-4EBA-9EBC-80C02CA3A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6022" y="1825625"/>
                <a:ext cx="10515600" cy="4667250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AEA-8C6B-452A-9B12-A973BFE1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8F0D-EBCE-4019-BF09-4766BD39CE2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189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1422</Words>
  <Application>Microsoft Office PowerPoint</Application>
  <PresentationFormat>Widescreen</PresentationFormat>
  <Paragraphs>322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Surprise and learning in the human brain: what can we find in experimental data?</vt:lpstr>
      <vt:lpstr>Background</vt:lpstr>
      <vt:lpstr>Goal</vt:lpstr>
      <vt:lpstr>Experimental setup</vt:lpstr>
      <vt:lpstr>PowerPoint Presentation</vt:lpstr>
      <vt:lpstr>Outline</vt:lpstr>
      <vt:lpstr>Inference model</vt:lpstr>
      <vt:lpstr>Inference model (known m)</vt:lpstr>
      <vt:lpstr>Learning rules</vt:lpstr>
      <vt:lpstr>Inference model (unknown m)</vt:lpstr>
      <vt:lpstr>Surprise-coding model</vt:lpstr>
      <vt:lpstr>Outline</vt:lpstr>
      <vt:lpstr>Intra-event timescale</vt:lpstr>
      <vt:lpstr>Intra-event timescale</vt:lpstr>
      <vt:lpstr>Mass-univariate trial-by-trial regression</vt:lpstr>
      <vt:lpstr>Maximum R2 for leaky integration</vt:lpstr>
      <vt:lpstr>Bayesian model selection</vt:lpstr>
      <vt:lpstr>Bayesian model averaging</vt:lpstr>
      <vt:lpstr>Outline</vt:lpstr>
      <vt:lpstr>Goals</vt:lpstr>
      <vt:lpstr>No inference over m</vt:lpstr>
      <vt:lpstr>Bayesian model selection: no inference over m</vt:lpstr>
      <vt:lpstr>Bayesian model averaging: no inference over m</vt:lpstr>
      <vt:lpstr>Effect of inference over m</vt:lpstr>
      <vt:lpstr>Bayesian model selection: effect of inference</vt:lpstr>
      <vt:lpstr>Bayesian model selection: effect of inference</vt:lpstr>
      <vt:lpstr>Effect of inference over m</vt:lpstr>
      <vt:lpstr>Bayesian model selection: effect of inference</vt:lpstr>
      <vt:lpstr>Bayesian model selection: effect of inference</vt:lpstr>
      <vt:lpstr>Outline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and learning in the human brain: what can we find in experimental data?</dc:title>
  <dc:creator>Anthony Jakob</dc:creator>
  <cp:lastModifiedBy>Anthony Jakob</cp:lastModifiedBy>
  <cp:revision>294</cp:revision>
  <dcterms:created xsi:type="dcterms:W3CDTF">2020-04-29T13:05:36Z</dcterms:created>
  <dcterms:modified xsi:type="dcterms:W3CDTF">2020-06-16T13:59:27Z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