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9" r:id="rId4"/>
    <p:sldId id="270" r:id="rId5"/>
    <p:sldId id="258" r:id="rId6"/>
    <p:sldId id="282" r:id="rId7"/>
    <p:sldId id="277" r:id="rId8"/>
    <p:sldId id="259" r:id="rId9"/>
    <p:sldId id="260" r:id="rId10"/>
    <p:sldId id="276" r:id="rId11"/>
    <p:sldId id="274" r:id="rId12"/>
    <p:sldId id="266" r:id="rId13"/>
    <p:sldId id="265" r:id="rId14"/>
    <p:sldId id="262" r:id="rId15"/>
    <p:sldId id="263" r:id="rId16"/>
    <p:sldId id="275" r:id="rId17"/>
    <p:sldId id="278" r:id="rId18"/>
    <p:sldId id="280" r:id="rId19"/>
    <p:sldId id="281" r:id="rId20"/>
    <p:sldId id="267" r:id="rId21"/>
    <p:sldId id="268" r:id="rId2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99" autoAdjust="0"/>
  </p:normalViewPr>
  <p:slideViewPr>
    <p:cSldViewPr snapToGrid="0">
      <p:cViewPr varScale="1">
        <p:scale>
          <a:sx n="73" d="100"/>
          <a:sy n="73" d="100"/>
        </p:scale>
        <p:origin x="10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2DCA2-20C5-4CAF-8DD1-5F3B13D26F85}" type="datetimeFigureOut">
              <a:rPr lang="LID4096" smtClean="0"/>
              <a:t>05/04/2020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F386E-03D4-4239-8148-DB1EB97E64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550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consider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humans</a:t>
            </a:r>
            <a:r>
              <a:rPr lang="fr-CH" dirty="0"/>
              <a:t> </a:t>
            </a:r>
            <a:r>
              <a:rPr lang="fr-CH" dirty="0" err="1"/>
              <a:t>think</a:t>
            </a:r>
            <a:r>
              <a:rPr lang="fr-CH" dirty="0"/>
              <a:t> in </a:t>
            </a:r>
            <a:r>
              <a:rPr lang="fr-CH" dirty="0" err="1"/>
              <a:t>this</a:t>
            </a:r>
            <a:r>
              <a:rPr lang="fr-CH" dirty="0"/>
              <a:t> </a:t>
            </a:r>
            <a:r>
              <a:rPr lang="fr-CH" dirty="0" err="1"/>
              <a:t>way</a:t>
            </a:r>
            <a:r>
              <a:rPr lang="fr-CH" dirty="0"/>
              <a:t> (</a:t>
            </a:r>
            <a:r>
              <a:rPr lang="fr-CH" dirty="0" err="1"/>
              <a:t>inference</a:t>
            </a:r>
            <a:r>
              <a:rPr lang="fr-CH" dirty="0"/>
              <a:t>).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386E-03D4-4239-8148-DB1EB97E6483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57148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E7982-CAA1-48F9-9964-72A0A4314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F9FD7-D593-4D4C-895E-9D0A42459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31B0-DCE3-4B44-9BCE-6FC0AB753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BAC5-B0D9-451E-8C38-D727A23F06C1}" type="datetimeFigureOut">
              <a:rPr lang="LID4096" smtClean="0"/>
              <a:t>05/04/2020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3E97F-9ADE-4ACE-86F2-810D665CA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32DC4-FFBC-42E8-94D4-D4972BFB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2934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7BAC2-B33C-45AD-9453-73858B4C6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45283-2A24-40E7-A161-44AF768AB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FD56-32FC-4322-8AEA-2845FED5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BAC5-B0D9-451E-8C38-D727A23F06C1}" type="datetimeFigureOut">
              <a:rPr lang="LID4096" smtClean="0"/>
              <a:t>05/04/2020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EB48D-D144-4F9C-AD97-699E12FF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4B10F-CB97-45F3-9AC2-EF18EB23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22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A2C00F-71E8-4473-835C-BD32E1511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2E497-F13C-4C4D-8A81-0859DDBF7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05497-B8CA-4D3F-A09D-9100108A3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BAC5-B0D9-451E-8C38-D727A23F06C1}" type="datetimeFigureOut">
              <a:rPr lang="LID4096" smtClean="0"/>
              <a:t>05/04/2020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E6B7D-36C8-4C6E-B095-00CF61A3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16264-672D-43AD-8D5E-354933FB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933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E631-AA9A-4D62-A7FF-EBB8ADEF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0913F-AE1E-4AC6-B3E0-5197122D3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1E61A-5AF3-4BDC-85D9-0CA376F9E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BAC5-B0D9-451E-8C38-D727A23F06C1}" type="datetimeFigureOut">
              <a:rPr lang="LID4096" smtClean="0"/>
              <a:t>05/04/2020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1AFF5-5CF8-42D6-9D2A-8DFB489C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2C7EF-9AC5-4C61-84DD-28FE8651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39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6467-EE88-43AB-AAA4-6CBDAEC15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911B0-E0C2-4A2C-B77C-D284C480D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3B1F2-D6D2-486D-8B49-7C494DDB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BAC5-B0D9-451E-8C38-D727A23F06C1}" type="datetimeFigureOut">
              <a:rPr lang="LID4096" smtClean="0"/>
              <a:t>05/04/2020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19C6A-6E95-40E6-B74F-7E23A206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70057-5A59-4312-B4B6-70FF918D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57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220B-3BB5-4A40-9164-6CE4D570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4E03E-1D06-45B5-95F9-A3DA39C6A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D5DDA-63A2-4520-82E0-92094B79C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9F155-9CC8-47A0-AB41-1C9C0AB6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BAC5-B0D9-451E-8C38-D727A23F06C1}" type="datetimeFigureOut">
              <a:rPr lang="LID4096" smtClean="0"/>
              <a:t>05/04/2020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8F014-B8E1-4E1C-B83F-FEF81070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87892-5140-46E7-9901-6CA43936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345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F3AAF-D475-48AB-9444-CBEAFE6AB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50EA9-6CC7-41B7-B0B8-FA43ED645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01128-9388-4C3C-8D5C-9F34187B0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54BEFE-19F4-4D7E-9AF0-B02CF8BD3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C3F92-09CF-4810-9F73-470AEFCF9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71A10D-E673-4445-B793-451E9B492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BAC5-B0D9-451E-8C38-D727A23F06C1}" type="datetimeFigureOut">
              <a:rPr lang="LID4096" smtClean="0"/>
              <a:t>05/04/2020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30340A-BB57-4607-B178-4D9123BCC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F5AFD-9FFD-4AFE-B3A2-BEBDA422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7632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ED7F-06C4-455F-A7BD-877251FC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92507C-22CD-4948-92D4-2E6A14C9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BAC5-B0D9-451E-8C38-D727A23F06C1}" type="datetimeFigureOut">
              <a:rPr lang="LID4096" smtClean="0"/>
              <a:t>05/04/2020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10E1E-7605-456B-8D64-F8905E1F8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E6CB7-DD61-4781-90A0-43DEEAAF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0866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00294-0B1C-4286-94F3-E7A1D65D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BAC5-B0D9-451E-8C38-D727A23F06C1}" type="datetimeFigureOut">
              <a:rPr lang="LID4096" smtClean="0"/>
              <a:t>05/04/2020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93DAB7-E504-4526-B10E-5B01B89C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D8A8D-616A-411C-B585-A1E8B99F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762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02A6-CA08-4E35-9EFA-2F25B79B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55DA9-FF18-4B86-B9D8-99B72BF27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E917E-C50F-4663-AFE4-1FDB0EE8E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4AEE7-11BC-412E-B1B4-01E07EAD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BAC5-B0D9-451E-8C38-D727A23F06C1}" type="datetimeFigureOut">
              <a:rPr lang="LID4096" smtClean="0"/>
              <a:t>05/04/2020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8286B-A9C1-45A7-91F5-F9675358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5C824-AED0-4485-B157-A36BF1FD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020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16234-3C48-4DC9-97B8-0D478ED0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953C7-AA3C-4D5F-B1E0-D5597DFF5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36665-7597-406F-8EAB-CC389EE07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58DB7-38C1-4D46-87EF-9D6E7187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BAC5-B0D9-451E-8C38-D727A23F06C1}" type="datetimeFigureOut">
              <a:rPr lang="LID4096" smtClean="0"/>
              <a:t>05/04/2020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A451E-DA7B-4997-857C-F6622EA2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36998-C956-49DE-B767-60C41CA8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378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B63E0-198F-4DCD-B90C-A8519CF5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624D3-5E6A-4460-A141-E0C41EC0C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050E5-2007-40B0-A98B-5E4644614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EBAC5-B0D9-451E-8C38-D727A23F06C1}" type="datetimeFigureOut">
              <a:rPr lang="LID4096" smtClean="0"/>
              <a:t>05/04/2020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0DFDF-ECC5-4EA6-8C00-2FD82EF87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4E-BFA3-4BD3-8EB4-BB118E41A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58F0D-EBCE-4019-BF09-4766BD39CE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714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BDF4-1EE1-4DBB-B41C-51AC41322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082" y="2220012"/>
            <a:ext cx="11547835" cy="1625076"/>
          </a:xfrm>
        </p:spPr>
        <p:txBody>
          <a:bodyPr>
            <a:normAutofit/>
          </a:bodyPr>
          <a:lstStyle/>
          <a:p>
            <a:r>
              <a:rPr lang="en-US" sz="4800" dirty="0"/>
              <a:t>Surprise and learning in the human brain:</a:t>
            </a:r>
            <a:br>
              <a:rPr lang="en-US" sz="4800" dirty="0"/>
            </a:br>
            <a:r>
              <a:rPr lang="en-US" sz="4000" dirty="0"/>
              <a:t>what can we find in experimental data?</a:t>
            </a:r>
            <a:endParaRPr lang="LID4096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7A815-0DC1-4893-A8C1-6A3C644E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427" y="4637988"/>
            <a:ext cx="9144000" cy="1835872"/>
          </a:xfrm>
        </p:spPr>
        <p:txBody>
          <a:bodyPr>
            <a:normAutofit/>
          </a:bodyPr>
          <a:lstStyle/>
          <a:p>
            <a:r>
              <a:rPr lang="fr-CH" dirty="0"/>
              <a:t>Anthony Jakob</a:t>
            </a:r>
          </a:p>
          <a:p>
            <a:r>
              <a:rPr lang="fr-CH" dirty="0" err="1"/>
              <a:t>Supervisor</a:t>
            </a:r>
            <a:r>
              <a:rPr lang="fr-CH" dirty="0"/>
              <a:t>: </a:t>
            </a:r>
            <a:r>
              <a:rPr lang="fr-CH" dirty="0" err="1"/>
              <a:t>Alireza</a:t>
            </a:r>
            <a:r>
              <a:rPr lang="fr-CH" dirty="0"/>
              <a:t> </a:t>
            </a:r>
            <a:r>
              <a:rPr lang="fr-CH" dirty="0" err="1"/>
              <a:t>Modirshanechi</a:t>
            </a:r>
            <a:endParaRPr lang="fr-CH" dirty="0"/>
          </a:p>
          <a:p>
            <a:r>
              <a:rPr lang="fr-CH" dirty="0"/>
              <a:t>May 2020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75879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F4140-6D7B-483A-ADDC-BDA9255F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model: variational </a:t>
            </a:r>
            <a:r>
              <a:rPr lang="en-US" dirty="0" err="1"/>
              <a:t>SMiLe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49AFFC-04BB-4EBA-9EBC-80C02CA3A8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Underlying distribution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(prior) might change: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d>
                        <m:d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d>
                        <m:d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𝑟𝑒𝑠𝑒𝑡</m:t>
                          </m:r>
                        </m:sup>
                      </m:sSup>
                      <m:d>
                        <m:d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fr-CH" b="0" dirty="0"/>
              </a:p>
              <a:p>
                <a:pPr marL="0" indent="0">
                  <a:buNone/>
                </a:pPr>
                <a:endParaRPr lang="en-US" dirty="0"/>
              </a:p>
              <a:p>
                <a:pPr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surprise-modulated</a:t>
                </a:r>
                <a:r>
                  <a:rPr lang="en-US" dirty="0"/>
                  <a:t> adaptation rate</a:t>
                </a:r>
              </a:p>
              <a:p>
                <a:pPr/>
                <a:r>
                  <a:rPr lang="en-US" dirty="0"/>
                  <a:t>Updated belief might not be in the same family of distributions</a:t>
                </a:r>
              </a:p>
              <a:p>
                <a:r>
                  <a:rPr lang="en-US" dirty="0" err="1"/>
                  <a:t>varSMiLe</a:t>
                </a:r>
                <a:r>
                  <a:rPr lang="en-US" dirty="0"/>
                  <a:t>: weighted average of the logarithm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49AFFC-04BB-4EBA-9EBC-80C02CA3A8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74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68E4-6C86-4375-BD0F-E8C02DFB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Surprise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AAF8A-555D-4199-84A9-37D4200499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“Bayes Factor” </a:t>
                </a:r>
                <a:r>
                  <a:rPr lang="en-US" dirty="0"/>
                  <a:t>surprise</a:t>
                </a:r>
                <a:endParaRPr lang="en-US" b="1" dirty="0"/>
              </a:p>
              <a:p>
                <a:pPr marL="457200" lvl="1" indent="0">
                  <a:buNone/>
                </a:pPr>
                <a:r>
                  <a:rPr lang="fr-CH" b="0" dirty="0"/>
                  <a:t> 			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d>
                      <m:d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d>
                              <m:dPr>
                                <m:ctrlPr>
                                  <a:rPr lang="fr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fr-CH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d>
                              <m:dPr>
                                <m:ctrlPr>
                                  <a:rPr lang="fr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CH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CH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CH" i="1">
                            <a:latin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d>
                              <m:dPr>
                                <m:ctrlPr>
                                  <a:rPr lang="fr-CH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  <m:r>
                          <a:rPr lang="fr-CH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b="1" dirty="0"/>
                  <a:t>Shannon</a:t>
                </a:r>
                <a:r>
                  <a:rPr lang="en-US" dirty="0"/>
                  <a:t> surprise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𝑆𝐻</m:t>
                        </m:r>
                      </m:sub>
                    </m:sSub>
                    <m:d>
                      <m:d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d>
                              <m:dPr>
                                <m:ctrlPr>
                                  <a:rPr lang="fr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fr-CH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CH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AAF8A-555D-4199-84A9-37D4200499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296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A861-D185-444D-88D2-45026AC0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Mass-univariate trial-by-trial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F785F0-D7F8-4183-9F24-453D966CC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958" y="1424242"/>
            <a:ext cx="6712084" cy="5278775"/>
          </a:xfrm>
        </p:spPr>
      </p:pic>
    </p:spTree>
    <p:extLst>
      <p:ext uri="{BB962C8B-B14F-4D97-AF65-F5344CB8AC3E}">
        <p14:creationId xmlns:p14="http://schemas.microsoft.com/office/powerpoint/2010/main" val="318432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A9635-5BD8-4033-B784-B9651D02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Maximum R</a:t>
            </a:r>
            <a:r>
              <a:rPr lang="fr-CH" baseline="30000" dirty="0"/>
              <a:t>2</a:t>
            </a:r>
            <a:endParaRPr lang="LID4096" baseline="30000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B5A69E3-D662-4FFA-95DB-A6259218B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51" y="1619375"/>
            <a:ext cx="9947697" cy="522891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4B8676-B1D7-4540-85B5-8FF2809A68D6}"/>
              </a:ext>
            </a:extLst>
          </p:cNvPr>
          <p:cNvSpPr/>
          <p:nvPr/>
        </p:nvSpPr>
        <p:spPr>
          <a:xfrm>
            <a:off x="4338536" y="1760713"/>
            <a:ext cx="466928" cy="4484451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  <a:alpha val="50000"/>
                </a:schemeClr>
              </a:gs>
              <a:gs pos="50000">
                <a:schemeClr val="tx1">
                  <a:tint val="44500"/>
                  <a:satMod val="160000"/>
                  <a:alpha val="30000"/>
                </a:schemeClr>
              </a:gs>
              <a:gs pos="100000">
                <a:schemeClr val="tx1">
                  <a:tint val="23500"/>
                  <a:satMod val="16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6968E0-AC37-4D99-B788-06FBAC72788A}"/>
              </a:ext>
            </a:extLst>
          </p:cNvPr>
          <p:cNvSpPr/>
          <p:nvPr/>
        </p:nvSpPr>
        <p:spPr>
          <a:xfrm>
            <a:off x="5089414" y="1760712"/>
            <a:ext cx="1006585" cy="4484451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  <a:alpha val="50000"/>
                </a:schemeClr>
              </a:gs>
              <a:gs pos="50000">
                <a:schemeClr val="tx1">
                  <a:tint val="44500"/>
                  <a:satMod val="160000"/>
                  <a:alpha val="30000"/>
                </a:schemeClr>
              </a:gs>
              <a:gs pos="100000">
                <a:schemeClr val="tx1">
                  <a:tint val="23500"/>
                  <a:satMod val="16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62DDEC-F91A-4DB7-BADC-89F335AD2151}"/>
              </a:ext>
            </a:extLst>
          </p:cNvPr>
          <p:cNvSpPr/>
          <p:nvPr/>
        </p:nvSpPr>
        <p:spPr>
          <a:xfrm>
            <a:off x="6994186" y="1760712"/>
            <a:ext cx="1108953" cy="4484451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  <a:alpha val="50000"/>
                </a:schemeClr>
              </a:gs>
              <a:gs pos="50000">
                <a:schemeClr val="tx1">
                  <a:tint val="44500"/>
                  <a:satMod val="160000"/>
                  <a:alpha val="30000"/>
                </a:schemeClr>
              </a:gs>
              <a:gs pos="100000">
                <a:schemeClr val="tx1">
                  <a:tint val="23500"/>
                  <a:satMod val="16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749C1D-9FDE-4F06-AD2B-657BE61A80EE}"/>
              </a:ext>
            </a:extLst>
          </p:cNvPr>
          <p:cNvSpPr txBox="1"/>
          <p:nvPr/>
        </p:nvSpPr>
        <p:spPr>
          <a:xfrm>
            <a:off x="4338536" y="1320712"/>
            <a:ext cx="60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/>
              <a:t>1</a:t>
            </a:r>
            <a:endParaRPr lang="LID4096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9317B4-7350-4F9D-B242-D650AECA24BE}"/>
              </a:ext>
            </a:extLst>
          </p:cNvPr>
          <p:cNvSpPr txBox="1"/>
          <p:nvPr/>
        </p:nvSpPr>
        <p:spPr>
          <a:xfrm>
            <a:off x="5492884" y="1320712"/>
            <a:ext cx="60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/>
              <a:t>2</a:t>
            </a:r>
            <a:endParaRPr lang="LID4096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6B0EAB-F671-4842-A693-CAA8671DC4B6}"/>
              </a:ext>
            </a:extLst>
          </p:cNvPr>
          <p:cNvSpPr txBox="1"/>
          <p:nvPr/>
        </p:nvSpPr>
        <p:spPr>
          <a:xfrm>
            <a:off x="7379082" y="1320712"/>
            <a:ext cx="60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/>
              <a:t>3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865847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841A-7D84-4239-B530-06EE8786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model selection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910915-430E-404E-9A82-87DE39000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04" y="2002695"/>
            <a:ext cx="11249791" cy="4077594"/>
          </a:xfrm>
        </p:spPr>
      </p:pic>
    </p:spTree>
    <p:extLst>
      <p:ext uri="{BB962C8B-B14F-4D97-AF65-F5344CB8AC3E}">
        <p14:creationId xmlns:p14="http://schemas.microsoft.com/office/powerpoint/2010/main" val="4240998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7611-A5E1-4979-8475-EE99C5B3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/>
              <a:t>Bayesian model averaging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4096C5-6F97-4E7C-A358-9F6F91690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94" y="2209160"/>
            <a:ext cx="11177412" cy="3755257"/>
          </a:xfrm>
        </p:spPr>
      </p:pic>
    </p:spTree>
    <p:extLst>
      <p:ext uri="{BB962C8B-B14F-4D97-AF65-F5344CB8AC3E}">
        <p14:creationId xmlns:p14="http://schemas.microsoft.com/office/powerpoint/2010/main" val="215920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7611-A5E1-4979-8475-EE99C5B3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/>
              <a:t>Bayesian model averaging</a:t>
            </a:r>
            <a:endParaRPr lang="LID4096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3D0611-9944-47C1-9A44-7D9E707D2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2965076"/>
            <a:ext cx="11720660" cy="2785308"/>
          </a:xfrm>
        </p:spPr>
      </p:pic>
    </p:spTree>
    <p:extLst>
      <p:ext uri="{BB962C8B-B14F-4D97-AF65-F5344CB8AC3E}">
        <p14:creationId xmlns:p14="http://schemas.microsoft.com/office/powerpoint/2010/main" val="1995789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7611-A5E1-4979-8475-EE99C5B3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/>
              <a:t>Bayesian model averaging</a:t>
            </a:r>
            <a:endParaRPr lang="LID4096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BDADC2-8569-453F-83EF-D23C0C504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" y="2526613"/>
            <a:ext cx="12098519" cy="2999959"/>
          </a:xfrm>
        </p:spPr>
      </p:pic>
    </p:spTree>
    <p:extLst>
      <p:ext uri="{BB962C8B-B14F-4D97-AF65-F5344CB8AC3E}">
        <p14:creationId xmlns:p14="http://schemas.microsoft.com/office/powerpoint/2010/main" val="3838223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841A-7D84-4239-B530-06EE8786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model selection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6D5058-B68F-4B13-8479-E99F4C5DF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76" y="2007314"/>
            <a:ext cx="11253448" cy="4030361"/>
          </a:xfrm>
        </p:spPr>
      </p:pic>
    </p:spTree>
    <p:extLst>
      <p:ext uri="{BB962C8B-B14F-4D97-AF65-F5344CB8AC3E}">
        <p14:creationId xmlns:p14="http://schemas.microsoft.com/office/powerpoint/2010/main" val="3974813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24E2-7DB3-48EF-AAE7-C828FF34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model averaging for block 4 (alternation-biased)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A24B72-EA5D-4781-8BDE-614385AF0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42" y="2577830"/>
            <a:ext cx="11495915" cy="2731900"/>
          </a:xfrm>
        </p:spPr>
      </p:pic>
    </p:spTree>
    <p:extLst>
      <p:ext uri="{BB962C8B-B14F-4D97-AF65-F5344CB8AC3E}">
        <p14:creationId xmlns:p14="http://schemas.microsoft.com/office/powerpoint/2010/main" val="259015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E599-8F23-4963-9138-6324A332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Background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F9C78-BFD3-46F6-AB83-960E43289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Unexpected events are perceived as </a:t>
            </a:r>
            <a:r>
              <a:rPr lang="en-US" b="1" dirty="0"/>
              <a:t>surprise</a:t>
            </a:r>
          </a:p>
          <a:p>
            <a:endParaRPr lang="fr-CH" b="1" dirty="0"/>
          </a:p>
          <a:p>
            <a:r>
              <a:rPr lang="en-US" dirty="0"/>
              <a:t>Repeated exposure to the same </a:t>
            </a:r>
            <a:r>
              <a:rPr lang="en-US" b="1" dirty="0"/>
              <a:t>unexpected event </a:t>
            </a:r>
            <a:r>
              <a:rPr lang="en-US" dirty="0"/>
              <a:t>may lead to it becoming expected</a:t>
            </a:r>
          </a:p>
          <a:p>
            <a:endParaRPr lang="en-US" dirty="0"/>
          </a:p>
          <a:p>
            <a:r>
              <a:rPr lang="en-US" dirty="0"/>
              <a:t>This procedure is believed to be done via </a:t>
            </a:r>
            <a:r>
              <a:rPr lang="en-US" b="1" dirty="0"/>
              <a:t>surprise-modulated</a:t>
            </a:r>
            <a:r>
              <a:rPr lang="en-US" dirty="0"/>
              <a:t> changes in synaptic plasticity</a:t>
            </a:r>
          </a:p>
        </p:txBody>
      </p:sp>
    </p:spTree>
    <p:extLst>
      <p:ext uri="{BB962C8B-B14F-4D97-AF65-F5344CB8AC3E}">
        <p14:creationId xmlns:p14="http://schemas.microsoft.com/office/powerpoint/2010/main" val="55119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F42C4-2120-46F5-B0E7-00A30862C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Future perspectives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98D54E-17F5-4A4B-A73A-A474689CDF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Inference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98D54E-17F5-4A4B-A73A-A474689CDF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385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A2367-3C9E-4A98-8D25-E0F1EA40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A1E3A-538B-4103-802E-8F17E3F56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3623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109CA-50AC-45FF-8B03-EECC6CC32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Goal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03410-7132-4C8A-800C-93455DBD6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Surprise:</a:t>
            </a:r>
            <a:r>
              <a:rPr lang="en-US" dirty="0"/>
              <a:t> Measure of how much the brain’s current belief differs from reality</a:t>
            </a:r>
          </a:p>
          <a:p>
            <a:endParaRPr lang="fr-CH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How is surprise reflected in </a:t>
            </a:r>
            <a:r>
              <a:rPr lang="en-US" b="1" dirty="0"/>
              <a:t>brain activity</a:t>
            </a:r>
            <a:r>
              <a:rPr lang="en-US" dirty="0"/>
              <a:t>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/>
              <a:t> What </a:t>
            </a:r>
            <a:r>
              <a:rPr lang="en-US" b="1" dirty="0"/>
              <a:t>model </a:t>
            </a:r>
            <a:r>
              <a:rPr lang="en-US" dirty="0"/>
              <a:t>underlies surprise-based learning in the human brain?</a:t>
            </a:r>
          </a:p>
        </p:txBody>
      </p:sp>
    </p:spTree>
    <p:extLst>
      <p:ext uri="{BB962C8B-B14F-4D97-AF65-F5344CB8AC3E}">
        <p14:creationId xmlns:p14="http://schemas.microsoft.com/office/powerpoint/2010/main" val="363276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2A5-1A9F-4735-AC9D-421E3798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18559-4B4B-4E02-93D9-57E7DCDBD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from </a:t>
            </a:r>
            <a:r>
              <a:rPr lang="en-US" dirty="0" err="1"/>
              <a:t>Maheu</a:t>
            </a:r>
            <a:r>
              <a:rPr lang="en-US" dirty="0"/>
              <a:t>, et al. (2019)</a:t>
            </a:r>
          </a:p>
          <a:p>
            <a:r>
              <a:rPr lang="en-US" dirty="0"/>
              <a:t>EEG of 18 participants</a:t>
            </a:r>
          </a:p>
          <a:p>
            <a:r>
              <a:rPr lang="en-US" b="1" dirty="0"/>
              <a:t>Binary</a:t>
            </a:r>
            <a:r>
              <a:rPr lang="en-US" dirty="0"/>
              <a:t> sequence of auditory stimuli </a:t>
            </a:r>
          </a:p>
          <a:p>
            <a:r>
              <a:rPr lang="en-US" dirty="0"/>
              <a:t>4 blocks with varying statistical properties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6E8F4AA-C89E-4141-AD7A-9416E4AF28F5}"/>
              </a:ext>
            </a:extLst>
          </p:cNvPr>
          <p:cNvSpPr/>
          <p:nvPr/>
        </p:nvSpPr>
        <p:spPr>
          <a:xfrm>
            <a:off x="3233393" y="5344453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624CF17-3331-4C16-AA5C-E787D425241E}"/>
              </a:ext>
            </a:extLst>
          </p:cNvPr>
          <p:cNvSpPr/>
          <p:nvPr/>
        </p:nvSpPr>
        <p:spPr>
          <a:xfrm>
            <a:off x="3601793" y="534445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3FD967-E80F-4242-8FB5-F4F6EA637C27}"/>
              </a:ext>
            </a:extLst>
          </p:cNvPr>
          <p:cNvSpPr/>
          <p:nvPr/>
        </p:nvSpPr>
        <p:spPr>
          <a:xfrm>
            <a:off x="3970193" y="534445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5D3975-8227-4FCF-BF8D-0157172CE20F}"/>
              </a:ext>
            </a:extLst>
          </p:cNvPr>
          <p:cNvSpPr/>
          <p:nvPr/>
        </p:nvSpPr>
        <p:spPr>
          <a:xfrm>
            <a:off x="4338593" y="5344453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B61BFA-0BAD-4108-A8EB-80806A4D71A2}"/>
              </a:ext>
            </a:extLst>
          </p:cNvPr>
          <p:cNvSpPr/>
          <p:nvPr/>
        </p:nvSpPr>
        <p:spPr>
          <a:xfrm>
            <a:off x="4706993" y="534445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EB1CEA-66B2-4A21-84B0-E23709AAD15C}"/>
              </a:ext>
            </a:extLst>
          </p:cNvPr>
          <p:cNvSpPr/>
          <p:nvPr/>
        </p:nvSpPr>
        <p:spPr>
          <a:xfrm>
            <a:off x="5075393" y="5344453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874139-1E9D-4017-B757-B15CBE45EA40}"/>
              </a:ext>
            </a:extLst>
          </p:cNvPr>
          <p:cNvSpPr/>
          <p:nvPr/>
        </p:nvSpPr>
        <p:spPr>
          <a:xfrm>
            <a:off x="5443793" y="5344453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365EB4-EA29-43CC-8A8B-34DB027724A6}"/>
              </a:ext>
            </a:extLst>
          </p:cNvPr>
          <p:cNvSpPr/>
          <p:nvPr/>
        </p:nvSpPr>
        <p:spPr>
          <a:xfrm>
            <a:off x="5812193" y="5344453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7A980C-2012-42BF-B0AF-BD4F77E15F36}"/>
              </a:ext>
            </a:extLst>
          </p:cNvPr>
          <p:cNvSpPr/>
          <p:nvPr/>
        </p:nvSpPr>
        <p:spPr>
          <a:xfrm>
            <a:off x="6183336" y="534445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2E506E-6FC7-454B-B98F-9FBDA0F002C1}"/>
              </a:ext>
            </a:extLst>
          </p:cNvPr>
          <p:cNvSpPr/>
          <p:nvPr/>
        </p:nvSpPr>
        <p:spPr>
          <a:xfrm>
            <a:off x="6551736" y="5344453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C6448C-387F-47B0-9758-D9C1EA1FA209}"/>
              </a:ext>
            </a:extLst>
          </p:cNvPr>
          <p:cNvSpPr/>
          <p:nvPr/>
        </p:nvSpPr>
        <p:spPr>
          <a:xfrm>
            <a:off x="6920136" y="5344453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5D44676-979E-43BE-B1E1-1369CB04548C}"/>
              </a:ext>
            </a:extLst>
          </p:cNvPr>
          <p:cNvSpPr/>
          <p:nvPr/>
        </p:nvSpPr>
        <p:spPr>
          <a:xfrm>
            <a:off x="7288536" y="534445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EB5EE73-6CF0-41EB-BA59-2FAA3ED72703}"/>
              </a:ext>
            </a:extLst>
          </p:cNvPr>
          <p:cNvSpPr/>
          <p:nvPr/>
        </p:nvSpPr>
        <p:spPr>
          <a:xfrm>
            <a:off x="7656936" y="534445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FFA66DA-0F89-483A-8522-7A6EAB71D1A0}"/>
              </a:ext>
            </a:extLst>
          </p:cNvPr>
          <p:cNvSpPr/>
          <p:nvPr/>
        </p:nvSpPr>
        <p:spPr>
          <a:xfrm>
            <a:off x="8025336" y="5344453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62193C-2B10-43A8-8A87-34BCD1AAF65B}"/>
              </a:ext>
            </a:extLst>
          </p:cNvPr>
          <p:cNvSpPr/>
          <p:nvPr/>
        </p:nvSpPr>
        <p:spPr>
          <a:xfrm>
            <a:off x="8393736" y="534445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EFB197A-8BB9-423F-9671-410D4077BC63}"/>
              </a:ext>
            </a:extLst>
          </p:cNvPr>
          <p:cNvSpPr/>
          <p:nvPr/>
        </p:nvSpPr>
        <p:spPr>
          <a:xfrm>
            <a:off x="8762136" y="5344453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89DF33-8110-46C9-AE5D-0B6664A725C7}"/>
              </a:ext>
            </a:extLst>
          </p:cNvPr>
          <p:cNvCxnSpPr>
            <a:cxnSpLocks/>
          </p:cNvCxnSpPr>
          <p:nvPr/>
        </p:nvCxnSpPr>
        <p:spPr>
          <a:xfrm>
            <a:off x="3265193" y="5931318"/>
            <a:ext cx="1105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A1A5C19-FC42-4146-9609-768AAE494084}"/>
              </a:ext>
            </a:extLst>
          </p:cNvPr>
          <p:cNvSpPr txBox="1"/>
          <p:nvPr/>
        </p:nvSpPr>
        <p:spPr>
          <a:xfrm>
            <a:off x="3183369" y="5942568"/>
            <a:ext cx="83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Time</a:t>
            </a:r>
            <a:endParaRPr lang="LID4096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9F0BEF-BFB5-4388-BF2C-F94825723B1C}"/>
              </a:ext>
            </a:extLst>
          </p:cNvPr>
          <p:cNvSpPr txBox="1"/>
          <p:nvPr/>
        </p:nvSpPr>
        <p:spPr>
          <a:xfrm>
            <a:off x="9130536" y="5267787"/>
            <a:ext cx="4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…</a:t>
            </a:r>
            <a:endParaRPr lang="LID4096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2D0CD9-65D0-415E-93A6-17ADB54BB393}"/>
              </a:ext>
            </a:extLst>
          </p:cNvPr>
          <p:cNvSpPr txBox="1"/>
          <p:nvPr/>
        </p:nvSpPr>
        <p:spPr>
          <a:xfrm>
            <a:off x="2756993" y="5267787"/>
            <a:ext cx="4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…</a:t>
            </a:r>
            <a:endParaRPr lang="LID4096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F3D092-536A-4D17-BAF1-6C170AC25CD4}"/>
              </a:ext>
            </a:extLst>
          </p:cNvPr>
          <p:cNvCxnSpPr>
            <a:cxnSpLocks/>
          </p:cNvCxnSpPr>
          <p:nvPr/>
        </p:nvCxnSpPr>
        <p:spPr>
          <a:xfrm>
            <a:off x="6291336" y="4774964"/>
            <a:ext cx="0" cy="410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90D7FC-45DA-4507-A0BF-17B80A44A0C4}"/>
              </a:ext>
            </a:extLst>
          </p:cNvPr>
          <p:cNvCxnSpPr>
            <a:cxnSpLocks/>
          </p:cNvCxnSpPr>
          <p:nvPr/>
        </p:nvCxnSpPr>
        <p:spPr>
          <a:xfrm>
            <a:off x="4422901" y="4774964"/>
            <a:ext cx="0" cy="399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821114D-EE92-44DD-A036-31F81BFF9F91}"/>
              </a:ext>
            </a:extLst>
          </p:cNvPr>
          <p:cNvSpPr txBox="1"/>
          <p:nvPr/>
        </p:nvSpPr>
        <p:spPr>
          <a:xfrm>
            <a:off x="3862824" y="4338164"/>
            <a:ext cx="110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e.g., “KA”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EB0E71-9225-46F2-B54E-F53BBAF04F6B}"/>
              </a:ext>
            </a:extLst>
          </p:cNvPr>
          <p:cNvSpPr txBox="1"/>
          <p:nvPr/>
        </p:nvSpPr>
        <p:spPr>
          <a:xfrm>
            <a:off x="5807232" y="4338164"/>
            <a:ext cx="110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e.g., “PI”</a:t>
            </a:r>
          </a:p>
        </p:txBody>
      </p:sp>
    </p:spTree>
    <p:extLst>
      <p:ext uri="{BB962C8B-B14F-4D97-AF65-F5344CB8AC3E}">
        <p14:creationId xmlns:p14="http://schemas.microsoft.com/office/powerpoint/2010/main" val="351365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8F6B79-36CB-47F3-982D-A0FE5085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33" y="698680"/>
            <a:ext cx="11356135" cy="5460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193D97-C33C-4AC1-A00E-29E5DD3D67F4}"/>
              </a:ext>
            </a:extLst>
          </p:cNvPr>
          <p:cNvSpPr txBox="1"/>
          <p:nvPr/>
        </p:nvSpPr>
        <p:spPr>
          <a:xfrm>
            <a:off x="386498" y="6324003"/>
            <a:ext cx="6127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>
                <a:solidFill>
                  <a:schemeClr val="bg1">
                    <a:lumMod val="50000"/>
                  </a:schemeClr>
                </a:solidFill>
              </a:rPr>
              <a:t>Figure 1, Maheu et al. (2019)</a:t>
            </a:r>
            <a:endParaRPr lang="LID4096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FDFC84-9C5E-4345-A184-ECB4733B28EF}"/>
              </a:ext>
            </a:extLst>
          </p:cNvPr>
          <p:cNvSpPr/>
          <p:nvPr/>
        </p:nvSpPr>
        <p:spPr>
          <a:xfrm>
            <a:off x="8606672" y="2187019"/>
            <a:ext cx="3252248" cy="4062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524C1F-0ED7-4019-B05F-B850C0664AD6}"/>
              </a:ext>
            </a:extLst>
          </p:cNvPr>
          <p:cNvSpPr/>
          <p:nvPr/>
        </p:nvSpPr>
        <p:spPr>
          <a:xfrm>
            <a:off x="6193410" y="2837468"/>
            <a:ext cx="2413262" cy="490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56F29-7BD9-4D31-9EDB-23CDE75F2934}"/>
              </a:ext>
            </a:extLst>
          </p:cNvPr>
          <p:cNvSpPr/>
          <p:nvPr/>
        </p:nvSpPr>
        <p:spPr>
          <a:xfrm>
            <a:off x="7004115" y="3129699"/>
            <a:ext cx="1329180" cy="490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4221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D056-2D4C-4619-9251-31638233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6B43B-AC20-4692-B967-7D56BA2FF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and introduction</a:t>
            </a:r>
          </a:p>
          <a:p>
            <a:r>
              <a:rPr lang="en-US" dirty="0"/>
              <a:t>Theory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Results: Replicating results from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Maheu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et al.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Results: Our extension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1780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5A99-0610-4CFD-9877-E2A4D47B3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3FC263-3131-4A84-B7DE-84CFB2913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7"/>
                <a:ext cx="10515600" cy="322438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previous events, compute probability of current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dirty="0"/>
                  <a:t> corresponds to learning </a:t>
                </a:r>
                <a:r>
                  <a:rPr lang="en-US" b="1" dirty="0"/>
                  <a:t>item frequencies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 1 </m:t>
                    </m:r>
                  </m:oMath>
                </a14:m>
                <a:r>
                  <a:rPr lang="en-US" dirty="0"/>
                  <a:t>corresponds to learning </a:t>
                </a:r>
                <a:r>
                  <a:rPr lang="en-US" b="1" dirty="0"/>
                  <a:t>transition probabilities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3FC263-3131-4A84-B7DE-84CFB2913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7"/>
                <a:ext cx="10515600" cy="3224389"/>
              </a:xfrm>
              <a:blipFill>
                <a:blip r:embed="rId3"/>
                <a:stretch>
                  <a:fillRect l="-1043" t="-302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42BB1FD6-31F7-41F5-ABC1-9297A03C6072}"/>
              </a:ext>
            </a:extLst>
          </p:cNvPr>
          <p:cNvSpPr/>
          <p:nvPr/>
        </p:nvSpPr>
        <p:spPr>
          <a:xfrm>
            <a:off x="3139125" y="5571244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3F8820-4145-490E-9188-289263CAEDA3}"/>
              </a:ext>
            </a:extLst>
          </p:cNvPr>
          <p:cNvSpPr/>
          <p:nvPr/>
        </p:nvSpPr>
        <p:spPr>
          <a:xfrm>
            <a:off x="3507525" y="5571244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151E77-C8EA-466D-A330-96ADFC87E346}"/>
              </a:ext>
            </a:extLst>
          </p:cNvPr>
          <p:cNvSpPr/>
          <p:nvPr/>
        </p:nvSpPr>
        <p:spPr>
          <a:xfrm>
            <a:off x="3875925" y="5571244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CE6CCE-C9E1-4545-AA8B-3D342614224E}"/>
              </a:ext>
            </a:extLst>
          </p:cNvPr>
          <p:cNvSpPr/>
          <p:nvPr/>
        </p:nvSpPr>
        <p:spPr>
          <a:xfrm>
            <a:off x="4244325" y="5571244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B8198D-3BE2-4F7E-B70D-651B4DD6845D}"/>
              </a:ext>
            </a:extLst>
          </p:cNvPr>
          <p:cNvSpPr/>
          <p:nvPr/>
        </p:nvSpPr>
        <p:spPr>
          <a:xfrm>
            <a:off x="4612725" y="5571244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398A1E-4A66-4D30-909F-9883AA0BD08F}"/>
              </a:ext>
            </a:extLst>
          </p:cNvPr>
          <p:cNvSpPr/>
          <p:nvPr/>
        </p:nvSpPr>
        <p:spPr>
          <a:xfrm>
            <a:off x="4981125" y="5571244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16BDE10-FEF6-41C5-BD5A-BC160EB95B6E}"/>
              </a:ext>
            </a:extLst>
          </p:cNvPr>
          <p:cNvSpPr/>
          <p:nvPr/>
        </p:nvSpPr>
        <p:spPr>
          <a:xfrm>
            <a:off x="5349525" y="5571244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936ADD-8138-498A-AC23-FABC3AA1BCDA}"/>
              </a:ext>
            </a:extLst>
          </p:cNvPr>
          <p:cNvSpPr/>
          <p:nvPr/>
        </p:nvSpPr>
        <p:spPr>
          <a:xfrm>
            <a:off x="5717925" y="5571244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59570F-54B0-4BC8-AA39-5CEA642F5AF7}"/>
              </a:ext>
            </a:extLst>
          </p:cNvPr>
          <p:cNvSpPr/>
          <p:nvPr/>
        </p:nvSpPr>
        <p:spPr>
          <a:xfrm>
            <a:off x="6089068" y="5571244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22B38E-E757-4134-A007-3255524F0D67}"/>
              </a:ext>
            </a:extLst>
          </p:cNvPr>
          <p:cNvSpPr/>
          <p:nvPr/>
        </p:nvSpPr>
        <p:spPr>
          <a:xfrm>
            <a:off x="6457468" y="5571244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D81A4F0-91FC-4083-B61A-8728F1AD90FA}"/>
              </a:ext>
            </a:extLst>
          </p:cNvPr>
          <p:cNvSpPr/>
          <p:nvPr/>
        </p:nvSpPr>
        <p:spPr>
          <a:xfrm>
            <a:off x="6825868" y="5571244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B4A1F73-E7F6-411B-AF83-3A1619B07E25}"/>
              </a:ext>
            </a:extLst>
          </p:cNvPr>
          <p:cNvSpPr/>
          <p:nvPr/>
        </p:nvSpPr>
        <p:spPr>
          <a:xfrm>
            <a:off x="7194268" y="5571244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28D690-142A-433B-ADDB-9D67C7427233}"/>
              </a:ext>
            </a:extLst>
          </p:cNvPr>
          <p:cNvSpPr/>
          <p:nvPr/>
        </p:nvSpPr>
        <p:spPr>
          <a:xfrm>
            <a:off x="7562668" y="5571244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F98D0D0-09E6-4BA9-9639-10D04634DE19}"/>
              </a:ext>
            </a:extLst>
          </p:cNvPr>
          <p:cNvSpPr/>
          <p:nvPr/>
        </p:nvSpPr>
        <p:spPr>
          <a:xfrm>
            <a:off x="7931068" y="5571244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1179DD5-B4A0-4BF6-B0B2-26ADC5659AD9}"/>
              </a:ext>
            </a:extLst>
          </p:cNvPr>
          <p:cNvSpPr/>
          <p:nvPr/>
        </p:nvSpPr>
        <p:spPr>
          <a:xfrm>
            <a:off x="8299468" y="5571244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4F679A-0CBE-48EC-ABE2-4B37B1E5EF70}"/>
              </a:ext>
            </a:extLst>
          </p:cNvPr>
          <p:cNvSpPr/>
          <p:nvPr/>
        </p:nvSpPr>
        <p:spPr>
          <a:xfrm>
            <a:off x="8667868" y="5571244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3CE1F2-DCB0-4C8D-BCC6-AE468EEA6B54}"/>
              </a:ext>
            </a:extLst>
          </p:cNvPr>
          <p:cNvCxnSpPr/>
          <p:nvPr/>
        </p:nvCxnSpPr>
        <p:spPr>
          <a:xfrm flipV="1">
            <a:off x="8785781" y="5901182"/>
            <a:ext cx="0" cy="30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Brace 34">
            <a:extLst>
              <a:ext uri="{FF2B5EF4-FFF2-40B4-BE49-F238E27FC236}">
                <a16:creationId xmlns:a16="http://schemas.microsoft.com/office/drawing/2014/main" id="{B3F0731C-2759-4665-A921-C98A9831323A}"/>
              </a:ext>
            </a:extLst>
          </p:cNvPr>
          <p:cNvSpPr/>
          <p:nvPr/>
        </p:nvSpPr>
        <p:spPr>
          <a:xfrm rot="5400000">
            <a:off x="7931067" y="5501118"/>
            <a:ext cx="216001" cy="105812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A589C06C-C0E2-42DA-AA8E-79F00FB0EC19}"/>
              </a:ext>
            </a:extLst>
          </p:cNvPr>
          <p:cNvSpPr/>
          <p:nvPr/>
        </p:nvSpPr>
        <p:spPr>
          <a:xfrm rot="16200000">
            <a:off x="7931051" y="4802732"/>
            <a:ext cx="216001" cy="105812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806674-D951-4D94-A481-A517C2A3B530}"/>
                  </a:ext>
                </a:extLst>
              </p:cNvPr>
              <p:cNvSpPr txBox="1"/>
              <p:nvPr/>
            </p:nvSpPr>
            <p:spPr>
              <a:xfrm>
                <a:off x="8630159" y="6232432"/>
                <a:ext cx="2160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806674-D951-4D94-A481-A517C2A3B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159" y="6232432"/>
                <a:ext cx="216001" cy="369332"/>
              </a:xfrm>
              <a:prstGeom prst="rect">
                <a:avLst/>
              </a:prstGeom>
              <a:blipFill>
                <a:blip r:embed="rId4"/>
                <a:stretch>
                  <a:fillRect r="-77143" b="-655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54764B-0FE5-4B81-8454-44BFA22D28D5}"/>
                  </a:ext>
                </a:extLst>
              </p:cNvPr>
              <p:cNvSpPr txBox="1"/>
              <p:nvPr/>
            </p:nvSpPr>
            <p:spPr>
              <a:xfrm>
                <a:off x="7562668" y="6207182"/>
                <a:ext cx="10188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54764B-0FE5-4B81-8454-44BFA22D2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668" y="6207182"/>
                <a:ext cx="1018895" cy="369332"/>
              </a:xfrm>
              <a:prstGeom prst="rect">
                <a:avLst/>
              </a:prstGeom>
              <a:blipFill>
                <a:blip r:embed="rId5"/>
                <a:stretch>
                  <a:fillRect r="-599" b="-655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90E766F-B658-410E-A5D9-304198AA225B}"/>
                  </a:ext>
                </a:extLst>
              </p:cNvPr>
              <p:cNvSpPr txBox="1"/>
              <p:nvPr/>
            </p:nvSpPr>
            <p:spPr>
              <a:xfrm>
                <a:off x="7804832" y="4655435"/>
                <a:ext cx="4663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90E766F-B658-410E-A5D9-304198AA2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832" y="4655435"/>
                <a:ext cx="4663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8F944623-763D-4B86-8C65-93482BD90B9D}"/>
              </a:ext>
            </a:extLst>
          </p:cNvPr>
          <p:cNvSpPr txBox="1"/>
          <p:nvPr/>
        </p:nvSpPr>
        <p:spPr>
          <a:xfrm>
            <a:off x="2585154" y="5531850"/>
            <a:ext cx="4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…</a:t>
            </a:r>
            <a:endParaRPr lang="LID4096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5479D6-12F3-4036-9C5E-9AEDC5B45CAE}"/>
              </a:ext>
            </a:extLst>
          </p:cNvPr>
          <p:cNvCxnSpPr>
            <a:cxnSpLocks/>
          </p:cNvCxnSpPr>
          <p:nvPr/>
        </p:nvCxnSpPr>
        <p:spPr>
          <a:xfrm>
            <a:off x="3161496" y="5987880"/>
            <a:ext cx="1105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32AF314-1400-48E5-A6D5-FF19481EC3C8}"/>
              </a:ext>
            </a:extLst>
          </p:cNvPr>
          <p:cNvSpPr txBox="1"/>
          <p:nvPr/>
        </p:nvSpPr>
        <p:spPr>
          <a:xfrm>
            <a:off x="3079672" y="5999130"/>
            <a:ext cx="83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Time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97723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5A99-0610-4CFD-9877-E2A4D47B3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3FC263-3131-4A84-B7DE-84CFB2913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8"/>
                <a:ext cx="10515600" cy="449975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Generative model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Exact online Bayesian update rule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d>
                            <m:d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sSup>
                            <m:sSup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𝐷𝑖𝑟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H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fr-CH" i="1">
                          <a:latin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3FC263-3131-4A84-B7DE-84CFB2913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8"/>
                <a:ext cx="10515600" cy="4499758"/>
              </a:xfrm>
              <a:blipFill>
                <a:blip r:embed="rId2"/>
                <a:stretch>
                  <a:fillRect l="-1043" t="-216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154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F4140-6D7B-483A-ADDC-BDA9255F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model: perfect/leaky integration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49AFFC-04BB-4EBA-9EBC-80C02CA3A8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Increment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by event counts</a:t>
                </a:r>
              </a:p>
              <a:p>
                <a:r>
                  <a:rPr lang="en-US" dirty="0"/>
                  <a:t>Decay factor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dirty="0"/>
                  <a:t> corresponds to </a:t>
                </a:r>
                <a:r>
                  <a:rPr lang="en-US" b="1" dirty="0"/>
                  <a:t>perfect, global integration</a:t>
                </a:r>
              </a:p>
              <a:p>
                <a:r>
                  <a:rPr lang="en-US" b="0" dirty="0"/>
                  <a:t>Smaller</a:t>
                </a:r>
                <a:r>
                  <a:rPr lang="fr-CH" b="0" dirty="0"/>
                  <a:t>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correspond to </a:t>
                </a:r>
                <a:r>
                  <a:rPr lang="en-US" b="1" dirty="0"/>
                  <a:t>leakier, more local integration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49AFFC-04BB-4EBA-9EBC-80C02CA3A8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899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381</Words>
  <Application>Microsoft Office PowerPoint</Application>
  <PresentationFormat>Widescreen</PresentationFormat>
  <Paragraphs>89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</vt:lpstr>
      <vt:lpstr>Office Theme</vt:lpstr>
      <vt:lpstr>Surprise and learning in the human brain: what can we find in experimental data?</vt:lpstr>
      <vt:lpstr>Background</vt:lpstr>
      <vt:lpstr>Goal</vt:lpstr>
      <vt:lpstr>Experimental setup</vt:lpstr>
      <vt:lpstr>PowerPoint Presentation</vt:lpstr>
      <vt:lpstr>Outline</vt:lpstr>
      <vt:lpstr>Inference model</vt:lpstr>
      <vt:lpstr>Encoding model</vt:lpstr>
      <vt:lpstr>Encoding model: perfect/leaky integration</vt:lpstr>
      <vt:lpstr>Encoding model: variational SMiLe</vt:lpstr>
      <vt:lpstr>Surprise</vt:lpstr>
      <vt:lpstr>Mass-univariate trial-by-trial regression</vt:lpstr>
      <vt:lpstr>Maximum R2</vt:lpstr>
      <vt:lpstr>Bayesian model selection</vt:lpstr>
      <vt:lpstr>Bayesian model averaging</vt:lpstr>
      <vt:lpstr>Bayesian model averaging</vt:lpstr>
      <vt:lpstr>Bayesian model averaging</vt:lpstr>
      <vt:lpstr>Bayesian model selection</vt:lpstr>
      <vt:lpstr>Bayesian model averaging for block 4 (alternation-biased)</vt:lpstr>
      <vt:lpstr>Future perspectives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Surprise and learning in the human brain: what can we find in experimental data?</dc:title>
  <dc:creator>Anthony Jakob</dc:creator>
  <cp:lastModifiedBy>Anthony Jakob</cp:lastModifiedBy>
  <cp:revision>132</cp:revision>
  <dcterms:created xsi:type="dcterms:W3CDTF">2020-04-29T13:05:36Z</dcterms:created>
  <dcterms:modified xsi:type="dcterms:W3CDTF">2020-05-04T09:33:15Z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