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3bb37bb7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3bb37bb7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147f64c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147f64c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3bb37bb7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33bb37bb7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147f64c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147f64c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147f64c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147f64c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147f64c5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147f64c5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147f64c5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147f64c5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147f64c5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147f64c5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147f64c5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147f64c5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147f64c5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147f64c5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483300" y="3693925"/>
            <a:ext cx="21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Alexey Voskoboinikov</a:t>
            </a:r>
            <a:endParaRPr/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925250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Double Descent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Linear SVM with RFF</a:t>
            </a:r>
            <a:endParaRPr sz="3900"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4760" l="8621" r="8555" t="5930"/>
          <a:stretch/>
        </p:blipFill>
        <p:spPr>
          <a:xfrm>
            <a:off x="3924650" y="2504700"/>
            <a:ext cx="5219350" cy="22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725" y="919350"/>
            <a:ext cx="3059275" cy="1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209" y="745237"/>
            <a:ext cx="2150925" cy="15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675" y="2504700"/>
            <a:ext cx="3803967" cy="225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0" y="48048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Rahimi, Ali, and Benjamin Recht. "Random features for large-scale kernel machines."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20 (2007).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Double Descent</a:t>
            </a:r>
            <a:endParaRPr sz="3900"/>
          </a:p>
        </p:txBody>
      </p:sp>
      <p:sp>
        <p:nvSpPr>
          <p:cNvPr id="76" name="Google Shape;76;p16"/>
          <p:cNvSpPr txBox="1"/>
          <p:nvPr/>
        </p:nvSpPr>
        <p:spPr>
          <a:xfrm>
            <a:off x="0" y="46509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Belkin, Mikhail, et al. "Reconciling modern machine-learning practice and the classical bias–variance trade-off."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Academy of Sciences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116.32 (2019): 15849-15854.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8413"/>
            <a:ext cx="8839199" cy="213747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21450" y="1071575"/>
            <a:ext cx="33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lassical generalization curve</a:t>
            </a:r>
            <a:endParaRPr sz="1800"/>
          </a:p>
        </p:txBody>
      </p:sp>
      <p:sp>
        <p:nvSpPr>
          <p:cNvPr id="79" name="Google Shape;79;p16"/>
          <p:cNvSpPr txBox="1"/>
          <p:nvPr/>
        </p:nvSpPr>
        <p:spPr>
          <a:xfrm>
            <a:off x="4706550" y="1071575"/>
            <a:ext cx="33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Modern </a:t>
            </a:r>
            <a:r>
              <a:rPr lang="en" sz="1800"/>
              <a:t>generalization curve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Linear model</a:t>
            </a:r>
            <a:endParaRPr sz="3900"/>
          </a:p>
        </p:txBody>
      </p:sp>
      <p:sp>
        <p:nvSpPr>
          <p:cNvPr id="85" name="Google Shape;85;p17"/>
          <p:cNvSpPr txBox="1"/>
          <p:nvPr/>
        </p:nvSpPr>
        <p:spPr>
          <a:xfrm>
            <a:off x="0" y="46509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Belkin, Mikhail, et al. "Reconciling modern machine-learning practice and the classical bias–variance trade-off."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Academy of Sciences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116.32 (2019): 15849-15854.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26200" y="585900"/>
            <a:ext cx="3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Underparameterized regime</a:t>
            </a:r>
            <a:endParaRPr sz="1800"/>
          </a:p>
        </p:txBody>
      </p:sp>
      <p:sp>
        <p:nvSpPr>
          <p:cNvPr id="87" name="Google Shape;87;p17"/>
          <p:cNvSpPr txBox="1"/>
          <p:nvPr/>
        </p:nvSpPr>
        <p:spPr>
          <a:xfrm>
            <a:off x="4907750" y="2429775"/>
            <a:ext cx="3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</a:t>
            </a:r>
            <a:r>
              <a:rPr lang="en" sz="1800"/>
              <a:t>parameterized regime</a:t>
            </a:r>
            <a:endParaRPr sz="1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5800"/>
            <a:ext cx="3867564" cy="366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313" y="1124850"/>
            <a:ext cx="31908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325" y="2953675"/>
            <a:ext cx="2786875" cy="14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Linear model</a:t>
            </a:r>
            <a:endParaRPr sz="3900"/>
          </a:p>
        </p:txBody>
      </p:sp>
      <p:sp>
        <p:nvSpPr>
          <p:cNvPr id="96" name="Google Shape;96;p18"/>
          <p:cNvSpPr txBox="1"/>
          <p:nvPr/>
        </p:nvSpPr>
        <p:spPr>
          <a:xfrm>
            <a:off x="0" y="46509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Belkin, Mikhail, et al. "Reconciling modern machine-learning practice and the classical bias–variance trade-off."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Academy of Sciences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116.32 (2019): 15849-15854.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826200" y="585900"/>
            <a:ext cx="3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Underparameterized regime</a:t>
            </a:r>
            <a:endParaRPr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4907750" y="2429775"/>
            <a:ext cx="3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Overparameterized regime</a:t>
            </a:r>
            <a:endParaRPr sz="18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313" y="1124850"/>
            <a:ext cx="31908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325" y="2953675"/>
            <a:ext cx="2786875" cy="14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44300"/>
            <a:ext cx="4602949" cy="205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Linear model</a:t>
            </a:r>
            <a:endParaRPr sz="3900"/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46509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Belkin, Mikhail, et al. "Reconciling modern machine-learning practice and the classical bias–variance trade-off."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Academy of Sciences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116.32 (2019): 15849-15854.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826200" y="585900"/>
            <a:ext cx="3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Underparameterized regime</a:t>
            </a:r>
            <a:endParaRPr sz="1800"/>
          </a:p>
        </p:txBody>
      </p:sp>
      <p:sp>
        <p:nvSpPr>
          <p:cNvPr id="109" name="Google Shape;109;p19"/>
          <p:cNvSpPr txBox="1"/>
          <p:nvPr/>
        </p:nvSpPr>
        <p:spPr>
          <a:xfrm>
            <a:off x="4907750" y="2429775"/>
            <a:ext cx="3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Overparameterized regime</a:t>
            </a:r>
            <a:endParaRPr sz="18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313" y="1124850"/>
            <a:ext cx="31908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325" y="2953675"/>
            <a:ext cx="2786875" cy="14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250" y="835800"/>
            <a:ext cx="2523629" cy="36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Linear model</a:t>
            </a:r>
            <a:endParaRPr sz="3900"/>
          </a:p>
        </p:txBody>
      </p:sp>
      <p:sp>
        <p:nvSpPr>
          <p:cNvPr id="118" name="Google Shape;118;p20"/>
          <p:cNvSpPr txBox="1"/>
          <p:nvPr/>
        </p:nvSpPr>
        <p:spPr>
          <a:xfrm>
            <a:off x="0" y="46509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Belkin, Mikhail, et al. "Reconciling modern machine-learning practice and the classical bias–variance trade-off."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Academy of Sciences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116.32 (2019): 15849-15854.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50" y="835800"/>
            <a:ext cx="2523629" cy="36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8712" l="8200" r="7772" t="8313"/>
          <a:stretch/>
        </p:blipFill>
        <p:spPr>
          <a:xfrm>
            <a:off x="4071925" y="683412"/>
            <a:ext cx="4500707" cy="355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Linear model</a:t>
            </a:r>
            <a:endParaRPr sz="3900"/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46509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Belkin, Mikhail, et al. "Reconciling modern machine-learning practice and the classical bias–variance trade-off."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National Academy of Sciences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116.32 (2019): 15849-15854.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50" y="835800"/>
            <a:ext cx="2523629" cy="36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50118" l="8200" r="7772" t="8313"/>
          <a:stretch/>
        </p:blipFill>
        <p:spPr>
          <a:xfrm>
            <a:off x="4342824" y="811475"/>
            <a:ext cx="3959069" cy="15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49925" l="8215" r="7947" t="7771"/>
          <a:stretch/>
        </p:blipFill>
        <p:spPr>
          <a:xfrm>
            <a:off x="4342825" y="2845926"/>
            <a:ext cx="3881570" cy="15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976375" y="374100"/>
            <a:ext cx="28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Fourier features</a:t>
            </a:r>
            <a:endParaRPr sz="1800"/>
          </a:p>
        </p:txBody>
      </p:sp>
      <p:sp>
        <p:nvSpPr>
          <p:cNvPr id="131" name="Google Shape;131;p21"/>
          <p:cNvSpPr txBox="1"/>
          <p:nvPr/>
        </p:nvSpPr>
        <p:spPr>
          <a:xfrm>
            <a:off x="4976363" y="2412025"/>
            <a:ext cx="26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Random Relu features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Rocket</a:t>
            </a:r>
            <a:endParaRPr sz="3900"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10895" l="12343" r="9335" t="9111"/>
          <a:stretch/>
        </p:blipFill>
        <p:spPr>
          <a:xfrm>
            <a:off x="261075" y="1024675"/>
            <a:ext cx="8621850" cy="35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39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2030"/>
            <a:ext cx="4572000" cy="182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2028"/>
            <a:ext cx="4572000" cy="182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978738" y="1490325"/>
            <a:ext cx="26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146" name="Google Shape;146;p23"/>
          <p:cNvSpPr txBox="1"/>
          <p:nvPr/>
        </p:nvSpPr>
        <p:spPr>
          <a:xfrm>
            <a:off x="5550738" y="1490325"/>
            <a:ext cx="26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 SVM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