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91" r:id="rId13"/>
    <p:sldId id="277" r:id="rId14"/>
    <p:sldId id="268" r:id="rId15"/>
    <p:sldId id="281" r:id="rId16"/>
    <p:sldId id="278" r:id="rId17"/>
    <p:sldId id="279" r:id="rId18"/>
    <p:sldId id="269" r:id="rId19"/>
    <p:sldId id="299" r:id="rId20"/>
    <p:sldId id="270" r:id="rId21"/>
    <p:sldId id="289" r:id="rId22"/>
    <p:sldId id="288" r:id="rId23"/>
    <p:sldId id="290" r:id="rId24"/>
    <p:sldId id="280" r:id="rId25"/>
    <p:sldId id="271" r:id="rId26"/>
    <p:sldId id="297" r:id="rId27"/>
    <p:sldId id="272" r:id="rId28"/>
    <p:sldId id="273" r:id="rId29"/>
    <p:sldId id="274" r:id="rId30"/>
    <p:sldId id="298" r:id="rId31"/>
    <p:sldId id="276" r:id="rId32"/>
    <p:sldId id="275" r:id="rId33"/>
    <p:sldId id="305" r:id="rId34"/>
    <p:sldId id="284" r:id="rId35"/>
    <p:sldId id="283" r:id="rId36"/>
    <p:sldId id="292" r:id="rId37"/>
    <p:sldId id="293" r:id="rId38"/>
    <p:sldId id="294" r:id="rId39"/>
    <p:sldId id="300" r:id="rId40"/>
    <p:sldId id="302" r:id="rId41"/>
    <p:sldId id="295" r:id="rId42"/>
    <p:sldId id="301" r:id="rId43"/>
    <p:sldId id="307" r:id="rId44"/>
    <p:sldId id="308" r:id="rId45"/>
    <p:sldId id="309" r:id="rId46"/>
    <p:sldId id="310" r:id="rId47"/>
    <p:sldId id="285" r:id="rId48"/>
    <p:sldId id="287" r:id="rId49"/>
    <p:sldId id="335" r:id="rId50"/>
    <p:sldId id="312" r:id="rId51"/>
    <p:sldId id="313" r:id="rId52"/>
    <p:sldId id="303" r:id="rId53"/>
    <p:sldId id="314" r:id="rId54"/>
    <p:sldId id="317" r:id="rId55"/>
    <p:sldId id="315" r:id="rId56"/>
    <p:sldId id="304" r:id="rId57"/>
    <p:sldId id="320" r:id="rId58"/>
    <p:sldId id="321" r:id="rId59"/>
    <p:sldId id="322" r:id="rId60"/>
    <p:sldId id="319" r:id="rId61"/>
    <p:sldId id="318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0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24C1-34D7-4C5A-8BF7-664C93DADD7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96AD-1953-408B-97D7-EAF473EC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96AD-1953-408B-97D7-EAF473EC1D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4BFDAE52-64AE-4AFE-BA9C-FFCF8277363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125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tmlcolorcode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Value Representations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2661313"/>
            <a:ext cx="9608025" cy="3821373"/>
          </a:xfrm>
        </p:spPr>
        <p:txBody>
          <a:bodyPr/>
          <a:lstStyle/>
          <a:p>
            <a:r>
              <a:rPr lang="en-US" i="1" dirty="0" smtClean="0"/>
              <a:t>“There are 10 types of people in the world: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Those that know binary, and those that don’t.”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CS274 </a:t>
            </a:r>
          </a:p>
          <a:p>
            <a:r>
              <a:rPr lang="en-US" dirty="0" smtClean="0"/>
              <a:t>Prof.   Ann Marie V.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more switches, the larger the range of values we can 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 switch:  range [0,1]</a:t>
            </a:r>
          </a:p>
          <a:p>
            <a:pPr marL="0" indent="0">
              <a:buNone/>
            </a:pPr>
            <a:r>
              <a:rPr lang="en-US" dirty="0" smtClean="0"/>
              <a:t>2 switches: range [0,3]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n switches:  range [0, 2</a:t>
            </a:r>
            <a:r>
              <a:rPr lang="en-US" baseline="30000" dirty="0" smtClean="0"/>
              <a:t>n</a:t>
            </a:r>
            <a:r>
              <a:rPr lang="en-US" dirty="0" smtClean="0"/>
              <a:t>-1]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568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switch holds a very small amount of information, in fact so small that we call it a </a:t>
            </a:r>
            <a:r>
              <a:rPr lang="en-US" b="1" dirty="0" smtClean="0"/>
              <a:t>bit</a:t>
            </a:r>
            <a:r>
              <a:rPr lang="en-US" dirty="0" smtClean="0"/>
              <a:t>  of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sequence of eight bits is called a </a:t>
            </a:r>
            <a:r>
              <a:rPr lang="en-US" b="1" dirty="0" smtClean="0"/>
              <a:t>byte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10010010</a:t>
            </a:r>
            <a:endParaRPr lang="en-US" b="1" baseline="-25000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11001101</a:t>
            </a:r>
            <a:endParaRPr lang="en-US" b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234" y="3676196"/>
            <a:ext cx="2187066" cy="23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iz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4" y="1074738"/>
            <a:ext cx="8150226" cy="51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1063" y="6355834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https://priestlandscomputing.com/units/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Bits, Nibbles, Bytes, and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Digits and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any base </a:t>
            </a:r>
            <a:r>
              <a:rPr lang="en-US" i="1" dirty="0" smtClean="0"/>
              <a:t>n:</a:t>
            </a:r>
            <a:endParaRPr lang="en-US" dirty="0" smtClean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smtClean="0"/>
              <a:t>	Digits in this base are [0,n-1]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smtClean="0"/>
              <a:t>	Values represented in </a:t>
            </a:r>
            <a:r>
              <a:rPr lang="en-US" i="1" dirty="0" smtClean="0"/>
              <a:t>r</a:t>
            </a:r>
            <a:r>
              <a:rPr lang="en-US" dirty="0" smtClean="0"/>
              <a:t> digits range on [0,n</a:t>
            </a:r>
            <a:r>
              <a:rPr lang="en-US" baseline="30000" dirty="0" smtClean="0"/>
              <a:t>r</a:t>
            </a:r>
            <a:r>
              <a:rPr lang="en-US" dirty="0" smtClean="0"/>
              <a:t>-1]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err="1" smtClean="0"/>
              <a:t>ie</a:t>
            </a:r>
            <a:r>
              <a:rPr lang="en-US" dirty="0" smtClean="0"/>
              <a:t>.  In base 10, digits are [0,9] and the values represented in 2 digits are [0,99]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Binary: Base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5229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https://ciscoiseasy.blogspot.com/2010/11/lesson-26-binary-world.html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25600" y="1417637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binary, there are “places” just as in decimal, except the places are values of 2 instead of 10.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25600" y="2661503"/>
            <a:ext cx="9956800" cy="419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Ones Place			2</a:t>
            </a:r>
            <a:r>
              <a:rPr lang="en-US" baseline="30000" dirty="0" smtClean="0"/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Twos Place			2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Fours Place			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Eights Place			2</a:t>
            </a:r>
            <a:r>
              <a:rPr lang="en-US" baseline="30000" dirty="0" smtClean="0"/>
              <a:t>3		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  <a:endParaRPr lang="en-US" baseline="30000" dirty="0" smtClean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To decipher the value of 1101</a:t>
            </a:r>
            <a:r>
              <a:rPr lang="en-US" baseline="-25000" dirty="0" smtClean="0"/>
              <a:t>B</a:t>
            </a:r>
            <a:r>
              <a:rPr lang="en-US" dirty="0" smtClean="0"/>
              <a:t> we have: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1*2</a:t>
            </a:r>
            <a:r>
              <a:rPr lang="en-US" baseline="30000" dirty="0"/>
              <a:t>3</a:t>
            </a:r>
            <a:r>
              <a:rPr lang="en-US" baseline="30000" dirty="0" smtClean="0"/>
              <a:t> </a:t>
            </a:r>
            <a:r>
              <a:rPr lang="en-US" dirty="0" smtClean="0"/>
              <a:t>+ 1*2</a:t>
            </a:r>
            <a:r>
              <a:rPr lang="en-US" baseline="30000" dirty="0" smtClean="0"/>
              <a:t>2 </a:t>
            </a:r>
            <a:r>
              <a:rPr lang="en-US" dirty="0" smtClean="0"/>
              <a:t>+ 1*2</a:t>
            </a:r>
            <a:r>
              <a:rPr lang="en-US" baseline="30000" dirty="0" smtClean="0"/>
              <a:t>0 </a:t>
            </a:r>
            <a:r>
              <a:rPr lang="en-US" dirty="0" smtClean="0"/>
              <a:t>=8+4+1=13</a:t>
            </a:r>
            <a:endParaRPr lang="en-US" baseline="30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300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625600" y="5156616"/>
            <a:ext cx="7413469" cy="1229194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Binary Conversion</a:t>
            </a:r>
            <a:endParaRPr lang="en-US" dirty="0"/>
          </a:p>
        </p:txBody>
      </p:sp>
      <p:pic>
        <p:nvPicPr>
          <p:cNvPr id="4" name="Picture 2" descr="Image result for binary to decimal con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10" y="1914307"/>
            <a:ext cx="4414090" cy="38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89910" y="57834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http://javarevisited.blogspot.com/2015/01/how-to-convert-binary-number-to-decimal.html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1267976"/>
            <a:ext cx="3077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11011001</a:t>
            </a:r>
            <a:r>
              <a:rPr lang="en-US" sz="2800" baseline="-25000" dirty="0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 = 217</a:t>
            </a:r>
            <a:r>
              <a:rPr lang="en-US" sz="2800" baseline="-25000" dirty="0" smtClean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Binary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417638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multiply a binary number by two, shift all bits left, shifting in a zero:</a:t>
            </a:r>
          </a:p>
          <a:p>
            <a:pPr marL="0" indent="0">
              <a:buNone/>
            </a:pPr>
            <a:r>
              <a:rPr lang="en-US" dirty="0" smtClean="0"/>
              <a:t>	1100</a:t>
            </a:r>
            <a:r>
              <a:rPr lang="en-US" baseline="-25000" dirty="0" smtClean="0"/>
              <a:t>B</a:t>
            </a:r>
            <a:r>
              <a:rPr lang="en-US" dirty="0" smtClean="0"/>
              <a:t> = 12</a:t>
            </a:r>
            <a:r>
              <a:rPr lang="en-US" baseline="-25000" dirty="0" smtClean="0"/>
              <a:t>D</a:t>
            </a:r>
          </a:p>
          <a:p>
            <a:pPr marL="0" indent="0">
              <a:buNone/>
            </a:pPr>
            <a:r>
              <a:rPr lang="en-US" dirty="0" smtClean="0"/>
              <a:t>	11000</a:t>
            </a:r>
            <a:r>
              <a:rPr lang="en-US" baseline="-25000" dirty="0" smtClean="0"/>
              <a:t>B</a:t>
            </a:r>
            <a:r>
              <a:rPr lang="en-US" dirty="0" smtClean="0"/>
              <a:t> = 24</a:t>
            </a:r>
            <a:r>
              <a:rPr lang="en-US" baseline="-25000" dirty="0" smtClean="0"/>
              <a:t>D</a:t>
            </a:r>
            <a:endParaRPr lang="en-US" baseline="-25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To divide a binary number by two, shift all bits right, filling in with a zero:</a:t>
            </a:r>
          </a:p>
          <a:p>
            <a:pPr marL="0" indent="0">
              <a:buNone/>
            </a:pPr>
            <a:r>
              <a:rPr lang="en-US" dirty="0" smtClean="0"/>
              <a:t>	1010</a:t>
            </a:r>
            <a:r>
              <a:rPr lang="en-US" baseline="-25000" dirty="0" smtClean="0"/>
              <a:t>B</a:t>
            </a:r>
            <a:r>
              <a:rPr lang="en-US" dirty="0" smtClean="0"/>
              <a:t> = 10</a:t>
            </a:r>
            <a:r>
              <a:rPr lang="en-US" baseline="-25000" dirty="0" smtClean="0"/>
              <a:t>D</a:t>
            </a:r>
          </a:p>
          <a:p>
            <a:pPr marL="0" indent="0">
              <a:buNone/>
            </a:pPr>
            <a:r>
              <a:rPr lang="en-US" dirty="0" smtClean="0"/>
              <a:t>	0101</a:t>
            </a:r>
            <a:r>
              <a:rPr lang="en-US" baseline="-25000" dirty="0" smtClean="0"/>
              <a:t>B</a:t>
            </a:r>
            <a:r>
              <a:rPr lang="en-US" dirty="0" smtClean="0"/>
              <a:t>  = 5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607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 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range of values for 8 bits?  3 bits?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can you tell if a binary number is odd?  Even?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kinds of restrictions do we have using the binary representations that you’ve seen so far?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 Endian-ness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13848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terms “big-endian” and “little-endian” describe the location of the </a:t>
            </a:r>
            <a:r>
              <a:rPr lang="en-US" b="1" dirty="0" smtClean="0"/>
              <a:t>most significant bit (</a:t>
            </a:r>
            <a:r>
              <a:rPr lang="en-US" b="1" dirty="0" err="1" smtClean="0"/>
              <a:t>msb</a:t>
            </a:r>
            <a:r>
              <a:rPr lang="en-US" b="1" dirty="0" smtClean="0"/>
              <a:t>)</a:t>
            </a:r>
            <a:r>
              <a:rPr lang="en-US" dirty="0" smtClean="0"/>
              <a:t> or, the bit that has the highest value.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We will be using big-endian representation for this class.  Therefore, in the byte  </a:t>
            </a:r>
            <a:r>
              <a:rPr lang="en-US" b="1" dirty="0" smtClean="0"/>
              <a:t>11001001</a:t>
            </a:r>
            <a:r>
              <a:rPr lang="en-US" b="1" baseline="-25000" dirty="0" smtClean="0"/>
              <a:t>B</a:t>
            </a:r>
            <a:r>
              <a:rPr lang="en-US" dirty="0" smtClean="0"/>
              <a:t>, the bit with the highest value is the leftmost bit.  Its value is 2</a:t>
            </a:r>
            <a:r>
              <a:rPr lang="en-US" baseline="30000" dirty="0" smtClean="0"/>
              <a:t>7</a:t>
            </a:r>
            <a:r>
              <a:rPr lang="en-US" dirty="0" smtClean="0"/>
              <a:t>, or 128. 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You may see little-endian representations further in your career.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Endian-ness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43200" y="2362200"/>
          <a:ext cx="74676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BYTE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819400" y="3657600"/>
          <a:ext cx="74676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BYTE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229600" y="2285805"/>
            <a:ext cx="1676400" cy="6097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97159" y="3650201"/>
            <a:ext cx="2133600" cy="378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27258" y="4028967"/>
            <a:ext cx="333617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Most </a:t>
            </a:r>
          </a:p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Significant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9173" y="903982"/>
            <a:ext cx="333617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Most </a:t>
            </a:r>
          </a:p>
          <a:p>
            <a:pPr algn="ctr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Significant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4415" y="1824141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Little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Endian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5023" y="3200401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Big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Endian</a:t>
            </a:r>
          </a:p>
        </p:txBody>
      </p:sp>
    </p:spTree>
    <p:extLst>
      <p:ext uri="{BB962C8B-B14F-4D97-AF65-F5344CB8AC3E}">
        <p14:creationId xmlns:p14="http://schemas.microsoft.com/office/powerpoint/2010/main" val="14390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used to representing values in the decimal, or base 10 system. For instance when you look at the number 425, you say “</a:t>
            </a:r>
            <a:r>
              <a:rPr lang="en-US" i="1" dirty="0" smtClean="0">
                <a:latin typeface="Courant" panose="02000509030000020004" pitchFamily="49" charset="0"/>
              </a:rPr>
              <a:t>Four Hundred Twenty Five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When you were first learning your numbers, you may have broken this number down into the hundreds place, tens place, and ones place.  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You have four hundreds, two tens, and five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Hexademical</a:t>
            </a:r>
            <a:r>
              <a:rPr lang="en-US" dirty="0" smtClean="0"/>
              <a:t>: Base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Digits: What would be the range of digits for Base 16?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know the range of digits for Base </a:t>
            </a:r>
            <a:r>
              <a:rPr lang="en-US" i="1" dirty="0" smtClean="0"/>
              <a:t>n</a:t>
            </a:r>
            <a:r>
              <a:rPr lang="en-US" dirty="0" smtClean="0"/>
              <a:t> is [0, n-1]</a:t>
            </a:r>
          </a:p>
          <a:p>
            <a:pPr marL="0" indent="0">
              <a:buNone/>
            </a:pPr>
            <a:r>
              <a:rPr lang="en-US" dirty="0" smtClean="0"/>
              <a:t>Therefore, digits for hex would be [0,15]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Digits for hex?  0, 1, 2, 3, 4,5, 67, 8, 9….</a:t>
            </a:r>
            <a:r>
              <a:rPr lang="en-US" dirty="0" err="1" smtClean="0"/>
              <a:t>wha</a:t>
            </a:r>
            <a:r>
              <a:rPr lang="en-US" dirty="0" smtClean="0"/>
              <a:t>?  A digit can only be one character.  What do we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Hexadecimal: Base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use letters!</a:t>
            </a:r>
          </a:p>
          <a:p>
            <a:pPr marL="0" indent="0">
              <a:buNone/>
            </a:pPr>
            <a:r>
              <a:rPr lang="en-US" dirty="0" smtClean="0"/>
              <a:t>Digit Set for hex: {0,1,2,3,4,5,6,7,8,9, A, B, C, D, E, F}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	A=10		B=11</a:t>
            </a:r>
          </a:p>
          <a:p>
            <a:pPr marL="0" indent="0">
              <a:buNone/>
            </a:pPr>
            <a:r>
              <a:rPr lang="en-US" dirty="0" smtClean="0"/>
              <a:t>	C=12		D=13</a:t>
            </a:r>
          </a:p>
          <a:p>
            <a:pPr marL="0" indent="0">
              <a:buNone/>
            </a:pPr>
            <a:r>
              <a:rPr lang="en-US" dirty="0" smtClean="0"/>
              <a:t>	E=14		F=15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We often see hex numbers represented: </a:t>
            </a:r>
          </a:p>
          <a:p>
            <a:pPr marL="0" indent="0">
              <a:buNone/>
            </a:pPr>
            <a:r>
              <a:rPr lang="en-US" dirty="0" smtClean="0"/>
              <a:t>	0xAF6E    or AF6E</a:t>
            </a:r>
            <a:r>
              <a:rPr lang="en-US" baseline="-25000" dirty="0" smtClean="0"/>
              <a:t>H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540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Hexadecimal numbers (usually shortened to “hex”) are used as a happy medium between computers and humans.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Why?  Humans are better at reading shorter sequences of characters, computers prefer ones and zeroes.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Hex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for color codes: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http://htmlcolorcodes.com/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Addressing: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0xFFA5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An interesting reference:  </a:t>
            </a:r>
          </a:p>
          <a:p>
            <a:pPr marL="0" indent="0">
              <a:buNone/>
            </a:pPr>
            <a:r>
              <a:rPr lang="en-US" sz="1800" dirty="0" smtClean="0"/>
              <a:t>http://college.cengage.com/coursemate/technology_education/andrews_9781435497788/unprotected/book_level/The_Hexadecimial_Number_System_and_Memory_Addressing.pdf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77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Octal is base 8 and works as decimal, hex, and binary and is left as an exercise to the student….</a:t>
            </a:r>
            <a:endParaRPr lang="en-US" dirty="0"/>
          </a:p>
        </p:txBody>
      </p:sp>
      <p:pic>
        <p:nvPicPr>
          <p:cNvPr id="13314" name="Picture 2" descr="Image result for oc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8" y="3283116"/>
            <a:ext cx="49244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oc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1" y="3283116"/>
            <a:ext cx="5129208" cy="206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 to convert integer </a:t>
            </a:r>
            <a:r>
              <a:rPr lang="en-US" i="1" dirty="0" smtClean="0"/>
              <a:t>n</a:t>
            </a:r>
            <a:r>
              <a:rPr lang="en-US" dirty="0" smtClean="0"/>
              <a:t> to binary: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ant" panose="02000509030000020004" pitchFamily="49" charset="0"/>
              </a:rPr>
              <a:t>String result = “”;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ant" panose="02000509030000020004" pitchFamily="49" charset="0"/>
              </a:rPr>
              <a:t>while (n&gt;0)</a:t>
            </a:r>
          </a:p>
          <a:p>
            <a:pPr marL="0" indent="0">
              <a:buNone/>
            </a:pPr>
            <a:r>
              <a:rPr lang="en-US" dirty="0">
                <a:latin typeface="Courant" panose="02000509030000020004" pitchFamily="49" charset="0"/>
              </a:rPr>
              <a:t>	</a:t>
            </a:r>
            <a:r>
              <a:rPr lang="en-US" dirty="0" smtClean="0">
                <a:latin typeface="Courant" panose="02000509030000020004" pitchFamily="49" charset="0"/>
              </a:rPr>
              <a:t>	result = (n%2)+result</a:t>
            </a:r>
          </a:p>
          <a:p>
            <a:pPr marL="0" indent="0">
              <a:buNone/>
            </a:pPr>
            <a:r>
              <a:rPr lang="en-US" dirty="0">
                <a:latin typeface="Courant" panose="02000509030000020004" pitchFamily="49" charset="0"/>
              </a:rPr>
              <a:t>	</a:t>
            </a:r>
            <a:r>
              <a:rPr lang="en-US" dirty="0" smtClean="0">
                <a:latin typeface="Courant" panose="02000509030000020004" pitchFamily="49" charset="0"/>
              </a:rPr>
              <a:t>	n=n/2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ant" panose="02000509030000020004" pitchFamily="49" charset="0"/>
              </a:rPr>
              <a:t>	</a:t>
            </a:r>
            <a:r>
              <a:rPr lang="en-US" dirty="0" smtClean="0">
                <a:latin typeface="Courant" panose="02000509030000020004" pitchFamily="49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5600" y="5712023"/>
            <a:ext cx="10198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</a:rPr>
              <a:t>https://interactivepython.org/runestone/static/pythonds/BasicDS/ConvertingDecimalNumberstoBinaryNumbers.html</a:t>
            </a:r>
            <a:endParaRPr 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General Conversion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Identify the digit set of original and the value of each digit. </a:t>
            </a:r>
          </a:p>
          <a:p>
            <a:pPr marL="514350" indent="-514350">
              <a:buAutoNum type="arabicPeriod"/>
            </a:pPr>
            <a:r>
              <a:rPr lang="en-US" dirty="0" smtClean="0"/>
              <a:t>Identify the value of each place.</a:t>
            </a:r>
          </a:p>
          <a:p>
            <a:pPr marL="514350" indent="-514350">
              <a:buAutoNum type="arabicPeriod"/>
            </a:pPr>
            <a:r>
              <a:rPr lang="en-US" dirty="0" smtClean="0"/>
              <a:t>Multiply the digit value  by its place value.</a:t>
            </a:r>
          </a:p>
          <a:p>
            <a:pPr marL="514350" indent="-514350">
              <a:buAutoNum type="arabicPeriod"/>
            </a:pPr>
            <a:r>
              <a:rPr lang="en-US" dirty="0" smtClean="0"/>
              <a:t>Sum values from step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24513"/>
            <a:ext cx="9956800" cy="1143000"/>
          </a:xfrm>
        </p:spPr>
        <p:txBody>
          <a:bodyPr/>
          <a:lstStyle/>
          <a:p>
            <a:r>
              <a:rPr lang="en-US" dirty="0" smtClean="0"/>
              <a:t>Converting:  Binary to Decimal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85158" y="1042638"/>
            <a:ext cx="7723116" cy="5534724"/>
            <a:chOff x="1994090" y="1169303"/>
            <a:chExt cx="7723116" cy="5534724"/>
          </a:xfrm>
        </p:grpSpPr>
        <p:pic>
          <p:nvPicPr>
            <p:cNvPr id="5" name="Picture 4" descr="Image result for binary to decimal convers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090" y="1169303"/>
              <a:ext cx="7723116" cy="553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74460" y="2552131"/>
              <a:ext cx="7547212" cy="5049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Decimal to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00200"/>
            <a:ext cx="9956800" cy="4813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Algorithm to convert integer </a:t>
            </a:r>
            <a:r>
              <a:rPr lang="en-US" i="1" dirty="0" smtClean="0"/>
              <a:t>n</a:t>
            </a:r>
            <a:r>
              <a:rPr lang="en-US" dirty="0" smtClean="0"/>
              <a:t> to hexadecimal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9900" y="2498636"/>
            <a:ext cx="99441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urant" panose="02000509030000020004" pitchFamily="49" charset="0"/>
              </a:rPr>
              <a:t>String result = “”;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ourant" panose="02000509030000020004" pitchFamily="49" charset="0"/>
              </a:rPr>
              <a:t>while (n&gt;0)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ant" panose="02000509030000020004" pitchFamily="49" charset="0"/>
              </a:rPr>
              <a:t>		result = </a:t>
            </a:r>
            <a:r>
              <a:rPr lang="en-US" sz="3200" dirty="0" err="1" smtClean="0">
                <a:solidFill>
                  <a:schemeClr val="bg1"/>
                </a:solidFill>
                <a:latin typeface="Courant" panose="02000509030000020004" pitchFamily="49" charset="0"/>
              </a:rPr>
              <a:t>hexdigit</a:t>
            </a:r>
            <a:r>
              <a:rPr lang="en-US" sz="3200" dirty="0" smtClean="0">
                <a:solidFill>
                  <a:schemeClr val="bg1"/>
                </a:solidFill>
                <a:latin typeface="Courant" panose="02000509030000020004" pitchFamily="49" charset="0"/>
              </a:rPr>
              <a:t>((n%16))+result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ant" panose="02000509030000020004" pitchFamily="49" charset="0"/>
              </a:rPr>
              <a:t>		n=n/16</a:t>
            </a:r>
          </a:p>
          <a:p>
            <a:endParaRPr lang="en-US" sz="3200" dirty="0" smtClean="0">
              <a:solidFill>
                <a:schemeClr val="bg1"/>
              </a:solidFill>
              <a:latin typeface="Courant" panose="020005090300000200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ant" panose="02000509030000020004" pitchFamily="49" charset="0"/>
            </a:endParaRPr>
          </a:p>
          <a:p>
            <a:r>
              <a:rPr lang="en-US" sz="2800" i="1" dirty="0" smtClean="0">
                <a:solidFill>
                  <a:schemeClr val="bg1"/>
                </a:solidFill>
                <a:latin typeface="+mj-lt"/>
              </a:rPr>
              <a:t>Note:  </a:t>
            </a:r>
            <a:r>
              <a:rPr lang="en-US" sz="2800" i="1" dirty="0" err="1" smtClean="0">
                <a:solidFill>
                  <a:schemeClr val="bg1"/>
                </a:solidFill>
                <a:latin typeface="Courant" panose="02000509030000020004" pitchFamily="49" charset="0"/>
              </a:rPr>
              <a:t>hexdigit</a:t>
            </a:r>
            <a:r>
              <a:rPr lang="en-US" sz="2800" i="1" dirty="0" smtClean="0">
                <a:solidFill>
                  <a:schemeClr val="bg1"/>
                </a:solidFill>
                <a:latin typeface="Courant" panose="02000509030000020004" pitchFamily="49" charset="0"/>
              </a:rPr>
              <a:t>(</a:t>
            </a:r>
            <a:r>
              <a:rPr lang="en-US" sz="2800" i="1" dirty="0" err="1" smtClean="0">
                <a:solidFill>
                  <a:schemeClr val="bg1"/>
                </a:solidFill>
                <a:latin typeface="Courant" panose="02000509030000020004" pitchFamily="49" charset="0"/>
              </a:rPr>
              <a:t>int</a:t>
            </a:r>
            <a:r>
              <a:rPr lang="en-US" sz="2800" i="1" dirty="0" smtClean="0">
                <a:solidFill>
                  <a:schemeClr val="bg1"/>
                </a:solidFill>
                <a:latin typeface="Courant" panose="02000509030000020004" pitchFamily="49" charset="0"/>
              </a:rPr>
              <a:t> d)</a:t>
            </a:r>
            <a:r>
              <a:rPr lang="en-US" sz="2800" i="1" dirty="0" smtClean="0">
                <a:solidFill>
                  <a:schemeClr val="bg1"/>
                </a:solidFill>
                <a:latin typeface="+mj-lt"/>
              </a:rPr>
              <a:t>returns the proper hex digit [0..9,A..F] for the remainder value</a:t>
            </a:r>
          </a:p>
        </p:txBody>
      </p:sp>
    </p:spTree>
    <p:extLst>
      <p:ext uri="{BB962C8B-B14F-4D97-AF65-F5344CB8AC3E}">
        <p14:creationId xmlns:p14="http://schemas.microsoft.com/office/powerpoint/2010/main" val="39170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Hex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Multiply the digit value by its place value and sum: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32,589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23288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6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closer at the 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Hundreds place, Tens place, Ones place…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Decimal system…..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What do the values of the “places” have to do with the name “decimal” system?</a:t>
            </a:r>
            <a:endParaRPr lang="en-US" dirty="0"/>
          </a:p>
        </p:txBody>
      </p:sp>
      <p:pic>
        <p:nvPicPr>
          <p:cNvPr id="10242" name="Picture 2" descr="Image result for image of wallace thinking gro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39" y="3971498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Binary to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184223"/>
            <a:ext cx="9956800" cy="4835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set of 4 bits represents 0-15</a:t>
            </a:r>
          </a:p>
          <a:p>
            <a:pPr marL="0" indent="0">
              <a:buNone/>
            </a:pPr>
            <a:r>
              <a:rPr lang="en-US" dirty="0" smtClean="0"/>
              <a:t>Each Hex digit is a value from 0-15</a:t>
            </a:r>
          </a:p>
          <a:p>
            <a:pPr marL="514350" indent="-514350">
              <a:buAutoNum type="arabicPeriod"/>
            </a:pPr>
            <a:r>
              <a:rPr lang="en-US" dirty="0" smtClean="0"/>
              <a:t>Divide the string of bits into </a:t>
            </a:r>
            <a:r>
              <a:rPr lang="en-US" i="1" dirty="0" smtClean="0"/>
              <a:t>nibbles.  </a:t>
            </a:r>
          </a:p>
          <a:p>
            <a:pPr marL="514350" indent="-514350">
              <a:buAutoNum type="arabicPeriod"/>
            </a:pPr>
            <a:r>
              <a:rPr lang="en-US" dirty="0" smtClean="0"/>
              <a:t>Convert each </a:t>
            </a:r>
            <a:r>
              <a:rPr lang="en-US" i="1" dirty="0" smtClean="0"/>
              <a:t>nibble</a:t>
            </a:r>
            <a:r>
              <a:rPr lang="en-US" dirty="0" smtClean="0"/>
              <a:t> to its Hex counterpart.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 10110110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1011   0110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10110110</a:t>
            </a:r>
            <a:r>
              <a:rPr lang="en-US" baseline="-25000" dirty="0" smtClean="0"/>
              <a:t>B</a:t>
            </a:r>
            <a:r>
              <a:rPr lang="en-US" dirty="0" smtClean="0"/>
              <a:t> = B6</a:t>
            </a:r>
            <a:r>
              <a:rPr lang="en-US" baseline="-25000" dirty="0" smtClean="0"/>
              <a:t>H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97770" y="4632546"/>
            <a:ext cx="1219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88170" y="5013546"/>
            <a:ext cx="609600" cy="381000"/>
          </a:xfrm>
          <a:prstGeom prst="straightConnector1">
            <a:avLst/>
          </a:prstGeom>
          <a:ln w="15875" cmpd="sng"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44009" y="4632546"/>
            <a:ext cx="1219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49970" y="5394546"/>
            <a:ext cx="2057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Decimal 11 =  Hex B </a:t>
            </a:r>
            <a:r>
              <a:rPr lang="en-US" b="1" dirty="0"/>
              <a:t>= B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9570" y="4397994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Decimal 6 =  Hex 6</a:t>
            </a:r>
            <a:r>
              <a:rPr lang="en-US" b="1" dirty="0"/>
              <a:t>= B 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7"/>
          </p:cNvCxnSpPr>
          <p:nvPr/>
        </p:nvCxnSpPr>
        <p:spPr>
          <a:xfrm flipH="1">
            <a:off x="5684662" y="4571066"/>
            <a:ext cx="684909" cy="173073"/>
          </a:xfrm>
          <a:prstGeom prst="straightConnector1">
            <a:avLst/>
          </a:prstGeom>
          <a:ln w="15875" cmpd="sng"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Binary to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convert Binary to Hexadecimal, break the binary number down into </a:t>
            </a:r>
            <a:r>
              <a:rPr lang="en-US" i="1" dirty="0" smtClean="0"/>
              <a:t>nibbles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1.Split into Nibbles:			1101</a:t>
            </a:r>
            <a:r>
              <a:rPr lang="en-US" baseline="-25000" dirty="0" smtClean="0"/>
              <a:t>B</a:t>
            </a:r>
            <a:r>
              <a:rPr lang="en-US" dirty="0" smtClean="0"/>
              <a:t>   	0110</a:t>
            </a:r>
            <a:r>
              <a:rPr lang="en-US" baseline="-25000" dirty="0" smtClean="0"/>
              <a:t>B</a:t>
            </a:r>
          </a:p>
          <a:p>
            <a:pPr marL="0" indent="0">
              <a:buNone/>
            </a:pPr>
            <a:r>
              <a:rPr lang="en-US" dirty="0" smtClean="0"/>
              <a:t>2. Convert to Decimal:	  	13</a:t>
            </a:r>
            <a:r>
              <a:rPr lang="en-US" baseline="-25000" dirty="0" smtClean="0"/>
              <a:t>D</a:t>
            </a:r>
            <a:r>
              <a:rPr lang="en-US" dirty="0" smtClean="0"/>
              <a:t>		6</a:t>
            </a:r>
            <a:r>
              <a:rPr lang="en-US" baseline="-25000" dirty="0" smtClean="0"/>
              <a:t>D</a:t>
            </a:r>
          </a:p>
          <a:p>
            <a:pPr marL="0" indent="0">
              <a:buNone/>
            </a:pPr>
            <a:r>
              <a:rPr lang="en-US" dirty="0" smtClean="0"/>
              <a:t>3. Translate to Hex Digits:	 D</a:t>
            </a:r>
            <a:r>
              <a:rPr lang="en-US" baseline="-25000" dirty="0" smtClean="0"/>
              <a:t>H</a:t>
            </a:r>
            <a:r>
              <a:rPr lang="en-US" dirty="0" smtClean="0"/>
              <a:t>		6</a:t>
            </a:r>
            <a:r>
              <a:rPr lang="en-US" baseline="-25000" dirty="0" smtClean="0"/>
              <a:t>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1101010</a:t>
            </a:r>
            <a:r>
              <a:rPr lang="en-US" baseline="-25000" dirty="0" smtClean="0"/>
              <a:t>B </a:t>
            </a:r>
            <a:r>
              <a:rPr lang="en-US" dirty="0" smtClean="0"/>
              <a:t>= D6</a:t>
            </a:r>
            <a:r>
              <a:rPr lang="en-US" baseline="-25000" dirty="0" smtClean="0"/>
              <a:t>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Hex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300397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Convert each Hex digit to a nibble.  You may wish to first convert the Hex to Decimal, then Binary .  Once you become proficient, you won’t need the decimal step.</a:t>
            </a:r>
          </a:p>
          <a:p>
            <a:pPr marL="0" indent="0">
              <a:buNone/>
            </a:pPr>
            <a:r>
              <a:rPr lang="en-US" dirty="0" smtClean="0"/>
              <a:t>Hex:</a:t>
            </a:r>
            <a:r>
              <a:rPr lang="en-US" dirty="0"/>
              <a:t>	</a:t>
            </a:r>
            <a:r>
              <a:rPr lang="en-US" dirty="0" smtClean="0"/>
              <a:t>	4		D		6		F</a:t>
            </a:r>
          </a:p>
          <a:p>
            <a:pPr marL="0" indent="0">
              <a:buNone/>
            </a:pPr>
            <a:r>
              <a:rPr lang="en-US" dirty="0" smtClean="0"/>
              <a:t>Decimal:	4		13		6		15</a:t>
            </a:r>
          </a:p>
          <a:p>
            <a:pPr marL="0" indent="0">
              <a:buNone/>
            </a:pPr>
            <a:r>
              <a:rPr lang="en-US" dirty="0" smtClean="0"/>
              <a:t>Binary:</a:t>
            </a:r>
            <a:r>
              <a:rPr lang="en-US" dirty="0"/>
              <a:t>	</a:t>
            </a:r>
            <a:r>
              <a:rPr lang="en-US" dirty="0" smtClean="0"/>
              <a:t>0100		1101		0110		1111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 smtClean="0"/>
              <a:t>	4D6F</a:t>
            </a:r>
            <a:r>
              <a:rPr lang="en-US" baseline="-25000" dirty="0" smtClean="0"/>
              <a:t>H</a:t>
            </a:r>
            <a:r>
              <a:rPr lang="en-US" dirty="0" smtClean="0"/>
              <a:t> = 0100110101101111</a:t>
            </a:r>
            <a:r>
              <a:rPr lang="en-US" baseline="-25000" dirty="0" smtClean="0"/>
              <a:t>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25600" y="3312826"/>
            <a:ext cx="9032406" cy="26832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together in groups of 2 and convert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10101101</a:t>
            </a:r>
            <a:r>
              <a:rPr lang="en-US" baseline="-25000" dirty="0" smtClean="0"/>
              <a:t>B</a:t>
            </a:r>
            <a:r>
              <a:rPr lang="en-US" dirty="0" smtClean="0"/>
              <a:t>  to Decimal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11010010</a:t>
            </a:r>
            <a:r>
              <a:rPr lang="en-US" baseline="-25000" dirty="0" smtClean="0"/>
              <a:t>B</a:t>
            </a:r>
            <a:r>
              <a:rPr lang="en-US" dirty="0" smtClean="0"/>
              <a:t>  to Hex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4AB2</a:t>
            </a:r>
            <a:r>
              <a:rPr lang="en-US" baseline="-25000" dirty="0" smtClean="0"/>
              <a:t>H</a:t>
            </a:r>
            <a:r>
              <a:rPr lang="en-US" dirty="0" smtClean="0"/>
              <a:t> to Binary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D5</a:t>
            </a:r>
            <a:r>
              <a:rPr lang="en-US" baseline="-25000" dirty="0" smtClean="0"/>
              <a:t>H</a:t>
            </a:r>
            <a:r>
              <a:rPr lang="en-US" dirty="0" smtClean="0"/>
              <a:t> to Decimal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198</a:t>
            </a:r>
            <a:r>
              <a:rPr lang="en-US" baseline="-25000" dirty="0" smtClean="0"/>
              <a:t>D</a:t>
            </a:r>
            <a:r>
              <a:rPr lang="en-US" dirty="0" smtClean="0"/>
              <a:t> to Binary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267</a:t>
            </a:r>
            <a:r>
              <a:rPr lang="en-US" baseline="-25000" dirty="0" smtClean="0"/>
              <a:t>D</a:t>
            </a:r>
            <a:r>
              <a:rPr lang="en-US" dirty="0" smtClean="0"/>
              <a:t> 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Unsigned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Carry operations occur just as when we are adding in decimal: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sz="1600" dirty="0" smtClean="0"/>
              <a:t>1     1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Carry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1 1 0 1</a:t>
            </a:r>
          </a:p>
          <a:p>
            <a:pPr marL="0" indent="0">
              <a:buNone/>
            </a:pPr>
            <a:r>
              <a:rPr lang="en-US" dirty="0" smtClean="0"/>
              <a:t>   +   </a:t>
            </a:r>
            <a:r>
              <a:rPr lang="en-US" u="sng" dirty="0" smtClean="0"/>
              <a:t>0 1 1 0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1 0 0 1 1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" y="6305331"/>
            <a:ext cx="858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https://www.cs.umd.edu/class/sum2003/cmsc311/Notes/BinMath/addUB.html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61938"/>
            <a:ext cx="10312400" cy="1143000"/>
          </a:xfrm>
        </p:spPr>
        <p:txBody>
          <a:bodyPr/>
          <a:lstStyle/>
          <a:p>
            <a:r>
              <a:rPr lang="en-US" sz="4200" dirty="0" smtClean="0"/>
              <a:t>Representing Negative Numbers in Binary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restriction thus far is that we are only representing positive integers.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represent negative numbers in binary keeping in mind we will eventually implement this representation in hardware?</a:t>
            </a:r>
          </a:p>
        </p:txBody>
      </p:sp>
    </p:spTree>
    <p:extLst>
      <p:ext uri="{BB962C8B-B14F-4D97-AF65-F5344CB8AC3E}">
        <p14:creationId xmlns:p14="http://schemas.microsoft.com/office/powerpoint/2010/main" val="20524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Early Representations – Sign/Magnitude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1316037"/>
            <a:ext cx="9264650" cy="5292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5600" y="6387028"/>
            <a:ext cx="391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http://slideplayer.com/slide/5946572/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Sign/Magnitude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Adding the representations for + and – 41 does not      result in zero:</a:t>
            </a:r>
          </a:p>
          <a:p>
            <a:pPr marL="0" indent="0">
              <a:buNone/>
            </a:pPr>
            <a:r>
              <a:rPr lang="en-US" sz="1000" dirty="0" smtClean="0"/>
              <a:t>    </a:t>
            </a:r>
            <a:r>
              <a:rPr lang="en-US" sz="1800" dirty="0" smtClean="0"/>
              <a:t>            </a:t>
            </a:r>
            <a:r>
              <a:rPr lang="en-US" sz="1400" dirty="0" smtClean="0"/>
              <a:t>1     1         1</a:t>
            </a:r>
            <a:endParaRPr lang="en-US" sz="1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0 0101001</a:t>
            </a:r>
          </a:p>
          <a:p>
            <a:pPr marL="0" indent="0">
              <a:buNone/>
            </a:pPr>
            <a:r>
              <a:rPr lang="en-US" sz="2400" dirty="0" smtClean="0"/>
              <a:t>      +</a:t>
            </a:r>
            <a:r>
              <a:rPr lang="en-US" sz="2400" u="sng" dirty="0" smtClean="0"/>
              <a:t>1 0101001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1  1010010   = ??  Not zero!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dirty="0"/>
              <a:t>	</a:t>
            </a:r>
            <a:r>
              <a:rPr lang="en-US" dirty="0" smtClean="0"/>
              <a:t>10000000 and 00000000 :  Two zeroes!  No!</a:t>
            </a:r>
          </a:p>
          <a:p>
            <a:pPr marL="0" indent="0">
              <a:buNone/>
            </a:pPr>
            <a:r>
              <a:rPr lang="en-US" dirty="0" smtClean="0"/>
              <a:t>3.	Wasting an entire bit on 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representation of negative numbers is the “One’s Complement”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method has limitations both in amount of values represented and complexity of the circuitry required.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not discuss One’s Complement, however a good discussion is provided here: </a:t>
            </a:r>
            <a:r>
              <a:rPr lang="en-US" sz="2000" dirty="0" smtClean="0"/>
              <a:t>http://www.programminglogic.com/how-computers-represent-negative-binary-numbers/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 –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Leading 0’s mean positive</a:t>
            </a:r>
          </a:p>
          <a:p>
            <a:pPr marL="0" indent="0">
              <a:buNone/>
            </a:pPr>
            <a:r>
              <a:rPr lang="en-US" dirty="0" smtClean="0"/>
              <a:t>Leading 1’s mean negative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also makes hardware easy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	   Most Supremely Excellent Reference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    http</a:t>
            </a:r>
            <a:r>
              <a:rPr lang="en-US" dirty="0"/>
              <a:t>://www.tfinley.net/notes/cps104/twoscomp.html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50387" y="4527031"/>
            <a:ext cx="9482111" cy="1663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3003" y="4527031"/>
            <a:ext cx="9809397" cy="1675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Decimals Decoded!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Ones Place			10</a:t>
            </a:r>
            <a:r>
              <a:rPr lang="en-US" baseline="30000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Tens Place			10</a:t>
            </a:r>
            <a:r>
              <a:rPr lang="en-US" baseline="30000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Hundreds place		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Decimal numbers are “Base 10” as the place values are 10 to some power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To decipher the value of 425 we have</a:t>
            </a:r>
          </a:p>
          <a:p>
            <a:pPr marL="0" indent="0">
              <a:buNone/>
            </a:pPr>
            <a:r>
              <a:rPr lang="en-US" dirty="0" smtClean="0"/>
              <a:t>4*10</a:t>
            </a:r>
            <a:r>
              <a:rPr lang="en-US" baseline="30000" dirty="0" smtClean="0"/>
              <a:t>2 </a:t>
            </a:r>
            <a:r>
              <a:rPr lang="en-US" dirty="0" smtClean="0"/>
              <a:t>+ 2*10</a:t>
            </a:r>
            <a:r>
              <a:rPr lang="en-US" baseline="30000" dirty="0" smtClean="0"/>
              <a:t>1 </a:t>
            </a:r>
            <a:r>
              <a:rPr lang="en-US" dirty="0" smtClean="0"/>
              <a:t>+ 5*10</a:t>
            </a:r>
            <a:r>
              <a:rPr lang="en-US" baseline="30000" dirty="0" smtClean="0"/>
              <a:t>0</a:t>
            </a:r>
          </a:p>
          <a:p>
            <a:pPr marL="0" indent="0">
              <a:buNone/>
            </a:pPr>
            <a:endParaRPr lang="en-US" baseline="300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5022376" y="1760561"/>
            <a:ext cx="900752" cy="27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022376" y="2351939"/>
            <a:ext cx="900752" cy="27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022376" y="2978612"/>
            <a:ext cx="900752" cy="27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negate a positive binary number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To make a negative </a:t>
            </a:r>
            <a:r>
              <a:rPr lang="en-US" smtClean="0"/>
              <a:t>binary positive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Complement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2" y="1417637"/>
            <a:ext cx="9856788" cy="4721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8139" y="6139084"/>
            <a:ext cx="391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http://slideplayer.com/slide/5946572/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one more negative than positive number, to account for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Range for Two’s Complement:</a:t>
            </a:r>
          </a:p>
          <a:p>
            <a:pPr marL="0" indent="0">
              <a:buNone/>
            </a:pPr>
            <a:r>
              <a:rPr lang="en-US" dirty="0" smtClean="0"/>
              <a:t>		-2</a:t>
            </a:r>
            <a:r>
              <a:rPr lang="en-US" baseline="30000" dirty="0" smtClean="0"/>
              <a:t>n-1</a:t>
            </a:r>
            <a:r>
              <a:rPr lang="en-US" dirty="0" smtClean="0"/>
              <a:t> to 2</a:t>
            </a:r>
            <a:r>
              <a:rPr lang="en-US" baseline="30000" dirty="0" smtClean="0"/>
              <a:t>n-1</a:t>
            </a:r>
            <a:r>
              <a:rPr lang="en-US" dirty="0" smtClean="0"/>
              <a:t> 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Range for 32 bit Two’s Complement: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-2,147,483,648   to 2,147,483,647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leading digits indicate the sign.  </a:t>
            </a:r>
          </a:p>
          <a:p>
            <a:pPr marL="0" indent="0">
              <a:buNone/>
            </a:pPr>
            <a:r>
              <a:rPr lang="en-US" dirty="0" smtClean="0"/>
              <a:t>Assuming 2’s complement representation: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1110101</a:t>
            </a:r>
            <a:r>
              <a:rPr lang="en-US" dirty="0" smtClean="0"/>
              <a:t> is a negative b/c of leading 1’s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0000101</a:t>
            </a:r>
            <a:r>
              <a:rPr lang="en-US" dirty="0" smtClean="0"/>
              <a:t> is a positive b/c of leading zeros</a:t>
            </a:r>
          </a:p>
          <a:p>
            <a:pPr marL="0" indent="0">
              <a:buNone/>
            </a:pPr>
            <a:r>
              <a:rPr lang="en-US" dirty="0" smtClean="0"/>
              <a:t>To find value of a 2’s complement, apply algorithm: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1110101   </a:t>
            </a:r>
            <a:r>
              <a:rPr lang="en-US" sz="2800" dirty="0" smtClean="0">
                <a:sym typeface="Wingdings" panose="05000000000000000000" pitchFamily="2" charset="2"/>
              </a:rPr>
              <a:t>original		What is value?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0001010   invert		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u="sng" dirty="0" smtClean="0">
                <a:sym typeface="Wingdings" panose="05000000000000000000" pitchFamily="2" charset="2"/>
              </a:rPr>
              <a:t>	 +1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	0001011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23475" y="4542020"/>
            <a:ext cx="3972394" cy="215858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it’s value in 2’s complement, we add a leading 1 to indicate sign.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1011 = 11</a:t>
            </a:r>
          </a:p>
          <a:p>
            <a:pPr marL="0" indent="0">
              <a:buNone/>
            </a:pPr>
            <a:r>
              <a:rPr lang="en-US" dirty="0" smtClean="0"/>
              <a:t>0100+1 = 0101…but it has a leading zero</a:t>
            </a:r>
            <a:r>
              <a:rPr lang="en-US" smtClean="0"/>
              <a:t>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add a leading one to show this is a 2’s complement negative:  10101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36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</a:t>
            </a:r>
            <a:br>
              <a:rPr lang="en-US" dirty="0" smtClean="0"/>
            </a:br>
            <a:r>
              <a:rPr lang="en-US" dirty="0" smtClean="0"/>
              <a:t> 			 Range in </a:t>
            </a:r>
            <a:r>
              <a:rPr lang="en-US" i="1" dirty="0" smtClean="0"/>
              <a:t>n</a:t>
            </a:r>
            <a:r>
              <a:rPr lang="en-US" dirty="0" smtClean="0"/>
              <a:t> bits?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752600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Review:</a:t>
            </a:r>
          </a:p>
          <a:p>
            <a:pPr marL="0" indent="0">
              <a:buNone/>
            </a:pPr>
            <a:r>
              <a:rPr lang="en-US" dirty="0" smtClean="0"/>
              <a:t>In two’s complement, the lead bit is the sign indicator.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 small example, let’s consider 4 bits:   			Range [0,2</a:t>
            </a:r>
            <a:r>
              <a:rPr lang="en-US" baseline="30000" dirty="0" smtClean="0"/>
              <a:t>n</a:t>
            </a:r>
            <a:r>
              <a:rPr lang="en-US" dirty="0" smtClean="0"/>
              <a:t>-1]</a:t>
            </a: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baseline="30000" dirty="0" smtClean="0"/>
              <a:t>			</a:t>
            </a:r>
            <a:r>
              <a:rPr lang="en-US" dirty="0" smtClean="0"/>
              <a:t>for an unsigned </a:t>
            </a:r>
          </a:p>
          <a:p>
            <a:pPr marL="0" indent="0">
              <a:buNone/>
            </a:pPr>
            <a:r>
              <a:rPr lang="en-US" baseline="30000" dirty="0"/>
              <a:t>	 </a:t>
            </a:r>
            <a:r>
              <a:rPr lang="en-US" dirty="0" smtClean="0"/>
              <a:t>13 decimal</a:t>
            </a:r>
            <a:r>
              <a:rPr lang="en-US" baseline="30000" dirty="0" smtClean="0"/>
              <a:t>	</a:t>
            </a:r>
            <a:r>
              <a:rPr lang="en-US" dirty="0" smtClean="0"/>
              <a:t>integer.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0" y="4648200"/>
          <a:ext cx="2057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14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br>
              <a:rPr lang="en-US" dirty="0" smtClean="0"/>
            </a:br>
            <a:r>
              <a:rPr lang="en-US" dirty="0" smtClean="0"/>
              <a:t>			Range in </a:t>
            </a:r>
            <a:r>
              <a:rPr lang="en-US" i="1" dirty="0" smtClean="0"/>
              <a:t>n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The leftmost bit is the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sign 	indicator.</a:t>
            </a:r>
          </a:p>
          <a:p>
            <a:pPr marL="0" indent="0">
              <a:buNone/>
            </a:pPr>
            <a:r>
              <a:rPr lang="en-US" dirty="0" smtClean="0"/>
              <a:t>To find the decimal equivalent, two’s complement the number:</a:t>
            </a:r>
          </a:p>
          <a:p>
            <a:pPr marL="0" indent="0">
              <a:buNone/>
            </a:pPr>
            <a:r>
              <a:rPr lang="en-US" dirty="0" smtClean="0"/>
              <a:t>1101			   0010	   0011= -3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Losing the leftmost bit takes 2n out of the total.  Range is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4640"/>
              </p:ext>
            </p:extLst>
          </p:nvPr>
        </p:nvGraphicFramePr>
        <p:xfrm>
          <a:off x="2020747" y="1600200"/>
          <a:ext cx="2057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4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89917" y="4286491"/>
            <a:ext cx="19177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527" y="38978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complement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bits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24464" y="4286491"/>
            <a:ext cx="6866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4072" y="38978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add 1</a:t>
            </a:r>
          </a:p>
        </p:txBody>
      </p:sp>
    </p:spTree>
    <p:extLst>
      <p:ext uri="{BB962C8B-B14F-4D97-AF65-F5344CB8AC3E}">
        <p14:creationId xmlns:p14="http://schemas.microsoft.com/office/powerpoint/2010/main" val="9349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Signed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Exercises:  </a:t>
            </a:r>
          </a:p>
          <a:p>
            <a:pPr marL="0" indent="0">
              <a:buNone/>
            </a:pPr>
            <a:r>
              <a:rPr lang="en-US" dirty="0" smtClean="0"/>
              <a:t>Get together in groups of two and do the following in binary using two’s complement representation: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36-8</a:t>
            </a:r>
          </a:p>
          <a:p>
            <a:pPr marL="0" indent="0">
              <a:buNone/>
            </a:pPr>
            <a:r>
              <a:rPr lang="en-US" dirty="0" smtClean="0"/>
              <a:t>-63-9</a:t>
            </a:r>
          </a:p>
          <a:p>
            <a:pPr marL="0" indent="0">
              <a:buNone/>
            </a:pPr>
            <a:r>
              <a:rPr lang="en-US" dirty="0" smtClean="0"/>
              <a:t>16+23</a:t>
            </a:r>
          </a:p>
        </p:txBody>
      </p:sp>
    </p:spTree>
    <p:extLst>
      <p:ext uri="{BB962C8B-B14F-4D97-AF65-F5344CB8AC3E}">
        <p14:creationId xmlns:p14="http://schemas.microsoft.com/office/powerpoint/2010/main" val="7861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Large, Small, Fractional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5600" y="1291107"/>
                <a:ext cx="9956800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Computers need to store values very large….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2800" b="1" dirty="0" smtClean="0"/>
                  <a:t>Speed of Light</a:t>
                </a:r>
                <a:r>
                  <a:rPr lang="en-US" sz="2800" dirty="0" smtClean="0"/>
                  <a:t>:  299,792,458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Avogadro’s Number: </a:t>
                </a:r>
                <a:r>
                  <a:rPr lang="en-US" sz="2600" dirty="0" smtClean="0"/>
                  <a:t>602214090000000000000000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𝑝𝑎𝑟𝑡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𝑚𝑜𝑙𝑒</m:t>
                        </m:r>
                      </m:den>
                    </m:f>
                  </m:oMath>
                </a14:m>
                <a:r>
                  <a:rPr lang="en-US" sz="2600" dirty="0" smtClean="0"/>
                  <a:t>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2800" dirty="0" smtClean="0"/>
                  <a:t>….very small….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Planck’s Constant: </a:t>
                </a:r>
                <a:r>
                  <a:rPr lang="en-US" sz="2800" dirty="0" smtClean="0"/>
                  <a:t>6.626070040×10</a:t>
                </a:r>
                <a:r>
                  <a:rPr lang="en-US" sz="2800" baseline="30000" dirty="0"/>
                  <a:t>−</a:t>
                </a:r>
                <a:r>
                  <a:rPr lang="en-US" sz="2800" baseline="30000" dirty="0" smtClean="0"/>
                  <a:t>34  (</a:t>
                </a:r>
                <a:r>
                  <a:rPr lang="en-US" sz="2800" dirty="0" smtClean="0"/>
                  <a:t>J*s)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Atomic Mass Constant: </a:t>
                </a:r>
                <a:r>
                  <a:rPr lang="en-US" sz="2800" dirty="0"/>
                  <a:t>1.660 538 × 10</a:t>
                </a:r>
                <a:r>
                  <a:rPr lang="en-US" sz="2800" baseline="30000" dirty="0"/>
                  <a:t>-27</a:t>
                </a:r>
                <a:r>
                  <a:rPr lang="en-US" sz="2800" dirty="0"/>
                  <a:t> </a:t>
                </a:r>
                <a:r>
                  <a:rPr lang="en-US" sz="2800" dirty="0" smtClean="0"/>
                  <a:t>(kg)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2800" dirty="0" smtClean="0"/>
                  <a:t>…..and fractional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Gallon of Gas:  </a:t>
                </a:r>
                <a:r>
                  <a:rPr lang="en-US" sz="2800" dirty="0" smtClean="0"/>
                  <a:t>2.65 (USD)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0" y="1291107"/>
                <a:ext cx="9956800" cy="4419600"/>
              </a:xfrm>
              <a:blipFill>
                <a:blip r:embed="rId2"/>
                <a:stretch>
                  <a:fillRect l="-1592" t="-1793" b="-9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91412" y="6202362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http://floating-point-gui.de/formats/fp/</a:t>
            </a:r>
          </a:p>
        </p:txBody>
      </p:sp>
    </p:spTree>
    <p:extLst>
      <p:ext uri="{BB962C8B-B14F-4D97-AF65-F5344CB8AC3E}">
        <p14:creationId xmlns:p14="http://schemas.microsoft.com/office/powerpoint/2010/main" val="36845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8830979"/>
                  </p:ext>
                </p:extLst>
              </p:nvPr>
            </p:nvGraphicFramePr>
            <p:xfrm>
              <a:off x="1625600" y="1600200"/>
              <a:ext cx="9956799" cy="3129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0100">
                      <a:extLst>
                        <a:ext uri="{9D8B030D-6E8A-4147-A177-3AD203B41FA5}">
                          <a16:colId xmlns:a16="http://schemas.microsoft.com/office/drawing/2014/main" val="3588010994"/>
                        </a:ext>
                      </a:extLst>
                    </a:gridCol>
                    <a:gridCol w="3297766">
                      <a:extLst>
                        <a:ext uri="{9D8B030D-6E8A-4147-A177-3AD203B41FA5}">
                          <a16:colId xmlns:a16="http://schemas.microsoft.com/office/drawing/2014/main" val="2100502383"/>
                        </a:ext>
                      </a:extLst>
                    </a:gridCol>
                    <a:gridCol w="3318933">
                      <a:extLst>
                        <a:ext uri="{9D8B030D-6E8A-4147-A177-3AD203B41FA5}">
                          <a16:colId xmlns:a16="http://schemas.microsoft.com/office/drawing/2014/main" val="747601612"/>
                        </a:ext>
                      </a:extLst>
                    </a:gridCol>
                  </a:tblGrid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r>
                            <a:rPr lang="en-US" baseline="0" dirty="0" smtClean="0"/>
                            <a:t> in Scientific Notation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2557819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Speed of Light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299,792,458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3.0 *</a:t>
                          </a:r>
                          <a:r>
                            <a:rPr lang="en-US" baseline="0" dirty="0" smtClean="0"/>
                            <a:t> 10</a:t>
                          </a:r>
                          <a:r>
                            <a:rPr lang="en-US" baseline="30000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796090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Avogadro’s Number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𝑝𝑎𝑟𝑡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𝑚𝑜𝑙𝑒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602214090000000000000000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6.023 * 10</a:t>
                          </a:r>
                          <a:r>
                            <a:rPr lang="en-US" baseline="30000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26550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Planck’s Constant  </a:t>
                          </a:r>
                          <a:r>
                            <a:rPr lang="en-US" sz="1800" baseline="30000" dirty="0" smtClean="0"/>
                            <a:t>(</a:t>
                          </a:r>
                          <a:r>
                            <a:rPr lang="en-US" sz="1800" dirty="0" smtClean="0"/>
                            <a:t>J*s)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.000000000000000000000000000000000</a:t>
                          </a:r>
                          <a:r>
                            <a:rPr lang="en-US" sz="1800" dirty="0" smtClean="0"/>
                            <a:t>6.626070040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6.626070040×10</a:t>
                          </a:r>
                          <a:r>
                            <a:rPr lang="en-US" sz="1800" baseline="30000" dirty="0" smtClean="0"/>
                            <a:t>−34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222505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Atomic</a:t>
                          </a:r>
                          <a:r>
                            <a:rPr lang="en-US" baseline="0" dirty="0" smtClean="0"/>
                            <a:t> Mass Constant </a:t>
                          </a:r>
                          <a:r>
                            <a:rPr lang="en-US" sz="1800" dirty="0" smtClean="0"/>
                            <a:t>(kg)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.000000000000000000000000001660538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1.660 538 × 10</a:t>
                          </a:r>
                          <a:r>
                            <a:rPr lang="en-US" sz="1800" baseline="30000" dirty="0" smtClean="0"/>
                            <a:t>-27</a:t>
                          </a:r>
                          <a:r>
                            <a:rPr lang="en-US" sz="1800" dirty="0" smtClean="0"/>
                            <a:t> 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17722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Gallon of Gas (USD)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 * 10</a:t>
                          </a:r>
                          <a:r>
                            <a:rPr lang="en-US" baseline="30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60444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Light</a:t>
                          </a:r>
                          <a:r>
                            <a:rPr lang="en-US" baseline="0" dirty="0" smtClean="0"/>
                            <a:t> Year (miles, approx.)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5.880000000000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5.88 * 10 </a:t>
                          </a:r>
                          <a:r>
                            <a:rPr lang="en-US" baseline="30000" dirty="0" smtClean="0"/>
                            <a:t>12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8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8830979"/>
                  </p:ext>
                </p:extLst>
              </p:nvPr>
            </p:nvGraphicFramePr>
            <p:xfrm>
              <a:off x="1625600" y="1600200"/>
              <a:ext cx="9956799" cy="3129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0100">
                      <a:extLst>
                        <a:ext uri="{9D8B030D-6E8A-4147-A177-3AD203B41FA5}">
                          <a16:colId xmlns:a16="http://schemas.microsoft.com/office/drawing/2014/main" val="3588010994"/>
                        </a:ext>
                      </a:extLst>
                    </a:gridCol>
                    <a:gridCol w="3297766">
                      <a:extLst>
                        <a:ext uri="{9D8B030D-6E8A-4147-A177-3AD203B41FA5}">
                          <a16:colId xmlns:a16="http://schemas.microsoft.com/office/drawing/2014/main" val="2100502383"/>
                        </a:ext>
                      </a:extLst>
                    </a:gridCol>
                    <a:gridCol w="3318933">
                      <a:extLst>
                        <a:ext uri="{9D8B030D-6E8A-4147-A177-3AD203B41FA5}">
                          <a16:colId xmlns:a16="http://schemas.microsoft.com/office/drawing/2014/main" val="7476016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r>
                            <a:rPr lang="en-US" baseline="0" dirty="0" smtClean="0"/>
                            <a:t> in Scientific Notation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25578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" t="-115000" r="-199088" b="-6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299,792,458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3.0 *</a:t>
                          </a:r>
                          <a:r>
                            <a:rPr lang="en-US" baseline="0" dirty="0" smtClean="0"/>
                            <a:t> 10</a:t>
                          </a:r>
                          <a:r>
                            <a:rPr lang="en-US" baseline="30000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796090"/>
                      </a:ext>
                    </a:extLst>
                  </a:tr>
                  <a:tr h="3862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" t="-201563" r="-199088" b="-5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602214090000000000000000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6.023 * 10</a:t>
                          </a:r>
                          <a:r>
                            <a:rPr lang="en-US" baseline="30000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6265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Planck’s Constant  </a:t>
                          </a:r>
                          <a:r>
                            <a:rPr lang="en-US" sz="1800" baseline="30000" dirty="0" smtClean="0"/>
                            <a:t>(</a:t>
                          </a:r>
                          <a:r>
                            <a:rPr lang="en-US" sz="1800" dirty="0" smtClean="0"/>
                            <a:t>J*s)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.000000000000000000000000000000000</a:t>
                          </a:r>
                          <a:r>
                            <a:rPr lang="en-US" sz="1800" dirty="0" smtClean="0"/>
                            <a:t>6.626070040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6.626070040×10</a:t>
                          </a:r>
                          <a:r>
                            <a:rPr lang="en-US" sz="1800" baseline="30000" dirty="0" smtClean="0"/>
                            <a:t>−34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72225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Atomic</a:t>
                          </a:r>
                          <a:r>
                            <a:rPr lang="en-US" baseline="0" dirty="0" smtClean="0"/>
                            <a:t> Mass Constant </a:t>
                          </a:r>
                          <a:r>
                            <a:rPr lang="en-US" sz="1800" dirty="0" smtClean="0"/>
                            <a:t>(kg)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.000000000000000000000000001660538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1.660 538 × 10</a:t>
                          </a:r>
                          <a:r>
                            <a:rPr lang="en-US" sz="1800" baseline="30000" dirty="0" smtClean="0"/>
                            <a:t>-27</a:t>
                          </a:r>
                          <a:r>
                            <a:rPr lang="en-US" sz="1800" dirty="0" smtClean="0"/>
                            <a:t> 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177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Gallon of Gas (USD)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3.19 * 10</a:t>
                          </a:r>
                          <a:r>
                            <a:rPr lang="en-US" baseline="30000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604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Light</a:t>
                          </a:r>
                          <a:r>
                            <a:rPr lang="en-US" baseline="0" dirty="0" smtClean="0"/>
                            <a:t> Year (miles, approx.)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5.880000000000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5.88 * 10 </a:t>
                          </a:r>
                          <a:r>
                            <a:rPr lang="en-US" baseline="30000" dirty="0" smtClean="0"/>
                            <a:t>12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8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24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Values in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lowest level, computers are made of circuits.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Circuits store signals in an assembly of components such as diodes, resistors, capacitors,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signals are very simple:  They are either On or Off  aka High or Low, True or False, 1 or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295400"/>
            <a:ext cx="9956800" cy="4876800"/>
          </a:xfrm>
        </p:spPr>
        <p:txBody>
          <a:bodyPr/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number of digits we use in our calculations indicate </a:t>
            </a:r>
            <a:r>
              <a:rPr lang="en-US" b="1" dirty="0"/>
              <a:t>precision</a:t>
            </a:r>
            <a:r>
              <a:rPr lang="en-US" b="1" dirty="0" smtClean="0"/>
              <a:t>.  </a:t>
            </a:r>
            <a:r>
              <a:rPr lang="en-US" dirty="0" smtClean="0"/>
              <a:t>3.14  </a:t>
            </a:r>
            <a:r>
              <a:rPr lang="en-US" dirty="0"/>
              <a:t>has less precision than 3.1415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Do we have to use as many values past the decimal point as possible?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 smtClean="0"/>
              <a:t>Depends on your significant figure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Accuracy:  Number of digits past the decimal point</a:t>
            </a:r>
          </a:p>
          <a:p>
            <a:endParaRPr lang="en-US" dirty="0"/>
          </a:p>
          <a:p>
            <a:r>
              <a:rPr lang="en-US" dirty="0" smtClean="0"/>
              <a:t>Precision:  Total number of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Floating Points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represent these values in the most efficient way, we represent them differently.  We split the number into two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Significand:</a:t>
            </a:r>
            <a:r>
              <a:rPr lang="en-US" dirty="0" smtClean="0"/>
              <a:t>	The digits of the value</a:t>
            </a:r>
          </a:p>
          <a:p>
            <a:pPr marL="0" indent="0">
              <a:buNone/>
            </a:pPr>
            <a:r>
              <a:rPr lang="en-US" b="1" dirty="0" smtClean="0"/>
              <a:t>Exponent:	</a:t>
            </a:r>
            <a:r>
              <a:rPr lang="en-US" dirty="0" smtClean="0"/>
              <a:t>Denotes placement of the </a:t>
            </a:r>
            <a:r>
              <a:rPr lang="en-US" dirty="0" smtClean="0"/>
              <a:t>decimal</a:t>
            </a:r>
          </a:p>
          <a:p>
            <a:pPr marL="0" indent="0">
              <a:buNone/>
            </a:pPr>
            <a:r>
              <a:rPr lang="en-US" b="1" dirty="0" smtClean="0"/>
              <a:t>Sign:		</a:t>
            </a:r>
            <a:r>
              <a:rPr lang="en-US" dirty="0" smtClean="0"/>
              <a:t>1 Bit: 1 for negative, 0 for positive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9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– IEEE 754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MIPS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" y="2598420"/>
            <a:ext cx="11282839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that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order of the fields:  Sign, Exponent, Fraction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do you think they are in that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Comparison!  First we compare sign, then the exponent then the fraction.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Error!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talked about </a:t>
            </a:r>
            <a:r>
              <a:rPr lang="en-US" b="1" dirty="0" smtClean="0"/>
              <a:t>overflow</a:t>
            </a:r>
            <a:r>
              <a:rPr lang="en-US" dirty="0" smtClean="0"/>
              <a:t> with unsigned values where the value we wish to represent is larger than the capacity allowed by </a:t>
            </a:r>
            <a:r>
              <a:rPr lang="en-US" dirty="0" smtClean="0"/>
              <a:t>the number of bits.  This can also happen with floating point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Underflow</a:t>
            </a:r>
            <a:r>
              <a:rPr lang="en-US" dirty="0"/>
              <a:t> </a:t>
            </a:r>
            <a:r>
              <a:rPr lang="en-US" dirty="0" smtClean="0"/>
              <a:t>occurs when a f</a:t>
            </a:r>
            <a:r>
              <a:rPr lang="en-US" dirty="0" smtClean="0"/>
              <a:t>raction </a:t>
            </a:r>
            <a:r>
              <a:rPr lang="en-US" dirty="0" smtClean="0"/>
              <a:t>is </a:t>
            </a:r>
            <a:r>
              <a:rPr lang="en-US" dirty="0" smtClean="0"/>
              <a:t>so small the exponent cannot be expressed in the number of bits allotted in the floating point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Under and Overflow</a:t>
            </a:r>
            <a:br>
              <a:rPr lang="en-US" dirty="0"/>
            </a:br>
            <a:r>
              <a:rPr lang="en-US" dirty="0"/>
              <a:t>Double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format is why when you declare a variable of type “double” it has a wider range of values than an integer</a:t>
            </a:r>
            <a:r>
              <a:rPr lang="en-US" dirty="0" smtClean="0"/>
              <a:t>.  This will only solve the problem as long as you don’t overflow a double</a:t>
            </a:r>
            <a:endParaRPr lang="en-US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Question:  Why are most for loop indexes of type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9" y="1725664"/>
            <a:ext cx="10978769" cy="1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Special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4251960"/>
            <a:ext cx="9956800" cy="17678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assumed 1 means we have to have a special representation for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417638"/>
            <a:ext cx="9652000" cy="2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5600" y="1417638"/>
                <a:ext cx="9956800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Infinity 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−∞)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Occurs when there is a division by zero.  Software can return this pattern instead of throwing an exception and halting.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Not A Number ( </a:t>
                </a:r>
                <a:r>
                  <a:rPr lang="en-US" dirty="0" err="1" smtClean="0"/>
                  <a:t>NaN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0/0 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</m:e>
                    </m:rad>
                  </m:oMath>
                </a14:m>
                <a:r>
                  <a:rPr lang="en-US" dirty="0" smtClean="0"/>
                  <a:t>or trying to do an operation on infinity will produce this result.  This representation is useful when using those values in calculations.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0" y="1417638"/>
                <a:ext cx="9956800" cy="4419600"/>
              </a:xfrm>
              <a:blipFill rotWithShape="0">
                <a:blip r:embed="rId2"/>
                <a:stretch>
                  <a:fillRect l="-1592" t="-1793" r="-2327" b="-1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" y="2148840"/>
            <a:ext cx="11329988" cy="2649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8874" y="5529897"/>
            <a:ext cx="530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http://kipirvine.com/asm/workbook/floating_tut.htm</a:t>
            </a:r>
          </a:p>
        </p:txBody>
      </p:sp>
    </p:spTree>
    <p:extLst>
      <p:ext uri="{BB962C8B-B14F-4D97-AF65-F5344CB8AC3E}">
        <p14:creationId xmlns:p14="http://schemas.microsoft.com/office/powerpoint/2010/main" val="4307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Values in a Computer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01754" y="2749241"/>
            <a:ext cx="4776717" cy="351508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423" y="1417638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Think about this…</a:t>
            </a:r>
          </a:p>
          <a:p>
            <a:pPr marL="0" indent="0">
              <a:buNone/>
            </a:pPr>
            <a:r>
              <a:rPr lang="en-US" dirty="0" smtClean="0"/>
              <a:t>Light switch stores one of two values: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One switch, two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or				On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Off =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59" y="2873635"/>
            <a:ext cx="1628775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18" y="2901818"/>
            <a:ext cx="1628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binary scientific notation: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800" dirty="0" smtClean="0"/>
              <a:t>            1.01111 *  2</a:t>
            </a:r>
            <a:r>
              <a:rPr lang="en-US" sz="4800" baseline="30000" dirty="0" smtClean="0"/>
              <a:t>2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248400" y="1958658"/>
            <a:ext cx="1493520" cy="64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881"/>
              <a:gd name="adj6" fmla="val -323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mantilla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67422" y="3322320"/>
            <a:ext cx="1690577" cy="975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8633637" y="2913321"/>
            <a:ext cx="1552354" cy="616688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exponent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3265" y="3322320"/>
            <a:ext cx="404037" cy="1164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4997302" y="5316279"/>
            <a:ext cx="1860697" cy="10419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296"/>
              <a:gd name="adj6" fmla="val -135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Assumed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40" y="274638"/>
            <a:ext cx="9738360" cy="1143000"/>
          </a:xfrm>
        </p:spPr>
        <p:txBody>
          <a:bodyPr/>
          <a:lstStyle/>
          <a:p>
            <a:r>
              <a:rPr lang="en-US" dirty="0" smtClean="0"/>
              <a:t>Getting more out of our space: </a:t>
            </a:r>
            <a:br>
              <a:rPr lang="en-US" dirty="0" smtClean="0"/>
            </a:br>
            <a:r>
              <a:rPr lang="en-US" dirty="0" smtClean="0"/>
              <a:t>Normalizing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584960"/>
            <a:ext cx="9956800" cy="40995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Value		Normalized	Exponent</a:t>
            </a:r>
          </a:p>
          <a:p>
            <a:pPr marL="0" indent="0">
              <a:buNone/>
            </a:pPr>
            <a:r>
              <a:rPr lang="en-US" dirty="0" smtClean="0"/>
              <a:t>1101.101		1.101101		3</a:t>
            </a:r>
          </a:p>
          <a:p>
            <a:pPr marL="0" indent="0">
              <a:buNone/>
            </a:pPr>
            <a:r>
              <a:rPr lang="en-US" dirty="0" smtClean="0"/>
              <a:t>.00101		1.01			-3</a:t>
            </a:r>
          </a:p>
          <a:p>
            <a:pPr marL="0" indent="0">
              <a:buNone/>
            </a:pPr>
            <a:r>
              <a:rPr lang="en-US" dirty="0" smtClean="0"/>
              <a:t>1.00001		1.00001		0</a:t>
            </a:r>
          </a:p>
          <a:p>
            <a:pPr marL="0" indent="0">
              <a:buNone/>
            </a:pPr>
            <a:r>
              <a:rPr lang="en-US" dirty="0" smtClean="0"/>
              <a:t>1000001.11	1.00000111	6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What  is in common between the normalized values?</a:t>
            </a:r>
          </a:p>
          <a:p>
            <a:pPr marL="0" indent="0">
              <a:buNone/>
            </a:pPr>
            <a:r>
              <a:rPr lang="en-US" dirty="0" smtClean="0"/>
              <a:t>How can we use this to be more efficient?</a:t>
            </a:r>
          </a:p>
          <a:p>
            <a:pPr marL="0" indent="0">
              <a:buNone/>
            </a:pPr>
            <a:r>
              <a:rPr lang="en-US" dirty="0" smtClean="0"/>
              <a:t>What is a restriction?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5600" y="1584960"/>
            <a:ext cx="7726680" cy="3017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said that we store the exponent ahead of the fractional part for comparison reasons…..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Exponents and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the fields in the Floating Point format in the order  sign, exponent, fraction?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So… say, we have two positive single precision floats with the following exponents: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is larger?  Left or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82" y="4311014"/>
            <a:ext cx="3664843" cy="1129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87" y="4311014"/>
            <a:ext cx="3854982" cy="11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Exponents in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one on the right!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represent the values in two’s complement: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-1						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42" y="3762374"/>
            <a:ext cx="3664843" cy="1129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47" y="3762374"/>
            <a:ext cx="3854982" cy="11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Exponents in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make comparison easier,  exponents are stored in </a:t>
            </a:r>
            <a:r>
              <a:rPr lang="en-US" i="1" dirty="0" smtClean="0"/>
              <a:t> biased notation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Biased notation adds a value to the exponent so that the most negative exponent is represented as all 0’s and the most positive as all 1’s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Consider this a “shift”  of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Exponent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IEEE 754 uses 127 bias for single precision and 1023 for 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-1 exponent is represented by bit pattern for -1+ bias</a:t>
            </a:r>
          </a:p>
          <a:p>
            <a:pPr marL="0" indent="0">
              <a:buNone/>
            </a:pPr>
            <a:r>
              <a:rPr lang="en-US" dirty="0" smtClean="0"/>
              <a:t>So that would be the bit pattern for 126</a:t>
            </a:r>
            <a:r>
              <a:rPr lang="en-US" baseline="-25000" dirty="0" smtClean="0"/>
              <a:t>10</a:t>
            </a:r>
            <a:r>
              <a:rPr lang="en-US" dirty="0" smtClean="0"/>
              <a:t> which would be 01111110</a:t>
            </a:r>
            <a:r>
              <a:rPr lang="en-US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87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Decimal to Binary 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119" y="2727960"/>
            <a:ext cx="9389394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– First, Powers of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9" y="2200274"/>
            <a:ext cx="7747579" cy="29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 Normalizing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2" y="2286000"/>
            <a:ext cx="7785946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One Switch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light switch stores data, but it only stores one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computer stores much more than 1 value!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does a computer store tens of thousands of values?  (or more?)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 Adding the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44" y="2240280"/>
            <a:ext cx="832947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4" y="3215641"/>
            <a:ext cx="11713523" cy="13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457450"/>
            <a:ext cx="10782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78" y="2270760"/>
            <a:ext cx="10518507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explore later in semester…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happens when we exceed the max capacity for the number of bits allowed by the architecture?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 integers and floats handled the same in hardware?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add, subtract, divide?</a:t>
            </a:r>
            <a:endParaRPr lang="en-US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wallace and gro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404" y="3810000"/>
            <a:ext cx="2803504" cy="23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represent more values?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62941" y="1064525"/>
            <a:ext cx="9956800" cy="52953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More Switches!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bg1"/>
                </a:solidFill>
              </a:rPr>
              <a:t>0  0</a:t>
            </a:r>
          </a:p>
          <a:p>
            <a:pPr marL="0" indent="0">
              <a:buNone/>
            </a:pPr>
            <a:r>
              <a:rPr lang="en-US" dirty="0" smtClean="0"/>
              <a:t>	  					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					  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94" y="2315356"/>
            <a:ext cx="832585" cy="1640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3" y="2315356"/>
            <a:ext cx="832585" cy="1640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06" y="4227334"/>
            <a:ext cx="893620" cy="1792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66" y="4227334"/>
            <a:ext cx="893620" cy="179246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133116" y="4151437"/>
            <a:ext cx="2946400" cy="18936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89514" y="2103833"/>
            <a:ext cx="2946400" cy="18936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94078" y="305066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692" y="2062519"/>
            <a:ext cx="2946400" cy="1893662"/>
            <a:chOff x="1585948" y="4176736"/>
            <a:chExt cx="2946400" cy="189366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194" y="4378975"/>
              <a:ext cx="832585" cy="16408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338" y="4227334"/>
              <a:ext cx="893620" cy="179246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1585948" y="4176736"/>
              <a:ext cx="2946400" cy="189366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40145" y="4957597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0  1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62941" y="4227334"/>
            <a:ext cx="2946400" cy="1893662"/>
            <a:chOff x="6133116" y="2028013"/>
            <a:chExt cx="2946400" cy="18936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01" y="2230252"/>
              <a:ext cx="832585" cy="16408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7886" y="2078611"/>
              <a:ext cx="893620" cy="1792466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6133116" y="2028013"/>
              <a:ext cx="2946400" cy="189366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15211" y="2636657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  0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021506" y="495759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1  1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assign values: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/>
              <a:t>0  </a:t>
            </a:r>
            <a:r>
              <a:rPr lang="en-US" b="1" dirty="0" smtClean="0"/>
              <a:t>0</a:t>
            </a:r>
            <a:r>
              <a:rPr lang="en-US" dirty="0" smtClean="0"/>
              <a:t>	  = 0					  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=  2				   =3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94" y="2315356"/>
            <a:ext cx="832585" cy="16408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3" y="2315356"/>
            <a:ext cx="832585" cy="16408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06" y="4227334"/>
            <a:ext cx="893620" cy="17924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66" y="4227334"/>
            <a:ext cx="893620" cy="179246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133116" y="4151437"/>
            <a:ext cx="2946400" cy="18936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589514" y="2103833"/>
            <a:ext cx="2946400" cy="18936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94078" y="305066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111692" y="2062519"/>
            <a:ext cx="2946400" cy="1893662"/>
            <a:chOff x="1585948" y="4176736"/>
            <a:chExt cx="2946400" cy="189366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194" y="4378975"/>
              <a:ext cx="832585" cy="164082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338" y="4227334"/>
              <a:ext cx="893620" cy="179246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1585948" y="4176736"/>
              <a:ext cx="2946400" cy="189366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40145" y="4957597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0  1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62941" y="4227334"/>
            <a:ext cx="2946400" cy="1893662"/>
            <a:chOff x="6133116" y="2028013"/>
            <a:chExt cx="2946400" cy="189366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01" y="2230252"/>
              <a:ext cx="832585" cy="16408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7886" y="2078611"/>
              <a:ext cx="893620" cy="1792466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6133116" y="2028013"/>
              <a:ext cx="2946400" cy="189366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15211" y="2636657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  0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021506" y="495759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1  1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10552</TotalTime>
  <Words>2948</Words>
  <Application>Microsoft Office PowerPoint</Application>
  <PresentationFormat>Widescreen</PresentationFormat>
  <Paragraphs>501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 Math</vt:lpstr>
      <vt:lpstr>Courant</vt:lpstr>
      <vt:lpstr>Helvetica 55 Roman</vt:lpstr>
      <vt:lpstr>Wingdings</vt:lpstr>
      <vt:lpstr>ursinus-lightppt</vt:lpstr>
      <vt:lpstr>Value Representations   </vt:lpstr>
      <vt:lpstr>Base Representation of Values</vt:lpstr>
      <vt:lpstr>Looking closer at the decimal system</vt:lpstr>
      <vt:lpstr>Decimals Decoded!</vt:lpstr>
      <vt:lpstr>Representing Values in a Computer</vt:lpstr>
      <vt:lpstr>Representing Values in a Computer</vt:lpstr>
      <vt:lpstr>Limitations of One Switch </vt:lpstr>
      <vt:lpstr>How do we represent more values?</vt:lpstr>
      <vt:lpstr>Now lets assign values:</vt:lpstr>
      <vt:lpstr>Representing Values</vt:lpstr>
      <vt:lpstr>Representing Values</vt:lpstr>
      <vt:lpstr>Bits, Nibbles, Bytes, and beyond</vt:lpstr>
      <vt:lpstr>Digits and Ranges</vt:lpstr>
      <vt:lpstr>Binary: Base 2</vt:lpstr>
      <vt:lpstr>Another Binary Conversion</vt:lpstr>
      <vt:lpstr>Neat Binary Trick</vt:lpstr>
      <vt:lpstr>Tell  me:</vt:lpstr>
      <vt:lpstr>A Note:  Endian-ness</vt:lpstr>
      <vt:lpstr>Endian-ness</vt:lpstr>
      <vt:lpstr>Hexademical: Base 16</vt:lpstr>
      <vt:lpstr>Hexadecimal: Base 16</vt:lpstr>
      <vt:lpstr>Why Hex?</vt:lpstr>
      <vt:lpstr>Common Hex Uses</vt:lpstr>
      <vt:lpstr>Octal</vt:lpstr>
      <vt:lpstr>Converting:  Decimal to Binary</vt:lpstr>
      <vt:lpstr>General Conversion Algorithm</vt:lpstr>
      <vt:lpstr>Converting:  Binary to Decimal</vt:lpstr>
      <vt:lpstr>Converting: Decimal to Hex</vt:lpstr>
      <vt:lpstr>Converting: Hex to Decimal</vt:lpstr>
      <vt:lpstr>Converting Binary to Hex</vt:lpstr>
      <vt:lpstr>Converting: Binary to Hexadecimal</vt:lpstr>
      <vt:lpstr>Converting: Hex to Binary</vt:lpstr>
      <vt:lpstr>Exercises</vt:lpstr>
      <vt:lpstr>Adding Unsigned Binary Numbers</vt:lpstr>
      <vt:lpstr>Representing Negative Numbers in Binary</vt:lpstr>
      <vt:lpstr>Early Representations – Sign/Magnitude</vt:lpstr>
      <vt:lpstr>Sign/Magnitude Limitations</vt:lpstr>
      <vt:lpstr>One’s Complement</vt:lpstr>
      <vt:lpstr>A Better Way –                 Two’s Complement</vt:lpstr>
      <vt:lpstr>Calculate Two’s Complement</vt:lpstr>
      <vt:lpstr>Two’s Complement</vt:lpstr>
      <vt:lpstr>Uneven Two’s Complement</vt:lpstr>
      <vt:lpstr>Some notes on 2’s complement</vt:lpstr>
      <vt:lpstr>Some notes on 2’s complement</vt:lpstr>
      <vt:lpstr>Two’s Complement       Range in n bits?</vt:lpstr>
      <vt:lpstr>Two’s Complement    Range in n bits</vt:lpstr>
      <vt:lpstr>Working with Signed Binary Numbers</vt:lpstr>
      <vt:lpstr>Representing Large, Small, Fractional </vt:lpstr>
      <vt:lpstr>Scientific Notation</vt:lpstr>
      <vt:lpstr>Precision </vt:lpstr>
      <vt:lpstr>Accuracy vs Precision</vt:lpstr>
      <vt:lpstr>Representing Floating Points </vt:lpstr>
      <vt:lpstr>Floating Point – IEEE 754</vt:lpstr>
      <vt:lpstr>Why that order?</vt:lpstr>
      <vt:lpstr>New Error!</vt:lpstr>
      <vt:lpstr>Solving Under and Overflow Double Precision</vt:lpstr>
      <vt:lpstr>Representing Special Values</vt:lpstr>
      <vt:lpstr>Special Values</vt:lpstr>
      <vt:lpstr>A useful table:</vt:lpstr>
      <vt:lpstr>A look at binary scientific notation:</vt:lpstr>
      <vt:lpstr>Getting more out of our space:  Normalizing</vt:lpstr>
      <vt:lpstr>Biased Notation</vt:lpstr>
      <vt:lpstr>Negative Exponents and Comparisons</vt:lpstr>
      <vt:lpstr>Comparing Exponents in FP</vt:lpstr>
      <vt:lpstr>Comparing Exponents in FP</vt:lpstr>
      <vt:lpstr>Biased Exponent Example</vt:lpstr>
      <vt:lpstr>Converting from Decimal to Binary FP</vt:lpstr>
      <vt:lpstr>Converting – First, Powers of 2</vt:lpstr>
      <vt:lpstr>Converting:  Normalizing</vt:lpstr>
      <vt:lpstr>Converting:  Adding the bias</vt:lpstr>
      <vt:lpstr>Finally:</vt:lpstr>
      <vt:lpstr>Your Turn!</vt:lpstr>
      <vt:lpstr>Solution</vt:lpstr>
      <vt:lpstr>Topics to explore later in semester…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Representations </dc:title>
  <dc:creator>Veca Schilling, Ann Marie</dc:creator>
  <cp:lastModifiedBy>Veca Schilling, Ann Marie</cp:lastModifiedBy>
  <cp:revision>120</cp:revision>
  <dcterms:created xsi:type="dcterms:W3CDTF">2017-01-09T14:41:47Z</dcterms:created>
  <dcterms:modified xsi:type="dcterms:W3CDTF">2022-01-12T13:24:33Z</dcterms:modified>
</cp:coreProperties>
</file>