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2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94D39-DE08-4AC0-8255-E3289139B2D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1156-6822-444B-BF6E-35C835488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2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46ED2F-D686-48F6-AE96-F0FB425FAA06}" type="datetime4">
              <a:rPr lang="en-US" altLang="en-US"/>
              <a:pPr/>
              <a:t>January 11, 2022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CEA41-A837-4338-A82D-29C89AA871D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8278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61FF0ED-F0DD-4B51-A3D6-F38C88E6C91A}" type="datetime4">
              <a:rPr lang="en-US" altLang="en-US"/>
              <a:pPr/>
              <a:t>January 11, 2022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992F0-7A3B-4783-A98A-7EC4C95E64A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1249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E5DC427-B0BF-480F-B945-24561A5999FB}" type="datetime4">
              <a:rPr lang="en-US" altLang="en-US"/>
              <a:pPr/>
              <a:t>January 11, 2022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6B1D2A-0800-4088-A363-207A5175DF3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3213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19200"/>
            <a:ext cx="7315200" cy="2133600"/>
          </a:xfrm>
        </p:spPr>
        <p:txBody>
          <a:bodyPr anchor="t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5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6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535113"/>
            <a:ext cx="3506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174875"/>
            <a:ext cx="3506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78635" y="1535113"/>
            <a:ext cx="35081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78635" y="2174875"/>
            <a:ext cx="35081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8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9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C87EEDB6-8A6C-4313-8924-CCA9E12F29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2753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1600200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30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248400"/>
            <a:ext cx="3124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1"/>
          <a:stretch>
            <a:fillRect/>
          </a:stretch>
        </p:blipFill>
        <p:spPr bwMode="auto">
          <a:xfrm>
            <a:off x="0" y="0"/>
            <a:ext cx="11906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Abstraction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5916613" cy="263525"/>
          </a:xfrm>
        </p:spPr>
        <p:txBody>
          <a:bodyPr/>
          <a:lstStyle/>
          <a:p>
            <a:r>
              <a:rPr lang="en-AU" altLang="en-US" dirty="0"/>
              <a:t>Chapter 1 — Computer Abstractions and </a:t>
            </a:r>
            <a:r>
              <a:rPr lang="en-AU" altLang="en-US" dirty="0" smtClean="0"/>
              <a:t>Technology</a:t>
            </a:r>
            <a:endParaRPr lang="en-AU" altLang="en-US" dirty="0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599" y="146050"/>
            <a:ext cx="7572375" cy="762000"/>
          </a:xfrm>
        </p:spPr>
        <p:txBody>
          <a:bodyPr/>
          <a:lstStyle/>
          <a:p>
            <a:r>
              <a:rPr lang="en-US" altLang="en-US" dirty="0"/>
              <a:t>Below Your Program</a:t>
            </a:r>
            <a:endParaRPr lang="en-AU" altLang="en-US" dirty="0"/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132138" y="1125538"/>
            <a:ext cx="5822950" cy="5111750"/>
          </a:xfrm>
        </p:spPr>
        <p:txBody>
          <a:bodyPr/>
          <a:lstStyle/>
          <a:p>
            <a:r>
              <a:rPr lang="en-US" altLang="en-US" sz="2800"/>
              <a:t>Application software</a:t>
            </a:r>
          </a:p>
          <a:p>
            <a:pPr lvl="1"/>
            <a:r>
              <a:rPr lang="en-US" altLang="en-US" sz="2400"/>
              <a:t>Written in high-level language</a:t>
            </a:r>
          </a:p>
          <a:p>
            <a:r>
              <a:rPr lang="en-US" altLang="en-US" sz="2800"/>
              <a:t>System software</a:t>
            </a:r>
          </a:p>
          <a:p>
            <a:pPr lvl="1"/>
            <a:r>
              <a:rPr lang="en-US" altLang="en-US" sz="2400"/>
              <a:t>Compiler: translates HLL code to machine code</a:t>
            </a:r>
          </a:p>
          <a:p>
            <a:pPr lvl="1"/>
            <a:r>
              <a:rPr lang="en-US" altLang="en-US" sz="2400"/>
              <a:t>Operating System: service code</a:t>
            </a:r>
          </a:p>
          <a:p>
            <a:pPr lvl="2"/>
            <a:r>
              <a:rPr lang="en-US" altLang="en-US" sz="2000"/>
              <a:t>Handling input/output</a:t>
            </a:r>
          </a:p>
          <a:p>
            <a:pPr lvl="2"/>
            <a:r>
              <a:rPr lang="en-US" altLang="en-US" sz="2000"/>
              <a:t>Managing memory and storage</a:t>
            </a:r>
          </a:p>
          <a:p>
            <a:pPr lvl="2"/>
            <a:r>
              <a:rPr lang="en-US" altLang="en-US" sz="2000"/>
              <a:t>Scheduling tasks &amp; sharing resources</a:t>
            </a:r>
          </a:p>
          <a:p>
            <a:r>
              <a:rPr lang="en-US" altLang="en-US" sz="2800"/>
              <a:t>Hardware</a:t>
            </a:r>
          </a:p>
          <a:p>
            <a:pPr lvl="1"/>
            <a:r>
              <a:rPr lang="en-US" altLang="en-US" sz="2400"/>
              <a:t>Processor, memory, I/O controllers</a:t>
            </a:r>
            <a:endParaRPr lang="en-AU" altLang="en-US" sz="2400"/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 rot="5400000">
            <a:off x="7560469" y="1216819"/>
            <a:ext cx="2800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§1.2 Below Your Program</a:t>
            </a:r>
          </a:p>
        </p:txBody>
      </p:sp>
      <p:pic>
        <p:nvPicPr>
          <p:cNvPr id="193547" name="Picture 11" descr="f01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30099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5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241" y="1600200"/>
            <a:ext cx="554751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5986" y="6074244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From Operating Systems Concepts w Java 8e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Silbershatz</a:t>
            </a:r>
            <a:r>
              <a:rPr lang="en-US" dirty="0" smtClean="0">
                <a:solidFill>
                  <a:schemeClr val="bg1"/>
                </a:solidFill>
              </a:rPr>
              <a:t> and Gagne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2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Abstraction</a:t>
            </a:r>
            <a:endParaRPr lang="en-US" dirty="0"/>
          </a:p>
        </p:txBody>
      </p:sp>
      <p:pic>
        <p:nvPicPr>
          <p:cNvPr id="4" name="Picture 5" descr="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15849"/>
            <a:ext cx="5497068" cy="4375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5986" y="6074244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From Operating Systems Concepts w Java 8e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Silbershatz</a:t>
            </a:r>
            <a:r>
              <a:rPr lang="en-US" dirty="0" smtClean="0">
                <a:solidFill>
                  <a:schemeClr val="bg1"/>
                </a:solidFill>
              </a:rPr>
              <a:t> and Gagne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2700" y="2555358"/>
            <a:ext cx="990600" cy="2640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8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Device Hierarchy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853" y="1600200"/>
            <a:ext cx="5272294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32338" y="6074243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From Operating Systems Concepts w Java 8e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Silbershatz</a:t>
            </a:r>
            <a:r>
              <a:rPr lang="en-US" dirty="0" smtClean="0">
                <a:solidFill>
                  <a:schemeClr val="bg1"/>
                </a:solidFill>
              </a:rPr>
              <a:t> and Gagne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1 — Computer Abstractions and Technology — </a:t>
            </a:r>
            <a:fld id="{A7ECD5EB-5F61-465F-B495-6C869A02946B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19764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Levels of Program Code</a:t>
            </a:r>
            <a:endParaRPr lang="en-AU" altLang="en-US"/>
          </a:p>
        </p:txBody>
      </p:sp>
      <p:sp>
        <p:nvSpPr>
          <p:cNvPr id="19764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155755" y="1204420"/>
            <a:ext cx="4751387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High-level language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Level of abstraction closer to problem domain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Provides for productivity and portability </a:t>
            </a:r>
            <a:endParaRPr lang="en-AU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Assembly language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Textual representation of instructions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Hardware representation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Binary digits (bits)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Encoded instructions and data</a:t>
            </a:r>
          </a:p>
        </p:txBody>
      </p:sp>
      <p:pic>
        <p:nvPicPr>
          <p:cNvPr id="197642" name="Picture 10" descr="f01-03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749" y="1268413"/>
            <a:ext cx="3228975" cy="505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4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1 — Computer Abstractions and Technology — </a:t>
            </a:r>
            <a:fld id="{04D91C3A-4DDA-4974-8282-0932452B76CB}" type="slidenum">
              <a:rPr lang="en-AU" altLang="en-US"/>
              <a:pPr/>
              <a:t>7</a:t>
            </a:fld>
            <a:endParaRPr lang="en-AU" altLang="en-US"/>
          </a:p>
        </p:txBody>
      </p:sp>
      <p:pic>
        <p:nvPicPr>
          <p:cNvPr id="196621" name="Picture 13" descr="f01-04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0575"/>
            <a:ext cx="3973513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399" y="146050"/>
            <a:ext cx="7648575" cy="762000"/>
          </a:xfrm>
        </p:spPr>
        <p:txBody>
          <a:bodyPr/>
          <a:lstStyle/>
          <a:p>
            <a:r>
              <a:rPr lang="en-US" altLang="en-US" dirty="0"/>
              <a:t>Components of a Computer</a:t>
            </a:r>
            <a:endParaRPr lang="en-AU" altLang="en-US" dirty="0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356100" y="1125538"/>
            <a:ext cx="4598988" cy="5111750"/>
          </a:xfrm>
        </p:spPr>
        <p:txBody>
          <a:bodyPr/>
          <a:lstStyle/>
          <a:p>
            <a:r>
              <a:rPr lang="en-US" altLang="en-US" sz="2800"/>
              <a:t>Same components for</a:t>
            </a:r>
            <a:br>
              <a:rPr lang="en-US" altLang="en-US" sz="2800"/>
            </a:br>
            <a:r>
              <a:rPr lang="en-US" altLang="en-US" sz="2800"/>
              <a:t>all kinds of computer</a:t>
            </a:r>
          </a:p>
          <a:p>
            <a:pPr lvl="1"/>
            <a:r>
              <a:rPr lang="en-US" altLang="en-US" sz="2400"/>
              <a:t>Desktop, server,</a:t>
            </a:r>
            <a:br>
              <a:rPr lang="en-US" altLang="en-US" sz="2400"/>
            </a:br>
            <a:r>
              <a:rPr lang="en-US" altLang="en-US" sz="2400"/>
              <a:t>embedded</a:t>
            </a:r>
          </a:p>
          <a:p>
            <a:r>
              <a:rPr lang="en-US" altLang="en-US" sz="2800"/>
              <a:t>Input/output includes</a:t>
            </a:r>
          </a:p>
          <a:p>
            <a:pPr lvl="1"/>
            <a:r>
              <a:rPr lang="en-US" altLang="en-US" sz="2400"/>
              <a:t>User-interface devices</a:t>
            </a:r>
          </a:p>
          <a:p>
            <a:pPr lvl="2"/>
            <a:r>
              <a:rPr lang="en-US" altLang="en-US" sz="2000"/>
              <a:t>Display, keyboard, mouse</a:t>
            </a:r>
          </a:p>
          <a:p>
            <a:pPr lvl="1"/>
            <a:r>
              <a:rPr lang="en-US" altLang="en-US" sz="2400"/>
              <a:t>Storage devices</a:t>
            </a:r>
          </a:p>
          <a:p>
            <a:pPr lvl="2"/>
            <a:r>
              <a:rPr lang="en-US" altLang="en-US" sz="2000"/>
              <a:t>Hard disk, CD/DVD, flash</a:t>
            </a:r>
          </a:p>
          <a:p>
            <a:pPr lvl="1"/>
            <a:r>
              <a:rPr lang="en-US" altLang="en-US" sz="2400"/>
              <a:t>Network adapters</a:t>
            </a:r>
          </a:p>
          <a:p>
            <a:pPr lvl="2"/>
            <a:r>
              <a:rPr lang="en-US" altLang="en-US" sz="2000"/>
              <a:t>For communicating with other computers</a:t>
            </a:r>
            <a:endParaRPr lang="en-AU" altLang="en-US" sz="2000"/>
          </a:p>
        </p:txBody>
      </p:sp>
      <p:sp>
        <p:nvSpPr>
          <p:cNvPr id="196617" name="Text Box 9"/>
          <p:cNvSpPr txBox="1">
            <a:spLocks noChangeArrowheads="1"/>
          </p:cNvSpPr>
          <p:nvPr/>
        </p:nvSpPr>
        <p:spPr bwMode="auto">
          <a:xfrm rot="5400000">
            <a:off x="7719219" y="1058069"/>
            <a:ext cx="2482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§1.3 Under the Covers</a:t>
            </a:r>
          </a:p>
        </p:txBody>
      </p:sp>
      <p:sp>
        <p:nvSpPr>
          <p:cNvPr id="196619" name="Text Box 11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chemeClr val="folHlink"/>
                </a:solidFill>
                <a:latin typeface="Arial Black" pitchFamily="34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36757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inus-light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ursinus-lightppt</Template>
  <TotalTime>24627</TotalTime>
  <Words>237</Words>
  <Application>Microsoft Office PowerPoint</Application>
  <PresentationFormat>On-screen Show (4:3)</PresentationFormat>
  <Paragraphs>60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Helvetica 55 Roman</vt:lpstr>
      <vt:lpstr>ursinus-lightppt</vt:lpstr>
      <vt:lpstr>Computer Abstraction  </vt:lpstr>
      <vt:lpstr>Below Your Program</vt:lpstr>
      <vt:lpstr>Another View</vt:lpstr>
      <vt:lpstr>Hardware Abstraction</vt:lpstr>
      <vt:lpstr>Storage Device Hierarchy</vt:lpstr>
      <vt:lpstr>Levels of Program Code</vt:lpstr>
      <vt:lpstr>Components of a Computer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Abstraction</dc:title>
  <dc:creator>Veca Schilling, Ann Marie</dc:creator>
  <cp:lastModifiedBy>Veca Schilling, Ann Marie</cp:lastModifiedBy>
  <cp:revision>26</cp:revision>
  <dcterms:created xsi:type="dcterms:W3CDTF">2006-08-16T00:00:00Z</dcterms:created>
  <dcterms:modified xsi:type="dcterms:W3CDTF">2022-01-11T19:42:36Z</dcterms:modified>
</cp:coreProperties>
</file>