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858A-F880-48A6-A869-EADDB08D4FF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0AF49-955C-4E0B-A18F-0ECDACD29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CABAE6-BF6E-4F9B-AA1B-6D37A29DFECD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5E5BF-AE0A-4984-B1E6-0FBF2EA8099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832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09402C-1A6E-4E4A-AC72-AD68BC39A8F9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B55A8-335E-4118-B68A-4F3A2F0A59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278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BA2226-AEB1-4DB8-A432-18A6B69F1FF2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50718-1428-4D16-950B-05984AA1CC6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975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FF72C3F-2EFB-4E30-8E22-4D759686EBF2}" type="datetime4">
              <a:rPr lang="en-US" altLang="en-US">
                <a:solidFill>
                  <a:prstClr val="black"/>
                </a:solidFill>
              </a:rPr>
              <a:pPr/>
              <a:t>January 11, 2022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B75F5-88A9-4B4D-A7BD-461398423042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533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8A0149-0D13-454E-8B4C-A4A85DEA07E2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149A6-9370-4BD5-A03D-0462294EA27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8396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039EB-1CDB-41EF-AEC7-082CE71F42FA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7FC5E-864D-42C0-9EB8-6AF0882340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180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322DBB-4461-48BB-A101-4DBC54D44AB4}" type="datetime4">
              <a:rPr lang="en-US" altLang="en-US"/>
              <a:pPr/>
              <a:t>January 11,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9E0B8-478F-4C06-840D-09DD6DFA866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487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30E13D27-419C-4505-ADC1-E2031B0456E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332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CS274</a:t>
            </a:r>
          </a:p>
          <a:p>
            <a:r>
              <a:rPr lang="en-US" dirty="0" smtClean="0"/>
              <a:t>Prof.  Ann Marie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Trends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143000"/>
            <a:ext cx="3816350" cy="2735262"/>
          </a:xfrm>
        </p:spPr>
        <p:txBody>
          <a:bodyPr/>
          <a:lstStyle/>
          <a:p>
            <a:r>
              <a:rPr lang="en-AU" altLang="en-US" dirty="0"/>
              <a:t>Electronics technology continues to evolve</a:t>
            </a:r>
          </a:p>
          <a:p>
            <a:pPr lvl="1"/>
            <a:r>
              <a:rPr lang="en-AU" altLang="en-US" dirty="0"/>
              <a:t>Increased capacity and performance</a:t>
            </a:r>
          </a:p>
          <a:p>
            <a:pPr lvl="1"/>
            <a:r>
              <a:rPr lang="en-AU" altLang="en-US" dirty="0"/>
              <a:t>Reduced cost</a:t>
            </a:r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/>
              <a:t>Chapter 1 — Computer Abstractions and Technology — </a:t>
            </a:r>
            <a:fld id="{96207861-680D-4050-9659-913732F30D17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58137" name="Text Box 89"/>
          <p:cNvSpPr txBox="1">
            <a:spLocks noChangeArrowheads="1"/>
          </p:cNvSpPr>
          <p:nvPr/>
        </p:nvSpPr>
        <p:spPr bwMode="auto">
          <a:xfrm>
            <a:off x="7827963" y="3217864"/>
            <a:ext cx="1292470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1400"/>
              <a:t>DRAM capacity</a:t>
            </a:r>
          </a:p>
        </p:txBody>
      </p:sp>
      <p:pic>
        <p:nvPicPr>
          <p:cNvPr id="258138" name="Picture 90" descr="f01-1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341438"/>
            <a:ext cx="4392612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713232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Response Time and Throughput</a:t>
            </a:r>
            <a:endParaRPr lang="en-AU" altLang="en-US" sz="40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Response time</a:t>
            </a:r>
          </a:p>
          <a:p>
            <a:pPr lvl="1"/>
            <a:r>
              <a:rPr lang="en-US" altLang="en-US" dirty="0"/>
              <a:t>How long it takes to do a task</a:t>
            </a:r>
          </a:p>
          <a:p>
            <a:r>
              <a:rPr lang="en-US" altLang="en-US" dirty="0"/>
              <a:t>Throughput</a:t>
            </a:r>
          </a:p>
          <a:p>
            <a:pPr lvl="1"/>
            <a:r>
              <a:rPr lang="en-US" altLang="en-US" dirty="0"/>
              <a:t>Total work done per unit time</a:t>
            </a:r>
          </a:p>
          <a:p>
            <a:pPr lvl="2"/>
            <a:r>
              <a:rPr lang="en-US" altLang="en-US" dirty="0"/>
              <a:t>e.g., tasks/transactions/… per hour</a:t>
            </a:r>
          </a:p>
          <a:p>
            <a:r>
              <a:rPr lang="en-US" altLang="en-US" dirty="0"/>
              <a:t>How are response time and throughput affected by</a:t>
            </a:r>
          </a:p>
          <a:p>
            <a:pPr lvl="1"/>
            <a:r>
              <a:rPr lang="en-US" altLang="en-US" dirty="0"/>
              <a:t>Replacing the processor with a faster version?</a:t>
            </a:r>
          </a:p>
          <a:p>
            <a:pPr lvl="1"/>
            <a:r>
              <a:rPr lang="en-US" altLang="en-US" dirty="0"/>
              <a:t>Adding more processors</a:t>
            </a:r>
            <a:r>
              <a:rPr lang="en-US" altLang="en-US" dirty="0"/>
              <a:t>?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/>
              <a:t>Chapter 1 — Computer Abstractions and Technology — </a:t>
            </a:r>
            <a:fld id="{795EA015-DD7D-402A-87CE-CC4C1939F96D}" type="slidenum">
              <a:rPr lang="en-AU" altLang="en-US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19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Execution Time</a:t>
            </a:r>
            <a:endParaRPr lang="en-AU" alt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Elapsed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Total response time, including all aspects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Processing, I/O, OS overhead, idle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Determines system performance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CPU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 spent processing a given job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Discounts I/O time, other jobs’ shares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Comprises user CPU time and system CPU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Different programs are affected differently by CPU and system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/>
              <a:t>Chapter 1 — Computer Abstractions and Technology — </a:t>
            </a:r>
            <a:fld id="{C0DFEE80-2D12-40B2-85A5-57B6C9950F20}" type="slidenum">
              <a:rPr lang="en-AU" altLang="en-US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32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Clocking</a:t>
            </a:r>
            <a:endParaRPr lang="en-AU" altLang="en-US"/>
          </a:p>
        </p:txBody>
      </p:sp>
      <p:sp>
        <p:nvSpPr>
          <p:cNvPr id="309256" name="Rectangle 8"/>
          <p:cNvSpPr>
            <a:spLocks noGrp="1" noChangeArrowheads="1"/>
          </p:cNvSpPr>
          <p:nvPr>
            <p:ph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r>
              <a:rPr lang="en-US" altLang="en-US" dirty="0"/>
              <a:t>Operation of digital hardware governed by a constant-rate clock</a:t>
            </a:r>
            <a:endParaRPr lang="en-AU" altLang="en-US" dirty="0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>
                <a:solidFill>
                  <a:srgbClr val="000000"/>
                </a:solidFill>
              </a:rPr>
              <a:t>Chapter 1 — Computer Abstractions and Technology — </a:t>
            </a:r>
            <a:fld id="{517B889B-2993-41FB-896D-8D0FF6AD51C8}" type="slidenum">
              <a:rPr lang="en-AU" altLang="en-US">
                <a:solidFill>
                  <a:srgbClr val="000000"/>
                </a:solidFill>
              </a:rPr>
              <a:pPr/>
              <a:t>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09250" name="Line 2"/>
          <p:cNvSpPr>
            <a:spLocks noChangeShapeType="1"/>
          </p:cNvSpPr>
          <p:nvPr/>
        </p:nvSpPr>
        <p:spPr bwMode="auto">
          <a:xfrm>
            <a:off x="4151314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51" name="Line 3"/>
          <p:cNvSpPr>
            <a:spLocks noChangeShapeType="1"/>
          </p:cNvSpPr>
          <p:nvPr/>
        </p:nvSpPr>
        <p:spPr bwMode="auto">
          <a:xfrm>
            <a:off x="4151313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52" name="Line 4"/>
          <p:cNvSpPr>
            <a:spLocks noChangeShapeType="1"/>
          </p:cNvSpPr>
          <p:nvPr/>
        </p:nvSpPr>
        <p:spPr bwMode="auto">
          <a:xfrm>
            <a:off x="58801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76073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9336088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58" name="Line 10"/>
          <p:cNvSpPr>
            <a:spLocks noChangeShapeType="1"/>
          </p:cNvSpPr>
          <p:nvPr/>
        </p:nvSpPr>
        <p:spPr bwMode="auto">
          <a:xfrm>
            <a:off x="4151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>
            <a:off x="41513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50149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5014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>
            <a:off x="3863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5880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>
            <a:off x="58801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>
            <a:off x="67437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6743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>
            <a:off x="7607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76073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>
            <a:off x="84709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>
            <a:off x="8470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>
            <a:off x="9336088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>
            <a:off x="9336089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3" name="Freeform 25"/>
          <p:cNvSpPr>
            <a:spLocks/>
          </p:cNvSpPr>
          <p:nvPr/>
        </p:nvSpPr>
        <p:spPr bwMode="auto">
          <a:xfrm>
            <a:off x="5735639" y="3789364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4" name="Freeform 26"/>
          <p:cNvSpPr>
            <a:spLocks/>
          </p:cNvSpPr>
          <p:nvPr/>
        </p:nvSpPr>
        <p:spPr bwMode="auto">
          <a:xfrm>
            <a:off x="7464426" y="3789364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5" name="Freeform 27"/>
          <p:cNvSpPr>
            <a:spLocks/>
          </p:cNvSpPr>
          <p:nvPr/>
        </p:nvSpPr>
        <p:spPr bwMode="auto">
          <a:xfrm>
            <a:off x="9191626" y="3789364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6" name="Line 28"/>
          <p:cNvSpPr>
            <a:spLocks noChangeShapeType="1"/>
          </p:cNvSpPr>
          <p:nvPr/>
        </p:nvSpPr>
        <p:spPr bwMode="auto">
          <a:xfrm>
            <a:off x="3863976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7" name="Line 29"/>
          <p:cNvSpPr>
            <a:spLocks noChangeShapeType="1"/>
          </p:cNvSpPr>
          <p:nvPr/>
        </p:nvSpPr>
        <p:spPr bwMode="auto">
          <a:xfrm flipV="1">
            <a:off x="3863975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2208213" y="2714625"/>
            <a:ext cx="12929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Clock (cycles)</a:t>
            </a:r>
            <a:endParaRPr lang="en-AU" altLang="en-US" sz="1600">
              <a:solidFill>
                <a:srgbClr val="000000"/>
              </a:solidFill>
            </a:endParaRP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2208214" y="3146426"/>
            <a:ext cx="1609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Data transfer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and computation</a:t>
            </a:r>
            <a:endParaRPr lang="en-AU" altLang="en-US" sz="1600">
              <a:solidFill>
                <a:srgbClr val="000000"/>
              </a:solidFill>
            </a:endParaRP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2208213" y="3794125"/>
            <a:ext cx="12520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Update state</a:t>
            </a:r>
            <a:endParaRPr lang="en-AU" altLang="en-US" sz="1600">
              <a:solidFill>
                <a:srgbClr val="000000"/>
              </a:solidFill>
            </a:endParaRPr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4440239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4412747" y="2281238"/>
            <a:ext cx="1220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Clock period</a:t>
            </a:r>
            <a:endParaRPr lang="en-AU" altLang="en-US" sz="1600">
              <a:solidFill>
                <a:srgbClr val="000000"/>
              </a:solidFill>
            </a:endParaRPr>
          </a:p>
        </p:txBody>
      </p:sp>
      <p:sp>
        <p:nvSpPr>
          <p:cNvPr id="309283" name="Rectangle 35"/>
          <p:cNvSpPr>
            <a:spLocks noChangeArrowheads="1"/>
          </p:cNvSpPr>
          <p:nvPr/>
        </p:nvSpPr>
        <p:spPr bwMode="auto">
          <a:xfrm>
            <a:off x="2706688" y="4437064"/>
            <a:ext cx="77724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ECEAAC"/>
              </a:buClr>
            </a:pPr>
            <a:r>
              <a:rPr lang="en-US" altLang="en-US" sz="2800">
                <a:solidFill>
                  <a:srgbClr val="000000"/>
                </a:solidFill>
              </a:rPr>
              <a:t>Clock period: duration of a clock cycle</a:t>
            </a:r>
          </a:p>
          <a:p>
            <a:pPr lvl="1" fontAlgn="base">
              <a:spcAft>
                <a:spcPct val="0"/>
              </a:spcAft>
              <a:buClr>
                <a:srgbClr val="91AFBF"/>
              </a:buClr>
            </a:pPr>
            <a:r>
              <a:rPr lang="en-US" altLang="en-US" sz="2400">
                <a:solidFill>
                  <a:srgbClr val="000000"/>
                </a:solidFill>
              </a:rPr>
              <a:t>e.g., 250ps = 0.25ns = 250×10</a:t>
            </a:r>
            <a:r>
              <a:rPr lang="en-US" altLang="en-US" sz="2400" baseline="30000">
                <a:solidFill>
                  <a:srgbClr val="000000"/>
                </a:solidFill>
              </a:rPr>
              <a:t>–12</a:t>
            </a: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  <a:p>
            <a:pPr fontAlgn="base">
              <a:spcAft>
                <a:spcPct val="0"/>
              </a:spcAft>
              <a:buClr>
                <a:srgbClr val="ECEAAC"/>
              </a:buClr>
            </a:pPr>
            <a:r>
              <a:rPr lang="en-US" altLang="en-US" sz="2800">
                <a:solidFill>
                  <a:srgbClr val="000000"/>
                </a:solidFill>
              </a:rPr>
              <a:t>Clock frequency (rate): cycles per second</a:t>
            </a:r>
          </a:p>
          <a:p>
            <a:pPr lvl="1" fontAlgn="base">
              <a:spcAft>
                <a:spcPct val="0"/>
              </a:spcAft>
              <a:buClr>
                <a:srgbClr val="91AFBF"/>
              </a:buClr>
            </a:pPr>
            <a:r>
              <a:rPr lang="en-US" altLang="en-US" sz="2400">
                <a:solidFill>
                  <a:srgbClr val="000000"/>
                </a:solidFill>
              </a:rPr>
              <a:t>e.g., 4.0GHz = 4000MHz = 4.0×10</a:t>
            </a:r>
            <a:r>
              <a:rPr lang="en-US" altLang="en-US" sz="2400" baseline="30000">
                <a:solidFill>
                  <a:srgbClr val="000000"/>
                </a:solidFill>
              </a:rPr>
              <a:t>9</a:t>
            </a:r>
            <a:r>
              <a:rPr lang="en-US" altLang="en-US" sz="2400">
                <a:solidFill>
                  <a:srgbClr val="000000"/>
                </a:solidFill>
              </a:rPr>
              <a:t>Hz</a:t>
            </a:r>
            <a:endParaRPr lang="en-AU" altLang="en-US" sz="2400">
              <a:solidFill>
                <a:srgbClr val="000000"/>
              </a:solidFill>
            </a:endParaRPr>
          </a:p>
        </p:txBody>
      </p:sp>
      <p:sp>
        <p:nvSpPr>
          <p:cNvPr id="309284" name="Freeform 36"/>
          <p:cNvSpPr>
            <a:spLocks/>
          </p:cNvSpPr>
          <p:nvPr/>
        </p:nvSpPr>
        <p:spPr bwMode="auto">
          <a:xfrm>
            <a:off x="5880100" y="3284539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85" name="Freeform 37"/>
          <p:cNvSpPr>
            <a:spLocks/>
          </p:cNvSpPr>
          <p:nvPr/>
        </p:nvSpPr>
        <p:spPr bwMode="auto">
          <a:xfrm>
            <a:off x="4151313" y="3284539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9286" name="Freeform 38"/>
          <p:cNvSpPr>
            <a:spLocks/>
          </p:cNvSpPr>
          <p:nvPr/>
        </p:nvSpPr>
        <p:spPr bwMode="auto">
          <a:xfrm>
            <a:off x="7607300" y="3284539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Performance Summary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/>
              <a:t>Chapter 1 — Computer Abstractions and Technology — </a:t>
            </a:r>
            <a:fld id="{5E158EF4-610B-4626-82A6-A59CFF1A287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2208213" y="1258889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2351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3568680" imgH="419040" progId="Equation.3">
                  <p:embed/>
                </p:oleObj>
              </mc:Choice>
              <mc:Fallback>
                <p:oleObj name="Equation" r:id="rId4" imgW="3568680" imgH="419040" progId="Equation.3">
                  <p:embed/>
                  <p:pic>
                    <p:nvPicPr>
                      <p:cNvPr id="325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2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Multiprocessors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Multicore microprocessors</a:t>
            </a:r>
          </a:p>
          <a:p>
            <a:pPr lvl="1"/>
            <a:r>
              <a:rPr lang="en-AU" altLang="en-US"/>
              <a:t>More than one processor per chip</a:t>
            </a:r>
          </a:p>
          <a:p>
            <a:r>
              <a:rPr lang="en-AU" altLang="en-US"/>
              <a:t>Requires explicitly parallel programming</a:t>
            </a:r>
          </a:p>
          <a:p>
            <a:pPr lvl="1"/>
            <a:r>
              <a:rPr lang="en-AU" altLang="en-US"/>
              <a:t>Compare with instruction level parallelism</a:t>
            </a:r>
          </a:p>
          <a:p>
            <a:pPr lvl="2"/>
            <a:r>
              <a:rPr lang="en-AU" altLang="en-US"/>
              <a:t>Hardware executes multiple instructions at once</a:t>
            </a:r>
          </a:p>
          <a:p>
            <a:pPr lvl="2"/>
            <a:r>
              <a:rPr lang="en-AU" altLang="en-US"/>
              <a:t>Hidden from the programmer</a:t>
            </a:r>
          </a:p>
          <a:p>
            <a:pPr lvl="1"/>
            <a:r>
              <a:rPr lang="en-AU" altLang="en-US"/>
              <a:t>Hard to do</a:t>
            </a:r>
          </a:p>
          <a:p>
            <a:pPr lvl="2"/>
            <a:r>
              <a:rPr lang="en-AU" altLang="en-US"/>
              <a:t>Programming for performance</a:t>
            </a:r>
          </a:p>
          <a:p>
            <a:pPr lvl="2"/>
            <a:r>
              <a:rPr lang="en-AU" altLang="en-US"/>
              <a:t>Load balancing</a:t>
            </a:r>
          </a:p>
          <a:p>
            <a:pPr lvl="2"/>
            <a:r>
              <a:rPr lang="en-AU" altLang="en-US"/>
              <a:t>Optimizing communication and synchronization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/>
              <a:t>Chapter 1 — Computer Abstractions and Technology — </a:t>
            </a:r>
            <a:fld id="{55F54582-448B-4DF9-94C3-DC4C885CD117}" type="slidenum">
              <a:rPr lang="en-AU" altLang="en-US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93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Manufacturing ICs</a:t>
            </a:r>
            <a:endParaRPr lang="en-AU" altLang="en-US"/>
          </a:p>
        </p:txBody>
      </p:sp>
      <p:sp>
        <p:nvSpPr>
          <p:cNvPr id="207891" name="Rectangle 19"/>
          <p:cNvSpPr>
            <a:spLocks noGrp="1" noChangeArrowheads="1"/>
          </p:cNvSpPr>
          <p:nvPr>
            <p:ph idx="1"/>
          </p:nvPr>
        </p:nvSpPr>
        <p:spPr>
          <a:xfrm>
            <a:off x="2208214" y="5300664"/>
            <a:ext cx="8270875" cy="936625"/>
          </a:xfrm>
        </p:spPr>
        <p:txBody>
          <a:bodyPr/>
          <a:lstStyle/>
          <a:p>
            <a:r>
              <a:rPr lang="en-US" altLang="en-US"/>
              <a:t>Yield: proportion of working dies per wafer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AU" altLang="en-US"/>
              <a:t>Chapter 1 — Computer Abstractions and Technology — </a:t>
            </a:r>
            <a:fld id="{94B27075-7531-48F6-A32A-1AB1D4CAB9E7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 rot="5400000">
            <a:off x="8655810" y="1825109"/>
            <a:ext cx="3657668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§1.7 Real Stuff: The AMD Opteron X4</a:t>
            </a:r>
          </a:p>
        </p:txBody>
      </p:sp>
      <p:pic>
        <p:nvPicPr>
          <p:cNvPr id="207892" name="Picture 20" descr="f01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412876"/>
            <a:ext cx="6481762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18</TotalTime>
  <Words>393</Words>
  <Application>Microsoft Office PowerPoint</Application>
  <PresentationFormat>Widescreen</PresentationFormat>
  <Paragraphs>88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Helvetica 55 Roman</vt:lpstr>
      <vt:lpstr>Wingdings</vt:lpstr>
      <vt:lpstr>ursinus-lightppt</vt:lpstr>
      <vt:lpstr>Equation</vt:lpstr>
      <vt:lpstr>Current Technology</vt:lpstr>
      <vt:lpstr>Technology Trends</vt:lpstr>
      <vt:lpstr>Response Time and Throughput</vt:lpstr>
      <vt:lpstr>Measuring Execution Time</vt:lpstr>
      <vt:lpstr>CPU Clocking</vt:lpstr>
      <vt:lpstr>Performance Summary</vt:lpstr>
      <vt:lpstr>Multiprocessors</vt:lpstr>
      <vt:lpstr>Manufacturing 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Technology</dc:title>
  <dc:creator>Veca Schilling, Ann Marie</dc:creator>
  <cp:lastModifiedBy>Veca Schilling, Ann Marie</cp:lastModifiedBy>
  <cp:revision>3</cp:revision>
  <dcterms:created xsi:type="dcterms:W3CDTF">2022-01-11T19:23:11Z</dcterms:created>
  <dcterms:modified xsi:type="dcterms:W3CDTF">2022-01-11T19:42:00Z</dcterms:modified>
</cp:coreProperties>
</file>