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23"/>
  </p:notesMasterIdLst>
  <p:sldIdLst>
    <p:sldId id="256" r:id="rId3"/>
    <p:sldId id="277" r:id="rId4"/>
    <p:sldId id="258" r:id="rId5"/>
    <p:sldId id="272" r:id="rId6"/>
    <p:sldId id="273" r:id="rId7"/>
    <p:sldId id="274" r:id="rId8"/>
    <p:sldId id="275" r:id="rId9"/>
    <p:sldId id="276" r:id="rId10"/>
    <p:sldId id="257" r:id="rId11"/>
    <p:sldId id="259" r:id="rId12"/>
    <p:sldId id="263" r:id="rId13"/>
    <p:sldId id="261" r:id="rId14"/>
    <p:sldId id="260" r:id="rId15"/>
    <p:sldId id="278" r:id="rId16"/>
    <p:sldId id="265" r:id="rId17"/>
    <p:sldId id="266" r:id="rId18"/>
    <p:sldId id="267" r:id="rId19"/>
    <p:sldId id="268" r:id="rId20"/>
    <p:sldId id="269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59D79-D629-49D6-9CF0-F508CFFBF0C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17F3D-BE1E-4D9F-8BDE-A494F21B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9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277F69-CCE2-4011-8A40-71CD3CE9B536}" type="datetime3">
              <a:rPr lang="en-US" altLang="en-US"/>
              <a:pPr/>
              <a:t>11 January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D43DB-7141-47CD-9C8B-E567DC14F71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prstClr val="black"/>
                </a:solidFill>
              </a:rPr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73BC2F8-4DC6-432B-994B-F648864FEA79}" type="datetime3">
              <a:rPr lang="en-US" altLang="en-US">
                <a:solidFill>
                  <a:prstClr val="black"/>
                </a:solidFill>
              </a:rPr>
              <a:pPr/>
              <a:t>11 January 2022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prstClr val="black"/>
                </a:solidFill>
              </a:rPr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FBF88-2694-443E-8447-C63F8F24D950}" type="slidenum">
              <a:rPr lang="en-US" altLang="en-US">
                <a:solidFill>
                  <a:prstClr val="black"/>
                </a:solidFill>
              </a:rPr>
              <a:pPr/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B50BA3-A9EC-4B56-AE93-C62CF10C1012}" type="datetime3">
              <a:rPr lang="en-US" altLang="en-US"/>
              <a:pPr/>
              <a:t>11 January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662F9-CBC0-4036-B9CD-228B9D66A7A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2A36AB-5920-4B96-B152-6F5CC81511BF}" type="datetime3">
              <a:rPr lang="en-US" altLang="en-US"/>
              <a:pPr/>
              <a:t>11 January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107B6-ACDF-4CCE-B4E8-5F0A5DD3CFB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E70850D-A9E3-4D01-BE8F-CE9B19EA3F6B}" type="datetime3">
              <a:rPr lang="en-US" altLang="en-US"/>
              <a:pPr/>
              <a:t>11 January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66445-2E5E-492E-9E9A-F65309318A0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3152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>
                <a:solidFill>
                  <a:srgbClr val="000000"/>
                </a:solidFill>
              </a:rPr>
              <a:t>Chapter 2 — Instructions: Language of the Computer — </a:t>
            </a:r>
            <a:fld id="{943D9F18-D64C-432E-9EDB-5447DDC99318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6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>
                <a:solidFill>
                  <a:srgbClr val="000000"/>
                </a:solidFill>
              </a:rPr>
              <a:t>Chapter 2 — Instructions: Language of the Computer — </a:t>
            </a:r>
            <a:fld id="{7646007B-9DC6-4ABC-B879-956140A9AF2A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52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>
                <a:solidFill>
                  <a:srgbClr val="000000"/>
                </a:solidFill>
              </a:rPr>
              <a:t>Chapter 2 — Instructions: Language of the Computer — </a:t>
            </a:r>
            <a:fld id="{7A70F38F-01B0-43CE-955E-97D34C64B43E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4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>
                <a:solidFill>
                  <a:srgbClr val="000000"/>
                </a:solidFill>
              </a:rPr>
              <a:t>Chapter 2 — Instructions: Language of the Computer — </a:t>
            </a:r>
            <a:fld id="{0603B906-C43A-48A5-8598-195D3B1EE3FC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25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>
                <a:solidFill>
                  <a:srgbClr val="000000"/>
                </a:solidFill>
              </a:rPr>
              <a:t>Chapter 2 — Instructions: Language of the Computer — </a:t>
            </a:r>
            <a:fld id="{49C7D32C-FB34-496E-87CD-6C2B0847243C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22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>
                <a:solidFill>
                  <a:srgbClr val="000000"/>
                </a:solidFill>
              </a:rPr>
              <a:t>Chapter 2 — Instructions: Language of the Computer — </a:t>
            </a:r>
            <a:fld id="{0C0A4D19-52E8-41B5-96F4-EAEC78ADFF8F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40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>
                <a:solidFill>
                  <a:srgbClr val="000000"/>
                </a:solidFill>
              </a:rPr>
              <a:t>Chapter 2 — Instructions: Language of the Computer — </a:t>
            </a:r>
            <a:fld id="{136D307C-65C7-40CD-839D-12AC05715A5A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02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>
                <a:solidFill>
                  <a:srgbClr val="000000"/>
                </a:solidFill>
              </a:rPr>
              <a:t>Chapter 2 — Instructions: Language of the Computer — </a:t>
            </a:r>
            <a:fld id="{B9F81CFE-E28C-4E14-8BB7-83D77B8FD9FB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6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3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535113"/>
            <a:ext cx="3506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74875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635" y="1535113"/>
            <a:ext cx="35081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8635" y="2174875"/>
            <a:ext cx="35081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2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pPr lvl="0"/>
            <a:r>
              <a:rPr lang="en-AU" altLang="en-US" noProof="0" smtClean="0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AU" altLang="en-US" noProof="0" smtClean="0"/>
              <a:t>Subtitle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240648" name="Picture 8" descr="MKP-logo-white-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240651" name="Picture 11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652" name="Picture 12" descr="4th-edi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64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>
                <a:solidFill>
                  <a:srgbClr val="000000"/>
                </a:solidFill>
              </a:rPr>
              <a:t>Chapter 2 — Instructions: Language of the Computer — </a:t>
            </a:r>
            <a:fld id="{D5BACBD1-A9C7-4969-97F6-4D8228FFA853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2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>
                <a:solidFill>
                  <a:srgbClr val="000000"/>
                </a:solidFill>
              </a:rPr>
              <a:t>Chapter 2 — Instructions: Language of the Computer — </a:t>
            </a:r>
            <a:fld id="{D88AAD84-F066-4D36-B475-BF41CF1A0050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7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600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248400"/>
            <a:ext cx="312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0" y="0"/>
            <a:ext cx="119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C91274AB-5DBB-4628-95C4-6BEC7D5BB8CC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en-US" smtClean="0">
              <a:solidFill>
                <a:srgbClr val="000000"/>
              </a:solidFill>
            </a:endParaRPr>
          </a:p>
        </p:txBody>
      </p:sp>
      <p:pic>
        <p:nvPicPr>
          <p:cNvPr id="239622" name="Picture 6" descr="MKP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5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Elemental Instructions</a:t>
            </a:r>
          </a:p>
          <a:p>
            <a:r>
              <a:rPr lang="en-US" dirty="0" smtClean="0"/>
              <a:t>Operations only occur on Registers</a:t>
            </a:r>
          </a:p>
          <a:p>
            <a:r>
              <a:rPr lang="en-US" dirty="0" smtClean="0"/>
              <a:t>Right to left assignment</a:t>
            </a:r>
          </a:p>
          <a:p>
            <a:r>
              <a:rPr lang="en-US" dirty="0" smtClean="0"/>
              <a:t>Left to right evaluation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bg2"/>
                </a:solidFill>
                <a:latin typeface="Courant" panose="02000509030000020004" pitchFamily="49" charset="0"/>
              </a:rPr>
              <a:t>add $t0,$s1,$s2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       evaluation</a:t>
            </a:r>
          </a:p>
          <a:p>
            <a:pPr marL="1828800" lvl="4" indent="0">
              <a:buNone/>
            </a:pPr>
            <a:r>
              <a:rPr lang="en-US" dirty="0" smtClean="0"/>
              <a:t>	assignment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62600" y="5105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24200" y="54864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Directives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Text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Data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96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Mnemonic - Short abbreviation for the command’s name</a:t>
            </a:r>
          </a:p>
          <a:p>
            <a:endParaRPr lang="en-US" dirty="0"/>
          </a:p>
          <a:p>
            <a:r>
              <a:rPr lang="en-US" dirty="0" smtClean="0"/>
              <a:t>Cryptic</a:t>
            </a:r>
          </a:p>
          <a:p>
            <a:endParaRPr lang="en-US" dirty="0"/>
          </a:p>
          <a:p>
            <a:r>
              <a:rPr lang="en-US" dirty="0" smtClean="0"/>
              <a:t>REQUIRED to comment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pic>
        <p:nvPicPr>
          <p:cNvPr id="1026" name="Picture 2" descr="http://www.cise.ufl.edu/~mssz/CompOrg/Table2.1-MIPSregist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757176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3F96CF24-DD53-4619-8C44-F9B70304A3CE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  <a:endParaRPr lang="en-AU" alt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$a0 – $a3: arguments (reg’s 4 – 7)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$v0, $v1: result values (reg’s 2 and 3)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$t0 – $t9: temporaries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Can be overwritten by callee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$s0 – $s7: saved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Must be saved/restored by callee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$gp: global pointer for static data (reg 28)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$sp: stack pointer (reg 29)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$fp: frame pointer (reg 30)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$ra: return address (reg 31)</a:t>
            </a:r>
          </a:p>
        </p:txBody>
      </p:sp>
    </p:spTree>
    <p:extLst>
      <p:ext uri="{BB962C8B-B14F-4D97-AF65-F5344CB8AC3E}">
        <p14:creationId xmlns:p14="http://schemas.microsoft.com/office/powerpoint/2010/main" val="2395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to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instruction translates to a binary number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 smtClean="0"/>
              <a:t>The binary  number is divided into fields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 smtClean="0"/>
              <a:t>Each instruction occupies one word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Two Formats: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 (register)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 (immediate)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>
                <a:solidFill>
                  <a:srgbClr val="000000"/>
                </a:solidFill>
              </a:rPr>
              <a:t>Chapter 2 — Instructions: Language of the Computer — </a:t>
            </a:r>
            <a:fld id="{00475A5D-E578-4009-9F93-28A3569A4C6C}" type="slidenum">
              <a:rPr lang="en-AU" altLang="en-US">
                <a:solidFill>
                  <a:srgbClr val="000000"/>
                </a:solidFill>
              </a:rPr>
              <a:pPr/>
              <a:t>16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26728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R-format Instructions</a:t>
            </a:r>
            <a:endParaRPr lang="en-AU" altLang="en-US"/>
          </a:p>
        </p:txBody>
      </p:sp>
      <p:sp>
        <p:nvSpPr>
          <p:cNvPr id="26728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r>
              <a:rPr lang="en-US" altLang="en-US"/>
              <a:t>Instruction fields</a:t>
            </a:r>
          </a:p>
          <a:p>
            <a:pPr lvl="1"/>
            <a:r>
              <a:rPr lang="en-US" altLang="en-US"/>
              <a:t>op: operation code (opcode)</a:t>
            </a:r>
          </a:p>
          <a:p>
            <a:pPr lvl="1"/>
            <a:r>
              <a:rPr lang="en-US" altLang="en-US"/>
              <a:t>rs: first source register number</a:t>
            </a:r>
          </a:p>
          <a:p>
            <a:pPr lvl="1"/>
            <a:r>
              <a:rPr lang="en-US" altLang="en-US"/>
              <a:t>rt: second source register number</a:t>
            </a:r>
          </a:p>
          <a:p>
            <a:pPr lvl="1"/>
            <a:r>
              <a:rPr lang="en-US" altLang="en-US"/>
              <a:t>rd: destination register number</a:t>
            </a:r>
          </a:p>
          <a:p>
            <a:pPr lvl="1"/>
            <a:r>
              <a:rPr lang="en-US" altLang="en-US"/>
              <a:t>shamt: shift amount (00000 for now)</a:t>
            </a:r>
          </a:p>
          <a:p>
            <a:pPr lvl="1"/>
            <a:r>
              <a:rPr lang="en-US" altLang="en-US"/>
              <a:t>funct: function code (extends opcode)</a:t>
            </a:r>
            <a:endParaRPr lang="en-AU" altLang="en-US"/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6726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op</a:t>
              </a:r>
              <a:endParaRPr lang="en-AU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rs</a:t>
              </a:r>
              <a:endParaRPr lang="en-AU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rt</a:t>
              </a:r>
              <a:endParaRPr lang="en-AU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rd</a:t>
              </a:r>
              <a:endParaRPr lang="en-AU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shamt</a:t>
              </a:r>
              <a:endParaRPr lang="en-AU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26727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</a:rPr>
                <a:t>funct</a:t>
              </a:r>
              <a:endParaRPr lang="en-AU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267275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</a:rPr>
                <a:t>6 bits</a:t>
              </a:r>
              <a:endParaRPr lang="en-AU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267276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</a:rPr>
                <a:t>6 bits</a:t>
              </a:r>
              <a:endParaRPr lang="en-AU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267277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</a:rPr>
                <a:t>5 bits</a:t>
              </a:r>
              <a:endParaRPr lang="en-AU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267278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</a:rPr>
                <a:t>5 bits</a:t>
              </a:r>
              <a:endParaRPr lang="en-AU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267279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</a:rPr>
                <a:t>5 bits</a:t>
              </a:r>
              <a:endParaRPr lang="en-AU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267280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</a:rPr>
                <a:t>5 bits</a:t>
              </a:r>
              <a:endParaRPr lang="en-AU" altLang="en-US" sz="160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29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11EA45AA-B813-49E0-9120-8370D8928381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269348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26934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>
                <a:latin typeface="Lucida Console" pitchFamily="49" charset="0"/>
              </a:rPr>
              <a:t>	add $t0, $s1, $s2</a:t>
            </a:r>
          </a:p>
        </p:txBody>
      </p:sp>
      <p:sp>
        <p:nvSpPr>
          <p:cNvPr id="269329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special</a:t>
            </a:r>
            <a:endParaRPr lang="en-AU" altLang="en-US" sz="2000"/>
          </a:p>
        </p:txBody>
      </p:sp>
      <p:sp>
        <p:nvSpPr>
          <p:cNvPr id="269330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$s1</a:t>
            </a:r>
            <a:endParaRPr lang="en-AU" altLang="en-US" sz="2000"/>
          </a:p>
        </p:txBody>
      </p:sp>
      <p:sp>
        <p:nvSpPr>
          <p:cNvPr id="269331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$s2</a:t>
            </a:r>
            <a:endParaRPr lang="en-AU" altLang="en-US" sz="2000"/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4787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5868988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6948488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add</a:t>
            </a:r>
            <a:endParaRPr lang="en-AU" altLang="en-US" sz="2000"/>
          </a:p>
        </p:txBody>
      </p:sp>
      <p:sp>
        <p:nvSpPr>
          <p:cNvPr id="269335" name="Text Box 23"/>
          <p:cNvSpPr txBox="1">
            <a:spLocks noChangeArrowheads="1"/>
          </p:cNvSpPr>
          <p:nvPr/>
        </p:nvSpPr>
        <p:spPr bwMode="auto">
          <a:xfrm>
            <a:off x="1331913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69336" name="Text Box 24"/>
          <p:cNvSpPr txBox="1">
            <a:spLocks noChangeArrowheads="1"/>
          </p:cNvSpPr>
          <p:nvPr/>
        </p:nvSpPr>
        <p:spPr bwMode="auto">
          <a:xfrm>
            <a:off x="2628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17</a:t>
            </a:r>
            <a:endParaRPr lang="en-AU" altLang="en-US" sz="2000"/>
          </a:p>
        </p:txBody>
      </p:sp>
      <p:sp>
        <p:nvSpPr>
          <p:cNvPr id="269337" name="Text Box 25"/>
          <p:cNvSpPr txBox="1">
            <a:spLocks noChangeArrowheads="1"/>
          </p:cNvSpPr>
          <p:nvPr/>
        </p:nvSpPr>
        <p:spPr bwMode="auto">
          <a:xfrm>
            <a:off x="37084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18</a:t>
            </a:r>
            <a:endParaRPr lang="en-AU" altLang="en-US" sz="2000"/>
          </a:p>
        </p:txBody>
      </p:sp>
      <p:sp>
        <p:nvSpPr>
          <p:cNvPr id="269338" name="Text Box 26"/>
          <p:cNvSpPr txBox="1">
            <a:spLocks noChangeArrowheads="1"/>
          </p:cNvSpPr>
          <p:nvPr/>
        </p:nvSpPr>
        <p:spPr bwMode="auto">
          <a:xfrm>
            <a:off x="4787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8</a:t>
            </a:r>
            <a:endParaRPr lang="en-AU" altLang="en-US" sz="2000"/>
          </a:p>
        </p:txBody>
      </p:sp>
      <p:sp>
        <p:nvSpPr>
          <p:cNvPr id="269339" name="Text Box 27"/>
          <p:cNvSpPr txBox="1">
            <a:spLocks noChangeArrowheads="1"/>
          </p:cNvSpPr>
          <p:nvPr/>
        </p:nvSpPr>
        <p:spPr bwMode="auto">
          <a:xfrm>
            <a:off x="5868988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69340" name="Text Box 28"/>
          <p:cNvSpPr txBox="1">
            <a:spLocks noChangeArrowheads="1"/>
          </p:cNvSpPr>
          <p:nvPr/>
        </p:nvSpPr>
        <p:spPr bwMode="auto">
          <a:xfrm>
            <a:off x="6948488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32</a:t>
            </a:r>
            <a:endParaRPr lang="en-AU" altLang="en-US" sz="2000"/>
          </a:p>
        </p:txBody>
      </p:sp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1331913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000000</a:t>
            </a:r>
            <a:endParaRPr lang="en-AU" altLang="en-US" sz="2000"/>
          </a:p>
        </p:txBody>
      </p:sp>
      <p:sp>
        <p:nvSpPr>
          <p:cNvPr id="269342" name="Text Box 30"/>
          <p:cNvSpPr txBox="1">
            <a:spLocks noChangeArrowheads="1"/>
          </p:cNvSpPr>
          <p:nvPr/>
        </p:nvSpPr>
        <p:spPr bwMode="auto">
          <a:xfrm>
            <a:off x="2628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10001</a:t>
            </a:r>
            <a:endParaRPr lang="en-AU" altLang="en-US" sz="2000"/>
          </a:p>
        </p:txBody>
      </p:sp>
      <p:sp>
        <p:nvSpPr>
          <p:cNvPr id="269343" name="Text Box 31"/>
          <p:cNvSpPr txBox="1">
            <a:spLocks noChangeArrowheads="1"/>
          </p:cNvSpPr>
          <p:nvPr/>
        </p:nvSpPr>
        <p:spPr bwMode="auto">
          <a:xfrm>
            <a:off x="37084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10010</a:t>
            </a:r>
            <a:endParaRPr lang="en-AU" altLang="en-US" sz="2000"/>
          </a:p>
        </p:txBody>
      </p:sp>
      <p:sp>
        <p:nvSpPr>
          <p:cNvPr id="269344" name="Text Box 32"/>
          <p:cNvSpPr txBox="1">
            <a:spLocks noChangeArrowheads="1"/>
          </p:cNvSpPr>
          <p:nvPr/>
        </p:nvSpPr>
        <p:spPr bwMode="auto">
          <a:xfrm>
            <a:off x="4787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01000</a:t>
            </a:r>
            <a:endParaRPr lang="en-AU" altLang="en-US" sz="2000"/>
          </a:p>
        </p:txBody>
      </p:sp>
      <p:sp>
        <p:nvSpPr>
          <p:cNvPr id="269345" name="Text Box 33"/>
          <p:cNvSpPr txBox="1">
            <a:spLocks noChangeArrowheads="1"/>
          </p:cNvSpPr>
          <p:nvPr/>
        </p:nvSpPr>
        <p:spPr bwMode="auto">
          <a:xfrm>
            <a:off x="5868988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00000</a:t>
            </a:r>
            <a:endParaRPr lang="en-AU" altLang="en-US" sz="2000"/>
          </a:p>
        </p:txBody>
      </p:sp>
      <p:sp>
        <p:nvSpPr>
          <p:cNvPr id="269346" name="Text Box 34"/>
          <p:cNvSpPr txBox="1">
            <a:spLocks noChangeArrowheads="1"/>
          </p:cNvSpPr>
          <p:nvPr/>
        </p:nvSpPr>
        <p:spPr bwMode="auto">
          <a:xfrm>
            <a:off x="6948488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100000</a:t>
            </a:r>
            <a:endParaRPr lang="en-AU" altLang="en-US" sz="2000"/>
          </a:p>
        </p:txBody>
      </p:sp>
      <p:sp>
        <p:nvSpPr>
          <p:cNvPr id="269347" name="Rectangle 35"/>
          <p:cNvSpPr>
            <a:spLocks noChangeArrowheads="1"/>
          </p:cNvSpPr>
          <p:nvPr/>
        </p:nvSpPr>
        <p:spPr bwMode="auto">
          <a:xfrm>
            <a:off x="684213" y="5516563"/>
            <a:ext cx="8140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00000010001100100100000000100000</a:t>
            </a:r>
            <a:r>
              <a:rPr lang="en-US" altLang="en-US" sz="2400" baseline="-25000"/>
              <a:t>2</a:t>
            </a:r>
            <a:r>
              <a:rPr lang="en-US" altLang="en-US" sz="2400"/>
              <a:t> = 02324020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269350" name="Group 38"/>
          <p:cNvGrpSpPr>
            <a:grpSpLocks/>
          </p:cNvGrpSpPr>
          <p:nvPr/>
        </p:nvGrpSpPr>
        <p:grpSpPr bwMode="auto">
          <a:xfrm>
            <a:off x="1331913" y="1512887"/>
            <a:ext cx="6913562" cy="773113"/>
            <a:chOff x="703" y="981"/>
            <a:chExt cx="4355" cy="487"/>
          </a:xfrm>
        </p:grpSpPr>
        <p:sp>
          <p:nvSpPr>
            <p:cNvPr id="269351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69352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69353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69354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69355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69356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69357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69358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69359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69360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69361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69362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5349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35C168E4-2339-4C61-95E5-1BCF307B187F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Hexadecimal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82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/>
              <a:t>Base 16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Compact representation of bit strings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4 bits per hex digit</a:t>
            </a:r>
          </a:p>
        </p:txBody>
      </p:sp>
      <p:graphicFrame>
        <p:nvGraphicFramePr>
          <p:cNvPr id="441420" name="Group 76"/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1421" name="Rectangle 77"/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AU" altLang="en-US"/>
              <a:t>Example: eca8 6420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1110 1100 1010 1000 0110 0100 0010 0000</a:t>
            </a:r>
          </a:p>
        </p:txBody>
      </p:sp>
    </p:spTree>
    <p:extLst>
      <p:ext uri="{BB962C8B-B14F-4D97-AF65-F5344CB8AC3E}">
        <p14:creationId xmlns:p14="http://schemas.microsoft.com/office/powerpoint/2010/main" val="292633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732D6FA2-DC4D-48EA-98B9-10C2337CE9F1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2713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I-format Instructions</a:t>
            </a:r>
            <a:endParaRPr lang="en-AU" altLang="en-US"/>
          </a:p>
        </p:txBody>
      </p:sp>
      <p:sp>
        <p:nvSpPr>
          <p:cNvPr id="2713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Immediate arithmetic and load/store instructions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rt: destination or source register number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Constant: –2</a:t>
            </a:r>
            <a:r>
              <a:rPr lang="en-US" altLang="en-US" sz="2400" baseline="30000"/>
              <a:t>15</a:t>
            </a:r>
            <a:r>
              <a:rPr lang="en-US" altLang="en-US" sz="2400"/>
              <a:t> to +2</a:t>
            </a:r>
            <a:r>
              <a:rPr lang="en-US" altLang="en-US" sz="2400" baseline="30000"/>
              <a:t>15</a:t>
            </a:r>
            <a:r>
              <a:rPr lang="en-US" altLang="en-US" sz="2400"/>
              <a:t> – 1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Address: offset added to base address in rs</a:t>
            </a:r>
          </a:p>
          <a:p>
            <a:pPr>
              <a:lnSpc>
                <a:spcPct val="90000"/>
              </a:lnSpc>
            </a:pPr>
            <a:r>
              <a:rPr lang="en-US" altLang="en-US" sz="2800" i="1"/>
              <a:t>Design Principle 4:</a:t>
            </a:r>
            <a:r>
              <a:rPr lang="en-US" altLang="en-US" sz="2800"/>
              <a:t> Good design demands good compromises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Different formats complicate decoding, but allow 32-bit instructions uniformly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Keep formats as similar as possible</a:t>
            </a:r>
          </a:p>
        </p:txBody>
      </p:sp>
      <p:grpSp>
        <p:nvGrpSpPr>
          <p:cNvPr id="271364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271365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71366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71367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71368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271369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71370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1371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78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collection of commands in an architecture is called the </a:t>
            </a:r>
            <a:r>
              <a:rPr lang="en-US" i="1" dirty="0" smtClean="0"/>
              <a:t>instruction set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The instruction set comprises the language for the hardware also known as </a:t>
            </a:r>
            <a:r>
              <a:rPr lang="en-US" i="1" dirty="0" smtClean="0"/>
              <a:t>assembly language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Architectures and therefore assembly languages have evolved as technology has evolved.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Word</a:t>
            </a:r>
            <a:r>
              <a:rPr lang="en-US" dirty="0" smtClean="0"/>
              <a:t> – A collection of bytes</a:t>
            </a:r>
          </a:p>
          <a:p>
            <a:r>
              <a:rPr lang="en-US" b="1" dirty="0" smtClean="0"/>
              <a:t>Word Size </a:t>
            </a:r>
            <a:r>
              <a:rPr lang="en-US" dirty="0" smtClean="0"/>
              <a:t>– number of bytes in a word.  The word size of an architecture is constant for the entire architecture.</a:t>
            </a:r>
          </a:p>
          <a:p>
            <a:r>
              <a:rPr lang="en-US" b="1" dirty="0" smtClean="0"/>
              <a:t>Unit</a:t>
            </a:r>
            <a:r>
              <a:rPr lang="en-US" dirty="0" smtClean="0"/>
              <a:t> - Memory is transferred in word sized chunks.  Cannot transfer a single byte if word size is 4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CISC</a:t>
            </a:r>
            <a:r>
              <a:rPr lang="en-US" dirty="0" smtClean="0"/>
              <a:t> vs. RISC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CISC</a:t>
            </a:r>
            <a:r>
              <a:rPr lang="en-US" dirty="0" smtClean="0"/>
              <a:t>: </a:t>
            </a:r>
            <a:r>
              <a:rPr lang="en-US" sz="3000" dirty="0" smtClean="0"/>
              <a:t>Complex Instruction Set Computer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Earlier Assembly languages tried to use less instructions for a task.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The instructions typically took more than one cycle to execute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b="1" dirty="0" smtClean="0"/>
              <a:t>Summary</a:t>
            </a:r>
            <a:r>
              <a:rPr lang="en-US" dirty="0" smtClean="0"/>
              <a:t>:  Tailors hardware to the higher level language.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553200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http://cs.stanford.edu/people/eroberts/courses/soco/projects/risc/risccisc/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9436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http://cs.stanford.edu/people/eroberts/courses/soco/projects/risc/risccisc/</a:t>
            </a:r>
          </a:p>
        </p:txBody>
      </p:sp>
    </p:spTree>
    <p:extLst>
      <p:ext uri="{BB962C8B-B14F-4D97-AF65-F5344CB8AC3E}">
        <p14:creationId xmlns:p14="http://schemas.microsoft.com/office/powerpoint/2010/main" val="20476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</a:t>
            </a:r>
            <a:r>
              <a:rPr lang="en-US" b="1" dirty="0" smtClean="0"/>
              <a:t>RISC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RISC</a:t>
            </a:r>
            <a:r>
              <a:rPr lang="en-US" dirty="0" smtClean="0"/>
              <a:t>: </a:t>
            </a:r>
            <a:r>
              <a:rPr lang="en-US" sz="3000" dirty="0" smtClean="0"/>
              <a:t>Reduced Instruction Set Computer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Instructions did less, but could be combined to achieve the same tasks as the CISC commands.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Each instruction executed on one CPU cycle.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smtClean="0"/>
              <a:t>Summary</a:t>
            </a:r>
            <a:r>
              <a:rPr lang="en-US" dirty="0" smtClean="0"/>
              <a:t>:  </a:t>
            </a:r>
            <a:r>
              <a:rPr lang="en-US" sz="3000" dirty="0" smtClean="0"/>
              <a:t>Tailors language to hardware.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9436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http://cs.stanford.edu/people/eroberts/courses/soco/projects/risc/risccisc/</a:t>
            </a:r>
          </a:p>
        </p:txBody>
      </p:sp>
    </p:spTree>
    <p:extLst>
      <p:ext uri="{BB962C8B-B14F-4D97-AF65-F5344CB8AC3E}">
        <p14:creationId xmlns:p14="http://schemas.microsoft.com/office/powerpoint/2010/main" val="36443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RISC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Hardware Complexity: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CISC&gt;RISC</a:t>
            </a:r>
          </a:p>
          <a:p>
            <a:pPr marL="0" indent="0">
              <a:buNone/>
            </a:pPr>
            <a:r>
              <a:rPr lang="en-US" dirty="0" smtClean="0"/>
              <a:t>Example:  Multiplying 2 numbers</a:t>
            </a:r>
          </a:p>
          <a:p>
            <a:pPr marL="0" indent="0">
              <a:buNone/>
            </a:pPr>
            <a:r>
              <a:rPr lang="en-US" dirty="0" smtClean="0"/>
              <a:t>CISC:  </a:t>
            </a:r>
            <a:r>
              <a:rPr lang="en-US" b="1" dirty="0" smtClean="0">
                <a:solidFill>
                  <a:srgbClr val="002060"/>
                </a:solidFill>
                <a:latin typeface="Courant" panose="02000509030000020004" pitchFamily="49" charset="0"/>
              </a:rPr>
              <a:t>MULT B, A, C</a:t>
            </a:r>
          </a:p>
          <a:p>
            <a:pPr marL="0" indent="0">
              <a:buNone/>
            </a:pPr>
            <a:r>
              <a:rPr lang="en-US" dirty="0" smtClean="0"/>
              <a:t>multiplies A*C, stores result in B</a:t>
            </a:r>
          </a:p>
          <a:p>
            <a:pPr marL="0" indent="0">
              <a:buNone/>
            </a:pPr>
            <a:r>
              <a:rPr lang="en-US" dirty="0" smtClean="0"/>
              <a:t>RISC: 	</a:t>
            </a: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ld</a:t>
            </a:r>
            <a:r>
              <a:rPr lang="en-US" b="1" dirty="0" smtClean="0">
                <a:solidFill>
                  <a:schemeClr val="bg2"/>
                </a:solidFill>
                <a:latin typeface="Courant" panose="02000509030000020004" pitchFamily="49" charset="0"/>
              </a:rPr>
              <a:t> $t0, A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urant" panose="02000509030000020004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ant" panose="02000509030000020004" pitchFamily="49" charset="0"/>
              </a:rPr>
              <a:t>	</a:t>
            </a: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ld</a:t>
            </a:r>
            <a:r>
              <a:rPr lang="en-US" b="1" dirty="0" smtClean="0">
                <a:solidFill>
                  <a:schemeClr val="bg2"/>
                </a:solidFill>
                <a:latin typeface="Courant" panose="02000509030000020004" pitchFamily="49" charset="0"/>
              </a:rPr>
              <a:t> $t1, B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urant" panose="02000509030000020004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ant" panose="02000509030000020004" pitchFamily="49" charset="0"/>
              </a:rPr>
              <a:t>	prod $t3, $t0, $t1</a:t>
            </a:r>
            <a:endParaRPr lang="en-US" b="1" dirty="0">
              <a:solidFill>
                <a:schemeClr val="bg2"/>
              </a:solidFill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0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RISC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CISC architecture’s hardware performs the multiplication in a specialized circuit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RISC architecture does not have these specialized circuits.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5966035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http://cs.stanford.edu/people/eroberts/courses/soco/projects/risc/risccisc/</a:t>
            </a:r>
          </a:p>
        </p:txBody>
      </p:sp>
    </p:spTree>
    <p:extLst>
      <p:ext uri="{BB962C8B-B14F-4D97-AF65-F5344CB8AC3E}">
        <p14:creationId xmlns:p14="http://schemas.microsoft.com/office/powerpoint/2010/main" val="9219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RISC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447800"/>
            <a:ext cx="5742278" cy="2062103"/>
          </a:xfrm>
          <a:prstGeom prst="rect">
            <a:avLst/>
          </a:prstGeom>
          <a:noFill/>
          <a:ln w="28575" cmpd="thickThin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2"/>
                </a:solidFill>
              </a:rPr>
              <a:t>CISC Advantages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Code is simpler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Compiler does less work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Less RAM to store instructions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3810000"/>
            <a:ext cx="6356227" cy="2554545"/>
          </a:xfrm>
          <a:prstGeom prst="rect">
            <a:avLst/>
          </a:prstGeom>
          <a:noFill/>
          <a:ln w="28575" cmpd="thickThin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R</a:t>
            </a:r>
            <a:r>
              <a:rPr lang="en-US" sz="3200" b="1" dirty="0" smtClean="0">
                <a:solidFill>
                  <a:schemeClr val="bg2"/>
                </a:solidFill>
              </a:rPr>
              <a:t>ISC Advantages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Hardware is simpler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       therefore more registers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Uniform instruction execution time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Less register shuffling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RISC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CISC was important and necessary when hardware technology was young.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RISC developed as hardware allowed.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when we discuss </a:t>
            </a:r>
            <a:r>
              <a:rPr lang="en-US" dirty="0" err="1" smtClean="0"/>
              <a:t>Datapath</a:t>
            </a: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2124</TotalTime>
  <Words>932</Words>
  <Application>Microsoft Office PowerPoint</Application>
  <PresentationFormat>On-screen Show (4:3)</PresentationFormat>
  <Paragraphs>237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Courant</vt:lpstr>
      <vt:lpstr>Helvetica 55 Roman</vt:lpstr>
      <vt:lpstr>Lucida Console</vt:lpstr>
      <vt:lpstr>Wingdings</vt:lpstr>
      <vt:lpstr>ursinus-lightppt</vt:lpstr>
      <vt:lpstr>1_cod4e</vt:lpstr>
      <vt:lpstr>Assembly Language </vt:lpstr>
      <vt:lpstr>MIPS </vt:lpstr>
      <vt:lpstr>CISC vs. RISC Architecture</vt:lpstr>
      <vt:lpstr>CISC vs. RISC Architecture</vt:lpstr>
      <vt:lpstr>CISC vs. RISC example</vt:lpstr>
      <vt:lpstr>CISC vs. RISC example</vt:lpstr>
      <vt:lpstr>CISC vs. RISC</vt:lpstr>
      <vt:lpstr>CISC vs. RISC in practice</vt:lpstr>
      <vt:lpstr>The Assembler</vt:lpstr>
      <vt:lpstr>Assembly Qualities</vt:lpstr>
      <vt:lpstr>Assembly Program Structure</vt:lpstr>
      <vt:lpstr>Assembly Commands</vt:lpstr>
      <vt:lpstr>Registers</vt:lpstr>
      <vt:lpstr>Register Usage</vt:lpstr>
      <vt:lpstr>Translating to Machine</vt:lpstr>
      <vt:lpstr>MIPS R-format Instructions</vt:lpstr>
      <vt:lpstr>R-format Example</vt:lpstr>
      <vt:lpstr>Hexadecimal</vt:lpstr>
      <vt:lpstr>MIPS I-format Instructions</vt:lpstr>
      <vt:lpstr>Addressing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</dc:title>
  <dc:creator>Veca Schilling, Ann Marie</dc:creator>
  <cp:lastModifiedBy>Veca Schilling, Ann Marie</cp:lastModifiedBy>
  <cp:revision>34</cp:revision>
  <dcterms:created xsi:type="dcterms:W3CDTF">2006-08-16T00:00:00Z</dcterms:created>
  <dcterms:modified xsi:type="dcterms:W3CDTF">2022-01-11T19:59:11Z</dcterms:modified>
</cp:coreProperties>
</file>