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74" r:id="rId6"/>
    <p:sldId id="275" r:id="rId7"/>
    <p:sldId id="258" r:id="rId8"/>
    <p:sldId id="260" r:id="rId9"/>
    <p:sldId id="262" r:id="rId10"/>
    <p:sldId id="263" r:id="rId11"/>
    <p:sldId id="264" r:id="rId12"/>
    <p:sldId id="265" r:id="rId13"/>
    <p:sldId id="267" r:id="rId14"/>
    <p:sldId id="266" r:id="rId15"/>
    <p:sldId id="269" r:id="rId16"/>
    <p:sldId id="270" r:id="rId17"/>
    <p:sldId id="268" r:id="rId18"/>
    <p:sldId id="276" r:id="rId19"/>
    <p:sldId id="277" r:id="rId20"/>
    <p:sldId id="278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3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2E298893-27B9-4C37-9AA7-A13A677B46A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to 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Translating Common </a:t>
            </a:r>
            <a:r>
              <a:rPr lang="en-US" dirty="0" smtClean="0"/>
              <a:t> High Level Operations </a:t>
            </a:r>
            <a:r>
              <a:rPr lang="en-US" dirty="0"/>
              <a:t>to Assembly</a:t>
            </a:r>
          </a:p>
        </p:txBody>
      </p:sp>
    </p:spTree>
    <p:extLst>
      <p:ext uri="{BB962C8B-B14F-4D97-AF65-F5344CB8AC3E}">
        <p14:creationId xmlns:p14="http://schemas.microsoft.com/office/powerpoint/2010/main" val="4078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962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sra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shift right arithmetic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srav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shift right arithmetic by variable 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Arithmetic shifts shift by a constant to</a:t>
            </a:r>
          </a:p>
          <a:p>
            <a:pPr marL="0" indent="0">
              <a:buNone/>
            </a:pPr>
            <a:r>
              <a:rPr lang="en-US" dirty="0" smtClean="0"/>
              <a:t>the left and right however it preserves the sign.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116598"/>
            <a:ext cx="752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http://www.cs.umd.edu/class/sum2003/cmsc311/Notes/Mips/bitshift.html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931932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http://cs.middlesex.cc.nj.us/~schatz/csc263/handouts/shift.instrs.html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0292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5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in Arithmetic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Overflow</a:t>
            </a:r>
            <a:r>
              <a:rPr lang="en-US" dirty="0" smtClean="0"/>
              <a:t>-occurs when the result of a numeric operation needs more bits than are available.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To detect overflow, what would be needed?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You’re going to need another bit!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an n-bit space, n+1 bits are needed to detect overflow</a:t>
            </a:r>
            <a:endParaRPr lang="en-US" dirty="0"/>
          </a:p>
        </p:txBody>
      </p:sp>
      <p:pic>
        <p:nvPicPr>
          <p:cNvPr id="6146" name="Picture 2" descr="https://encrypted-tbn2.gstatic.com/images?q=tbn:ANd9GcSHUqYUPSzs4yjL7v3Vxu62YkDPhnraFzRItZ9Q6SuHPQhek3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27834" cy="414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566928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http://www.cs.utah.edu/~rajeev/cs3810/slides/3810-08.pdf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Overflow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630680"/>
            <a:ext cx="3550920" cy="441960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CAUSE OVERFLOW EXCEPTION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Overflow detected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add	</a:t>
            </a:r>
            <a:r>
              <a:rPr lang="en-US" sz="2000" b="1" dirty="0" err="1" smtClean="0">
                <a:solidFill>
                  <a:schemeClr val="bg1"/>
                </a:solidFill>
              </a:rPr>
              <a:t>addi</a:t>
            </a:r>
            <a:r>
              <a:rPr lang="en-US" sz="2000" b="1" dirty="0" smtClean="0">
                <a:solidFill>
                  <a:schemeClr val="bg1"/>
                </a:solidFill>
              </a:rPr>
              <a:t>      sub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These instructions will cause an overflow exception.  If exception occurs, other instructions must decode the reason.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81600" y="1630680"/>
            <a:ext cx="3550920" cy="441960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NOT CAUSE OVERFLOW EXCEPTION</a:t>
            </a: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Overflow NOT detected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addu</a:t>
            </a: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</a:rPr>
              <a:t>addiu</a:t>
            </a:r>
            <a:r>
              <a:rPr lang="en-US" sz="2000" b="1" dirty="0" smtClean="0">
                <a:solidFill>
                  <a:schemeClr val="bg1"/>
                </a:solidFill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</a:rPr>
              <a:t>subu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These instructions should be used only with operands that will not cause an overflow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18" y="6107668"/>
            <a:ext cx="54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http://courses.cs.vt.edu/~cs2504/spring2007/lectures/lec10.pdf</a:t>
            </a:r>
          </a:p>
        </p:txBody>
      </p:sp>
    </p:spTree>
    <p:extLst>
      <p:ext uri="{BB962C8B-B14F-4D97-AF65-F5344CB8AC3E}">
        <p14:creationId xmlns:p14="http://schemas.microsoft.com/office/powerpoint/2010/main" val="9726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“u”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instructions with a “u” tagged on to the end will not throw an overflow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is bad…..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057400"/>
            <a:ext cx="3886200" cy="3962400"/>
          </a:xfrm>
        </p:spPr>
        <p:txBody>
          <a:bodyPr/>
          <a:lstStyle/>
          <a:p>
            <a:r>
              <a:rPr lang="en-US" sz="2000" dirty="0" smtClean="0"/>
              <a:t>Routine should have run for 9 seconds.  Ran 50 seconds.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Overflow of a conversion from a 64 bit to a 32 bit and caused an exception.</a:t>
            </a:r>
          </a:p>
          <a:p>
            <a:endParaRPr lang="en-US" sz="2000" dirty="0" smtClean="0"/>
          </a:p>
          <a:p>
            <a:r>
              <a:rPr lang="en-US" sz="2000" dirty="0" smtClean="0"/>
              <a:t>Exception was not caught.</a:t>
            </a:r>
          </a:p>
          <a:p>
            <a:endParaRPr lang="en-US" sz="2000" dirty="0"/>
          </a:p>
          <a:p>
            <a:r>
              <a:rPr lang="en-US" sz="2000" dirty="0" smtClean="0"/>
              <a:t>System shut down.  *boom*</a:t>
            </a:r>
            <a:endParaRPr lang="en-US" sz="2000" dirty="0"/>
          </a:p>
        </p:txBody>
      </p:sp>
      <p:pic>
        <p:nvPicPr>
          <p:cNvPr id="15362" name="Picture 2" descr="http://www.lovethispic.com/uploaded_images/101692-Mk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esa.int/var/esa/storage/images/esa_multimedia/images/2009/09/explosion_of_first_ariane_5_flight_june_4_1996/10083032-2-eng-GB/Explosion_of_first_Ariane_5_flight_June_4_1996_node_full_imag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" y="1524000"/>
            <a:ext cx="4357867" cy="28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9706" y="4800600"/>
            <a:ext cx="4553585" cy="190500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8077" y="4832984"/>
            <a:ext cx="4556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First </a:t>
            </a:r>
            <a:r>
              <a:rPr lang="en-US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Ariane</a:t>
            </a:r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5 Rocket took 10 years to develop.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Exploded on Launch.  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European Space Agency lost $7 Billion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366" name="Picture 6" descr="Ariane explo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6" y="3481387"/>
            <a:ext cx="27527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mult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rs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,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rt</a:t>
            </a:r>
            <a:endParaRPr lang="en-US" b="1" dirty="0" smtClean="0">
              <a:solidFill>
                <a:schemeClr val="bg2"/>
              </a:solidFill>
              <a:latin typeface="Courant" panose="020005090300000200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multu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rw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,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rt</a:t>
            </a:r>
            <a:endParaRPr lang="en-US" b="1" dirty="0" smtClean="0">
              <a:solidFill>
                <a:schemeClr val="bg2"/>
              </a:solidFill>
              <a:latin typeface="Courant" panose="0200050903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of the max number of digits we need when we multiply two 3 base ten digits.  6 digits at most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max number of digits for 32 bit by 32 bit is 64 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store it in a register?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mult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rs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,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rt</a:t>
            </a:r>
            <a:endParaRPr lang="en-US" b="1" dirty="0" smtClean="0">
              <a:solidFill>
                <a:schemeClr val="bg2"/>
              </a:solidFill>
              <a:latin typeface="Courant" panose="020005090300000200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multu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rw</a:t>
            </a:r>
            <a:r>
              <a:rPr lang="en-US" b="1" dirty="0" smtClean="0">
                <a:solidFill>
                  <a:schemeClr val="bg2"/>
                </a:solidFill>
                <a:latin typeface="Courant" panose="02000509030000020004" pitchFamily="49" charset="0"/>
              </a:rPr>
              <a:t>, $</a:t>
            </a: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rt</a:t>
            </a:r>
            <a:endParaRPr lang="en-US" b="1" dirty="0" smtClean="0">
              <a:solidFill>
                <a:schemeClr val="bg2"/>
              </a:solidFill>
              <a:latin typeface="Courant" panose="020005090300000200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Registers are multiplied and stored in the HI and LO registers.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programmer needs to interpret the result in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We’ve gotten enough background on Assembly and Architecture.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it’s time to dig in and write some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Loading</a:t>
            </a:r>
            <a:r>
              <a:rPr lang="en-US" dirty="0" smtClean="0"/>
              <a:t> reads data from memory into a register.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Storing</a:t>
            </a:r>
            <a:r>
              <a:rPr lang="en-US" dirty="0" smtClean="0"/>
              <a:t> writes data from register to memory</a:t>
            </a:r>
          </a:p>
        </p:txBody>
      </p:sp>
    </p:spTree>
    <p:extLst>
      <p:ext uri="{BB962C8B-B14F-4D97-AF65-F5344CB8AC3E}">
        <p14:creationId xmlns:p14="http://schemas.microsoft.com/office/powerpoint/2010/main" val="14049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Loads a value from Memory to a register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5999"/>
            <a:ext cx="7281558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7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Instructions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76400"/>
            <a:ext cx="87725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733336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95400" y="5760009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http://web.engr.oregonstate.edu/~walkiner/cs271-wi13/slides/04-IntroAssembly.pdf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Components of Assembly Code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162800" cy="454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6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Registers</a:t>
            </a:r>
            <a:endParaRPr lang="en-US" dirty="0"/>
          </a:p>
        </p:txBody>
      </p:sp>
      <p:pic>
        <p:nvPicPr>
          <p:cNvPr id="16386" name="Picture 2" descr="http://courses.cs.purdue.edu/_media/cs25000:mips_reg.png?w=700&amp;tok=bf20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458200" cy="49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registers in the diagram are accessible to the user.</a:t>
            </a:r>
          </a:p>
          <a:p>
            <a:r>
              <a:rPr lang="en-US" dirty="0" smtClean="0"/>
              <a:t>There are non-accessible registers which the machine uses for computations and state</a:t>
            </a:r>
          </a:p>
          <a:p>
            <a:r>
              <a:rPr lang="en-US" dirty="0" smtClean="0"/>
              <a:t>Ex:  HI  LO  EPC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Arithmetic</a:t>
            </a:r>
          </a:p>
          <a:p>
            <a:pPr marL="0" indent="0">
              <a:buNone/>
            </a:pPr>
            <a:r>
              <a:rPr lang="en-US" dirty="0" smtClean="0"/>
              <a:t>Logical</a:t>
            </a:r>
          </a:p>
          <a:p>
            <a:pPr marL="0" indent="0">
              <a:buNone/>
            </a:pPr>
            <a:r>
              <a:rPr lang="en-US" dirty="0" smtClean="0"/>
              <a:t>Decisions</a:t>
            </a:r>
          </a:p>
          <a:p>
            <a:pPr marL="0" indent="0">
              <a:buNone/>
            </a:pPr>
            <a:r>
              <a:rPr lang="en-US" dirty="0" smtClean="0"/>
              <a:t>Procedures</a:t>
            </a:r>
          </a:p>
          <a:p>
            <a:pPr marL="0" indent="0">
              <a:buNone/>
            </a:pPr>
            <a:r>
              <a:rPr lang="en-US" dirty="0" smtClean="0"/>
              <a:t>Character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sll</a:t>
            </a:r>
            <a:r>
              <a:rPr lang="en-US" dirty="0" smtClean="0"/>
              <a:t> – shift left logical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srl</a:t>
            </a:r>
            <a:r>
              <a:rPr lang="en-US" dirty="0" smtClean="0"/>
              <a:t> – shift right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Shifts the bits either to the left or right</a:t>
            </a:r>
          </a:p>
          <a:p>
            <a:pPr marL="0" indent="0">
              <a:buNone/>
            </a:pPr>
            <a:r>
              <a:rPr lang="en-US" dirty="0" smtClean="0"/>
              <a:t>a literal number of bits.  Fills in with 0’s.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6116598"/>
            <a:ext cx="752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http://www.cs.umd.edu/class/sum2003/cmsc311/Notes/Mips/bitshift.html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6" y="4867275"/>
            <a:ext cx="8514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931932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http://cs.middlesex.cc.nj.us/~schatz/csc263/handouts/shift.instrs.html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sllv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shift left logical by variable # bits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  <a:latin typeface="Courant" panose="02000509030000020004" pitchFamily="49" charset="0"/>
              </a:rPr>
              <a:t>srlv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– shift right logical by variable #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specify number of bits to shift in a</a:t>
            </a:r>
          </a:p>
          <a:p>
            <a:pPr marL="0" indent="0">
              <a:buNone/>
            </a:pPr>
            <a:r>
              <a:rPr lang="en-US" dirty="0" smtClean="0"/>
              <a:t>register instead of using a constant.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2" y="5105400"/>
            <a:ext cx="8897008" cy="102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301264"/>
            <a:ext cx="752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http://www.cs.umd.edu/class/sum2003/cmsc311/Notes/Mips/bitshift.html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11659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http://cs.middlesex.cc.nj.us/~schatz/csc263/handouts/shift.instrs.html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3319</TotalTime>
  <Words>541</Words>
  <Application>Microsoft Office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Berlin Sans FB</vt:lpstr>
      <vt:lpstr>Courant</vt:lpstr>
      <vt:lpstr>Helvetica 55 Roman</vt:lpstr>
      <vt:lpstr>ursinus-lightppt</vt:lpstr>
      <vt:lpstr>High to Low </vt:lpstr>
      <vt:lpstr>Motivation</vt:lpstr>
      <vt:lpstr>Assembly Program Structure</vt:lpstr>
      <vt:lpstr>Components of Assembly Code</vt:lpstr>
      <vt:lpstr>More on Registers</vt:lpstr>
      <vt:lpstr>Specialized Registers</vt:lpstr>
      <vt:lpstr>Functionalities</vt:lpstr>
      <vt:lpstr>Shifting</vt:lpstr>
      <vt:lpstr>Shifting</vt:lpstr>
      <vt:lpstr>Shifting</vt:lpstr>
      <vt:lpstr>Overflow in Arithmetic Ops</vt:lpstr>
      <vt:lpstr>Overflow </vt:lpstr>
      <vt:lpstr>MIPS</vt:lpstr>
      <vt:lpstr>MIPS Overflow</vt:lpstr>
      <vt:lpstr>The “u”</vt:lpstr>
      <vt:lpstr>Overflow is bad…..</vt:lpstr>
      <vt:lpstr>Multiplication </vt:lpstr>
      <vt:lpstr>Multiplication</vt:lpstr>
      <vt:lpstr>Multiplication</vt:lpstr>
      <vt:lpstr>Loading and Storing</vt:lpstr>
      <vt:lpstr>Loading from Memory</vt:lpstr>
      <vt:lpstr>Loading to Memory</vt:lpstr>
      <vt:lpstr>Pseudo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Veca Schilling, Ann Marie</cp:lastModifiedBy>
  <cp:revision>32</cp:revision>
  <dcterms:created xsi:type="dcterms:W3CDTF">2015-02-03T20:23:07Z</dcterms:created>
  <dcterms:modified xsi:type="dcterms:W3CDTF">2021-01-20T02:04:27Z</dcterms:modified>
</cp:coreProperties>
</file>