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59" r:id="rId4"/>
    <p:sldId id="260" r:id="rId5"/>
    <p:sldId id="262" r:id="rId6"/>
    <p:sldId id="263" r:id="rId7"/>
    <p:sldId id="288" r:id="rId8"/>
    <p:sldId id="264" r:id="rId9"/>
    <p:sldId id="265" r:id="rId10"/>
    <p:sldId id="266" r:id="rId11"/>
    <p:sldId id="267" r:id="rId12"/>
    <p:sldId id="268" r:id="rId13"/>
    <p:sldId id="269" r:id="rId14"/>
    <p:sldId id="283" r:id="rId15"/>
    <p:sldId id="284" r:id="rId16"/>
    <p:sldId id="289" r:id="rId17"/>
    <p:sldId id="285" r:id="rId18"/>
    <p:sldId id="286" r:id="rId19"/>
    <p:sldId id="270" r:id="rId20"/>
    <p:sldId id="271" r:id="rId21"/>
    <p:sldId id="278" r:id="rId22"/>
    <p:sldId id="279" r:id="rId23"/>
    <p:sldId id="280" r:id="rId24"/>
    <p:sldId id="272" r:id="rId25"/>
    <p:sldId id="273" r:id="rId26"/>
    <p:sldId id="274" r:id="rId27"/>
    <p:sldId id="275" r:id="rId28"/>
    <p:sldId id="276" r:id="rId29"/>
    <p:sldId id="287" r:id="rId30"/>
    <p:sldId id="282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6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5667A-F668-4D99-A70F-611EB932DA1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2E746-DB1E-4D33-9386-FE2FD1126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8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3074B40-AE49-4ACE-A188-F65B16A7326B}" type="datetime3">
              <a:rPr lang="en-US" altLang="en-US"/>
              <a:pPr/>
              <a:t>7 February 2017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0F708D-C020-4A05-909A-8E10E75E676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70108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14A631F-D7C8-41BF-B340-9552143DBF9E}" type="datetime3">
              <a:rPr lang="en-US" altLang="en-US"/>
              <a:pPr/>
              <a:t>7 February 2017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BC4FAA-3FE2-4728-B082-1A6B7A34C3C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9259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9E156CA-0F94-4C03-8D49-E6C763128807}" type="datetime3">
              <a:rPr lang="en-US" altLang="en-US"/>
              <a:pPr/>
              <a:t>7 February 2017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15DA4D-BCDF-45B9-877D-508713B8738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05862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80D9D69-FB78-46D3-8157-D56A5B3906A6}" type="datetime3">
              <a:rPr lang="en-US" altLang="en-US"/>
              <a:pPr/>
              <a:t>7 February 2017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2CFB50-C49C-4418-9937-602A89084A1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48544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AB2423B-0072-425E-8C0E-C6EFB0D053BD}" type="datetime3">
              <a:rPr lang="en-US" altLang="en-US"/>
              <a:pPr/>
              <a:t>7 February 2017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629FE-4E64-43D9-826D-988EE8C8AAC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84125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BC782CD-5F70-4305-BB09-7E74DFA365C2}" type="datetime3">
              <a:rPr lang="en-US" altLang="en-US"/>
              <a:pPr/>
              <a:t>7 February 2017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45E4D-EDD5-4EEC-B70A-5347F535517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45840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408E2AB-1AC6-4AB1-8F22-A929EA99484C}" type="datetime3">
              <a:rPr lang="en-US" altLang="en-US"/>
              <a:pPr/>
              <a:t>7 February 2017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174C77-8F03-4CCC-8316-7EC63437DB8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47684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3F4779C-6E17-4E35-B287-268213E5AFB4}" type="datetime3">
              <a:rPr lang="en-US" altLang="en-US"/>
              <a:pPr/>
              <a:t>7 February 2017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C31DE-3E61-42E0-8688-1D5880E91084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8368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19200"/>
            <a:ext cx="7315200" cy="2133600"/>
          </a:xfrm>
        </p:spPr>
        <p:txBody>
          <a:bodyPr anchor="t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9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0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535113"/>
            <a:ext cx="3506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174875"/>
            <a:ext cx="3506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78635" y="1535113"/>
            <a:ext cx="350816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78635" y="2174875"/>
            <a:ext cx="350816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2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1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6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1600200"/>
            <a:ext cx="7467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030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248400"/>
            <a:ext cx="31242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21"/>
          <a:stretch>
            <a:fillRect/>
          </a:stretch>
        </p:blipFill>
        <p:spPr bwMode="auto">
          <a:xfrm>
            <a:off x="0" y="0"/>
            <a:ext cx="11906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Procedures in Assembly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8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 with the branches and jumps, you need to direct flow to an address.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When the routine at that address is finished, go back to address *after* the call.</a:t>
            </a:r>
          </a:p>
          <a:p>
            <a:pPr marL="0" indent="0">
              <a:buNone/>
            </a:pPr>
            <a:r>
              <a:rPr lang="en-US" dirty="0" smtClean="0"/>
              <a:t>Caller – code that calls method</a:t>
            </a:r>
          </a:p>
          <a:p>
            <a:pPr marL="0" indent="0">
              <a:buNone/>
            </a:pPr>
            <a:r>
              <a:rPr lang="en-US" dirty="0" err="1" smtClean="0"/>
              <a:t>Callee</a:t>
            </a:r>
            <a:r>
              <a:rPr lang="en-US" dirty="0" smtClean="0"/>
              <a:t> –code that is called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and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696200" cy="441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ourant" panose="02000509030000020004" pitchFamily="49" charset="0"/>
              </a:rPr>
              <a:t>jal</a:t>
            </a:r>
            <a:r>
              <a:rPr lang="en-US" b="1" dirty="0" smtClean="0">
                <a:latin typeface="Courant" panose="02000509030000020004" pitchFamily="49" charset="0"/>
              </a:rPr>
              <a:t> </a:t>
            </a:r>
            <a:r>
              <a:rPr lang="en-US" b="1" dirty="0" err="1" smtClean="0">
                <a:latin typeface="Courant" panose="02000509030000020004" pitchFamily="49" charset="0"/>
              </a:rPr>
              <a:t>ProcedureLabel</a:t>
            </a:r>
            <a:endParaRPr lang="en-US" b="1" dirty="0" smtClean="0">
              <a:latin typeface="Courant" panose="02000509030000020004" pitchFamily="49" charset="0"/>
            </a:endParaRPr>
          </a:p>
          <a:p>
            <a:pPr marL="0" indent="0">
              <a:buNone/>
            </a:pPr>
            <a:endParaRPr lang="en-US" b="1" dirty="0">
              <a:latin typeface="Courant" panose="020005090300000200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Jumps to the label *and* saves the next address to the $</a:t>
            </a:r>
            <a:r>
              <a:rPr lang="en-US" dirty="0" err="1" smtClean="0">
                <a:latin typeface="+mj-lt"/>
              </a:rPr>
              <a:t>ra</a:t>
            </a:r>
            <a:r>
              <a:rPr lang="en-US" dirty="0" smtClean="0">
                <a:latin typeface="+mj-lt"/>
              </a:rPr>
              <a:t> register.  This address is PC+4</a:t>
            </a:r>
          </a:p>
          <a:p>
            <a:pPr marL="0" indent="0">
              <a:buNone/>
            </a:pPr>
            <a:endParaRPr lang="en-US" sz="800" dirty="0">
              <a:latin typeface="+mj-lt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ant" panose="02000509030000020004" pitchFamily="49" charset="0"/>
              </a:rPr>
              <a:t>jr</a:t>
            </a:r>
            <a:r>
              <a:rPr lang="en-US" b="1" dirty="0" smtClean="0">
                <a:latin typeface="Courant" panose="02000509030000020004" pitchFamily="49" charset="0"/>
              </a:rPr>
              <a:t> $</a:t>
            </a:r>
            <a:r>
              <a:rPr lang="en-US" b="1" dirty="0" err="1" smtClean="0">
                <a:latin typeface="Courant" panose="02000509030000020004" pitchFamily="49" charset="0"/>
              </a:rPr>
              <a:t>ra</a:t>
            </a:r>
            <a:r>
              <a:rPr lang="en-US" b="1" dirty="0" smtClean="0">
                <a:latin typeface="Courant" panose="02000509030000020004" pitchFamily="49" charset="0"/>
              </a:rPr>
              <a:t> 	#jump to address in </a:t>
            </a:r>
          </a:p>
          <a:p>
            <a:pPr marL="0" indent="0">
              <a:buNone/>
            </a:pPr>
            <a:r>
              <a:rPr lang="en-US" b="1" dirty="0">
                <a:latin typeface="Courant" panose="02000509030000020004" pitchFamily="49" charset="0"/>
              </a:rPr>
              <a:t>	</a:t>
            </a:r>
            <a:r>
              <a:rPr lang="en-US" b="1" dirty="0" smtClean="0">
                <a:latin typeface="Courant" panose="02000509030000020004" pitchFamily="49" charset="0"/>
              </a:rPr>
              <a:t>	#register.  Used to </a:t>
            </a:r>
          </a:p>
          <a:p>
            <a:pPr marL="0" indent="0">
              <a:buNone/>
            </a:pPr>
            <a:r>
              <a:rPr lang="en-US" b="1" dirty="0" smtClean="0">
                <a:latin typeface="Courant" panose="02000509030000020004" pitchFamily="49" charset="0"/>
              </a:rPr>
              <a:t>		#return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See MARS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4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2A0E3E01-4641-4572-87EE-ED639D6E35E5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Procedure Calling</a:t>
            </a:r>
            <a:endParaRPr lang="en-AU" alt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Steps required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n-US" altLang="en-US"/>
              <a:t>Place parameters in registers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n-US" altLang="en-US"/>
              <a:t>Transfer control to procedure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n-US" altLang="en-US"/>
              <a:t>Acquire storage for procedure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n-US" altLang="en-US"/>
              <a:t>Perform procedure’s operations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n-US" altLang="en-US"/>
              <a:t>Place result in register for caller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n-US" altLang="en-US"/>
              <a:t>Return to place of call</a:t>
            </a:r>
          </a:p>
        </p:txBody>
      </p:sp>
      <p:sp>
        <p:nvSpPr>
          <p:cNvPr id="297988" name="Text Box 4"/>
          <p:cNvSpPr txBox="1">
            <a:spLocks noChangeArrowheads="1"/>
          </p:cNvSpPr>
          <p:nvPr/>
        </p:nvSpPr>
        <p:spPr bwMode="auto">
          <a:xfrm rot="5400000">
            <a:off x="6265069" y="2512219"/>
            <a:ext cx="5391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§2.8 Supporting Procedures in Computer Hardware</a:t>
            </a:r>
          </a:p>
        </p:txBody>
      </p:sp>
    </p:spTree>
    <p:extLst>
      <p:ext uri="{BB962C8B-B14F-4D97-AF65-F5344CB8AC3E}">
        <p14:creationId xmlns:p14="http://schemas.microsoft.com/office/powerpoint/2010/main" val="41028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smtClean="0"/>
              <a:t>convention</a:t>
            </a:r>
            <a:r>
              <a:rPr lang="en-US" dirty="0" smtClean="0"/>
              <a:t> is a methodology programmers follow that is not enforced by the language.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Conventions have been found to improve software quality and ease of programming.  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It is </a:t>
            </a:r>
            <a:r>
              <a:rPr lang="en-US" b="1" dirty="0" smtClean="0"/>
              <a:t>strongly advised </a:t>
            </a:r>
            <a:r>
              <a:rPr lang="en-US" dirty="0" smtClean="0"/>
              <a:t>to use programming conventions.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4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First four arguments are passed through registers $a0-$a3.  Any extra arguments are placed on the call stack.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callee</a:t>
            </a:r>
            <a:r>
              <a:rPr lang="en-US" dirty="0" smtClean="0"/>
              <a:t> is not required to preserve $a0-$a3, $t0-$t9 will be preserved after a procedure call.  </a:t>
            </a:r>
          </a:p>
          <a:p>
            <a:pPr marL="0" indent="0">
              <a:buNone/>
            </a:pPr>
            <a:endParaRPr lang="en-US" sz="800" b="1" dirty="0" smtClean="0"/>
          </a:p>
          <a:p>
            <a:pPr marL="0" indent="0">
              <a:buNone/>
            </a:pPr>
            <a:r>
              <a:rPr lang="en-US" dirty="0" smtClean="0"/>
              <a:t>If the calling program wants these registers to be preserved,  they must be saved off before the call.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5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 in other words: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847975"/>
            <a:ext cx="7970562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48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the </a:t>
            </a:r>
            <a:r>
              <a:rPr lang="en-US" dirty="0" err="1" smtClean="0"/>
              <a:t>callee</a:t>
            </a:r>
            <a:r>
              <a:rPr lang="en-US" dirty="0" smtClean="0"/>
              <a:t> wants to use $s0-$s7 during it’s operating, the </a:t>
            </a:r>
            <a:r>
              <a:rPr lang="en-US" b="1" dirty="0" err="1" smtClean="0"/>
              <a:t>callee</a:t>
            </a:r>
            <a:r>
              <a:rPr lang="en-US" dirty="0" smtClean="0"/>
              <a:t> must preserve them at the start of execution and restore them before it returns control to the caller.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Again, this is a convention.  MIPS assembly does not require you to save them.  </a:t>
            </a:r>
            <a:r>
              <a:rPr lang="en-US" b="1" dirty="0" smtClean="0"/>
              <a:t>It is by convention </a:t>
            </a:r>
            <a:r>
              <a:rPr lang="en-US" dirty="0" smtClean="0"/>
              <a:t>that the programmer does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3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addition to preserving $s0-$s7, the </a:t>
            </a:r>
            <a:r>
              <a:rPr lang="en-US" dirty="0" err="1" smtClean="0"/>
              <a:t>callee</a:t>
            </a:r>
            <a:r>
              <a:rPr lang="en-US" dirty="0" smtClean="0"/>
              <a:t> must save $</a:t>
            </a:r>
            <a:r>
              <a:rPr lang="en-US" dirty="0" err="1" smtClean="0"/>
              <a:t>fp</a:t>
            </a:r>
            <a:r>
              <a:rPr lang="en-US" dirty="0"/>
              <a:t> </a:t>
            </a:r>
            <a:r>
              <a:rPr lang="en-US" dirty="0" smtClean="0"/>
              <a:t>and $</a:t>
            </a:r>
            <a:r>
              <a:rPr lang="en-US" dirty="0" err="1" smtClean="0"/>
              <a:t>ra.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ra</a:t>
            </a:r>
            <a:r>
              <a:rPr lang="en-US" dirty="0" smtClean="0"/>
              <a:t> need only be saved if the procedure will call another procedure (aka it’s a nested procedure)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766EA12D-9DF6-4C09-98AB-956405EB827F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Usage</a:t>
            </a:r>
            <a:endParaRPr lang="en-AU" altLang="en-US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$a0 – $a3: arguments (reg’s 4 – 7)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$v0, $v1: result values (reg’s 2 and 3)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$t0 – $t9: temporaries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Can be overwritten by callee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$s0 – $s7: saved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Must be saved/restored by callee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$gp: global pointer for static data (reg 28)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$sp: stack pointer (reg 29)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$fp: frame pointer (reg 30)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$ra: return address (reg 31)</a:t>
            </a:r>
          </a:p>
        </p:txBody>
      </p:sp>
    </p:spTree>
    <p:extLst>
      <p:ext uri="{BB962C8B-B14F-4D97-AF65-F5344CB8AC3E}">
        <p14:creationId xmlns:p14="http://schemas.microsoft.com/office/powerpoint/2010/main" val="89837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MIPS architecture is a </a:t>
            </a:r>
            <a:r>
              <a:rPr lang="en-US" i="1" dirty="0" smtClean="0"/>
              <a:t>stored program</a:t>
            </a:r>
            <a:r>
              <a:rPr lang="en-US" dirty="0" smtClean="0"/>
              <a:t> system.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means that the instructions for the program are stored in memory.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CPU fetches an instruction, decodes it, and then executes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6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2CA6BE71-7E0B-4267-8B78-A881633B33A9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Procedure Call Instructions</a:t>
            </a:r>
            <a:endParaRPr lang="en-AU" altLang="en-US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Procedure call: jump and link</a:t>
            </a:r>
          </a:p>
          <a:p>
            <a:pPr>
              <a:buFont typeface="Wingdings" pitchFamily="2" charset="2"/>
              <a:buNone/>
            </a:pPr>
            <a:r>
              <a:rPr lang="en-US" altLang="en-US" sz="2800">
                <a:latin typeface="Lucida Console" pitchFamily="49" charset="0"/>
              </a:rPr>
              <a:t>	jal ProcedureLabel</a:t>
            </a:r>
          </a:p>
          <a:p>
            <a:pPr lvl="1"/>
            <a:r>
              <a:rPr lang="en-US" altLang="en-US"/>
              <a:t>Address of following instruction put in $ra</a:t>
            </a:r>
          </a:p>
          <a:p>
            <a:pPr lvl="1"/>
            <a:r>
              <a:rPr lang="en-US" altLang="en-US"/>
              <a:t>Jumps to target address</a:t>
            </a:r>
          </a:p>
          <a:p>
            <a:r>
              <a:rPr lang="en-US" altLang="en-US"/>
              <a:t>Procedure return: jump register</a:t>
            </a:r>
          </a:p>
          <a:p>
            <a:pPr>
              <a:buFont typeface="Wingdings" pitchFamily="2" charset="2"/>
              <a:buNone/>
            </a:pPr>
            <a:r>
              <a:rPr lang="en-US" altLang="en-US" sz="2800">
                <a:latin typeface="Lucida Console" pitchFamily="49" charset="0"/>
              </a:rPr>
              <a:t>	jr $ra</a:t>
            </a:r>
          </a:p>
          <a:p>
            <a:pPr lvl="1"/>
            <a:r>
              <a:rPr lang="en-US" altLang="en-US"/>
              <a:t>Copies $ra to program counter</a:t>
            </a:r>
          </a:p>
          <a:p>
            <a:pPr lvl="1"/>
            <a:r>
              <a:rPr lang="en-US" altLang="en-US"/>
              <a:t>Can also be used for computed jumps</a:t>
            </a:r>
          </a:p>
          <a:p>
            <a:pPr lvl="2"/>
            <a:r>
              <a:rPr lang="en-US" altLang="en-US"/>
              <a:t>e.g., for case/switch statements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015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F9EEF06F-C360-4633-95B9-2A79A2219FBF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3143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Data on the Stack</a:t>
            </a:r>
            <a:endParaRPr lang="en-AU" altLang="en-US"/>
          </a:p>
        </p:txBody>
      </p:sp>
      <p:sp>
        <p:nvSpPr>
          <p:cNvPr id="3143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71600" y="4452938"/>
            <a:ext cx="7407274" cy="1655763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800" dirty="0"/>
              <a:t>Local data allocated by </a:t>
            </a:r>
            <a:r>
              <a:rPr lang="en-US" altLang="en-US" sz="2800" dirty="0" err="1"/>
              <a:t>callee</a:t>
            </a:r>
            <a:endParaRPr lang="en-US" altLang="en-US" sz="2800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2400" dirty="0"/>
              <a:t>e.g., C automatic variables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800" dirty="0"/>
              <a:t>Procedure frame (activation record)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2400" dirty="0"/>
              <a:t>Used by some compilers to manage stack storage</a:t>
            </a:r>
            <a:endParaRPr lang="en-AU" altLang="en-US" sz="2400" dirty="0"/>
          </a:p>
        </p:txBody>
      </p:sp>
      <p:pic>
        <p:nvPicPr>
          <p:cNvPr id="314377" name="Picture 9" descr="f02-1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68413"/>
            <a:ext cx="6567487" cy="31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77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133700D4-4F39-4F1D-B986-52090BF3101A}" type="slidenum">
              <a:rPr lang="en-AU" altLang="en-US"/>
              <a:pPr/>
              <a:t>22</a:t>
            </a:fld>
            <a:endParaRPr lang="en-AU" altLang="en-US"/>
          </a:p>
        </p:txBody>
      </p:sp>
      <p:pic>
        <p:nvPicPr>
          <p:cNvPr id="316424" name="Picture 8" descr="f02-1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678" y="1912993"/>
            <a:ext cx="3198812" cy="253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4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Memory Layout</a:t>
            </a:r>
            <a:endParaRPr lang="en-AU" altLang="en-US" dirty="0"/>
          </a:p>
        </p:txBody>
      </p:sp>
      <p:sp>
        <p:nvSpPr>
          <p:cNvPr id="3164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295400" y="1219200"/>
            <a:ext cx="4608512" cy="511175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Text: program code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Static data: global variables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e.g., static variables in C, constant arrays and strings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$</a:t>
            </a:r>
            <a:r>
              <a:rPr lang="en-US" altLang="en-US" sz="2400" dirty="0" err="1"/>
              <a:t>gp</a:t>
            </a:r>
            <a:r>
              <a:rPr lang="en-US" altLang="en-US" sz="2400" dirty="0"/>
              <a:t> initialized to address allowing ±offsets into this segment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Dynamic data: heap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E.g., </a:t>
            </a:r>
            <a:r>
              <a:rPr lang="en-US" altLang="en-US" sz="2400" dirty="0" err="1"/>
              <a:t>malloc</a:t>
            </a:r>
            <a:r>
              <a:rPr lang="en-US" altLang="en-US" sz="2400" dirty="0"/>
              <a:t> in C, new in Java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Stack: automatic storage</a:t>
            </a:r>
            <a:endParaRPr lang="en-A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64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/ Stack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size of the dynamic segments is unknown at the start of the program.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They are as far apart as possible at the beginning to allow maximum growth of each.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2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4C21D7BB-5E13-4536-93BF-03CC26A7AF5C}" type="slidenum">
              <a:rPr lang="en-AU" altLang="en-US"/>
              <a:pPr/>
              <a:t>24</a:t>
            </a:fld>
            <a:endParaRPr lang="en-AU" altLang="en-US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C code:</a:t>
            </a:r>
          </a:p>
          <a:p>
            <a:pPr>
              <a:buFont typeface="Wingdings" pitchFamily="2" charset="2"/>
              <a:buNone/>
            </a:pPr>
            <a:r>
              <a:rPr lang="en-US" altLang="en-US" sz="2800" dirty="0">
                <a:latin typeface="Lucida Console" pitchFamily="49" charset="0"/>
              </a:rPr>
              <a:t>	</a:t>
            </a:r>
            <a:r>
              <a:rPr lang="en-US" altLang="en-US" sz="2800" dirty="0" err="1">
                <a:latin typeface="Lucida Console" pitchFamily="49" charset="0"/>
              </a:rPr>
              <a:t>int</a:t>
            </a:r>
            <a:r>
              <a:rPr lang="en-US" altLang="en-US" sz="2800" dirty="0">
                <a:latin typeface="Lucida Console" pitchFamily="49" charset="0"/>
              </a:rPr>
              <a:t> </a:t>
            </a:r>
            <a:r>
              <a:rPr lang="en-US" altLang="en-US" sz="2800" dirty="0" err="1">
                <a:latin typeface="Lucida Console" pitchFamily="49" charset="0"/>
              </a:rPr>
              <a:t>leaf_example</a:t>
            </a:r>
            <a:r>
              <a:rPr lang="en-US" altLang="en-US" sz="2800" dirty="0">
                <a:latin typeface="Lucida Console" pitchFamily="49" charset="0"/>
              </a:rPr>
              <a:t> (</a:t>
            </a:r>
            <a:r>
              <a:rPr lang="en-US" altLang="en-US" sz="2800" dirty="0" err="1">
                <a:latin typeface="Lucida Console" pitchFamily="49" charset="0"/>
              </a:rPr>
              <a:t>int</a:t>
            </a:r>
            <a:r>
              <a:rPr lang="en-US" altLang="en-US" sz="2800" dirty="0">
                <a:latin typeface="Lucida Console" pitchFamily="49" charset="0"/>
              </a:rPr>
              <a:t> g, h, </a:t>
            </a:r>
            <a:r>
              <a:rPr lang="en-US" altLang="en-US" sz="2800" dirty="0" err="1">
                <a:latin typeface="Lucida Console" pitchFamily="49" charset="0"/>
              </a:rPr>
              <a:t>i</a:t>
            </a:r>
            <a:r>
              <a:rPr lang="en-US" altLang="en-US" sz="2800" dirty="0">
                <a:latin typeface="Lucida Console" pitchFamily="49" charset="0"/>
              </a:rPr>
              <a:t>, j)</a:t>
            </a:r>
            <a:br>
              <a:rPr lang="en-US" altLang="en-US" sz="2800" dirty="0">
                <a:latin typeface="Lucida Console" pitchFamily="49" charset="0"/>
              </a:rPr>
            </a:br>
            <a:r>
              <a:rPr lang="en-US" altLang="en-US" sz="2800" dirty="0">
                <a:latin typeface="Lucida Console" pitchFamily="49" charset="0"/>
              </a:rPr>
              <a:t>{ </a:t>
            </a:r>
            <a:r>
              <a:rPr lang="en-US" altLang="en-US" sz="2800" dirty="0" err="1">
                <a:latin typeface="Lucida Console" pitchFamily="49" charset="0"/>
              </a:rPr>
              <a:t>int</a:t>
            </a:r>
            <a:r>
              <a:rPr lang="en-US" altLang="en-US" sz="2800" dirty="0">
                <a:latin typeface="Lucida Console" pitchFamily="49" charset="0"/>
              </a:rPr>
              <a:t> f;</a:t>
            </a:r>
            <a:br>
              <a:rPr lang="en-US" altLang="en-US" sz="2800" dirty="0">
                <a:latin typeface="Lucida Console" pitchFamily="49" charset="0"/>
              </a:rPr>
            </a:br>
            <a:r>
              <a:rPr lang="en-US" altLang="en-US" sz="2800" dirty="0">
                <a:latin typeface="Lucida Console" pitchFamily="49" charset="0"/>
              </a:rPr>
              <a:t>  f = (g + h) - (</a:t>
            </a:r>
            <a:r>
              <a:rPr lang="en-US" altLang="en-US" sz="2800" dirty="0" err="1">
                <a:latin typeface="Lucida Console" pitchFamily="49" charset="0"/>
              </a:rPr>
              <a:t>i</a:t>
            </a:r>
            <a:r>
              <a:rPr lang="en-US" altLang="en-US" sz="2800" dirty="0">
                <a:latin typeface="Lucida Console" pitchFamily="49" charset="0"/>
              </a:rPr>
              <a:t> + j);</a:t>
            </a:r>
            <a:br>
              <a:rPr lang="en-US" altLang="en-US" sz="2800" dirty="0">
                <a:latin typeface="Lucida Console" pitchFamily="49" charset="0"/>
              </a:rPr>
            </a:br>
            <a:r>
              <a:rPr lang="en-US" altLang="en-US" sz="2800" dirty="0">
                <a:latin typeface="Lucida Console" pitchFamily="49" charset="0"/>
              </a:rPr>
              <a:t>  return f;</a:t>
            </a:r>
            <a:br>
              <a:rPr lang="en-US" altLang="en-US" sz="2800" dirty="0">
                <a:latin typeface="Lucida Console" pitchFamily="49" charset="0"/>
              </a:rPr>
            </a:br>
            <a:r>
              <a:rPr lang="en-US" altLang="en-US" sz="2800" dirty="0">
                <a:latin typeface="Lucida Console" pitchFamily="49" charset="0"/>
              </a:rPr>
              <a:t>}</a:t>
            </a:r>
          </a:p>
          <a:p>
            <a:pPr lvl="1"/>
            <a:r>
              <a:rPr lang="en-US" altLang="en-US" dirty="0"/>
              <a:t>Arguments g, …, j in $a0, …, $a3</a:t>
            </a:r>
          </a:p>
          <a:p>
            <a:pPr lvl="1"/>
            <a:r>
              <a:rPr lang="en-US" altLang="en-US" dirty="0"/>
              <a:t>f in $s0 (hence, need to save $s0 on stack)</a:t>
            </a:r>
          </a:p>
          <a:p>
            <a:pPr lvl="1"/>
            <a:r>
              <a:rPr lang="en-US" altLang="en-US" dirty="0"/>
              <a:t>Result in $v0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66675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 Procedure Example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371600" y="1125538"/>
            <a:ext cx="7583488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/>
              <a:t>MIPS code: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 smtClean="0">
                <a:latin typeface="Lucida Console" pitchFamily="49" charset="0"/>
              </a:rPr>
              <a:t>	</a:t>
            </a:r>
            <a:r>
              <a:rPr lang="en-US" altLang="en-US" sz="2800" dirty="0" err="1" smtClean="0">
                <a:latin typeface="Lucida Console" pitchFamily="49" charset="0"/>
              </a:rPr>
              <a:t>leaf_example</a:t>
            </a:r>
            <a:r>
              <a:rPr lang="en-US" altLang="en-US" sz="2800" dirty="0" smtClean="0">
                <a:latin typeface="Lucida Console" pitchFamily="49" charset="0"/>
              </a:rPr>
              <a:t>:</a:t>
            </a:r>
            <a:br>
              <a:rPr lang="en-US" altLang="en-US" sz="2800" dirty="0" smtClean="0">
                <a:latin typeface="Lucida Console" pitchFamily="49" charset="0"/>
              </a:rPr>
            </a:br>
            <a:r>
              <a:rPr lang="en-US" altLang="en-US" sz="2800" dirty="0" smtClean="0">
                <a:latin typeface="Lucida Console" pitchFamily="49" charset="0"/>
              </a:rPr>
              <a:t>  </a:t>
            </a:r>
            <a:r>
              <a:rPr lang="en-US" altLang="en-US" sz="2800" dirty="0" err="1" smtClean="0">
                <a:latin typeface="Lucida Console" pitchFamily="49" charset="0"/>
              </a:rPr>
              <a:t>addi</a:t>
            </a:r>
            <a:r>
              <a:rPr lang="en-US" altLang="en-US" sz="2800" dirty="0" smtClean="0">
                <a:latin typeface="Lucida Console" pitchFamily="49" charset="0"/>
              </a:rPr>
              <a:t> $</a:t>
            </a:r>
            <a:r>
              <a:rPr lang="en-US" altLang="en-US" sz="2800" dirty="0" err="1" smtClean="0">
                <a:latin typeface="Lucida Console" pitchFamily="49" charset="0"/>
              </a:rPr>
              <a:t>sp</a:t>
            </a:r>
            <a:r>
              <a:rPr lang="en-US" altLang="en-US" sz="2800" dirty="0" smtClean="0">
                <a:latin typeface="Lucida Console" pitchFamily="49" charset="0"/>
              </a:rPr>
              <a:t>, $</a:t>
            </a:r>
            <a:r>
              <a:rPr lang="en-US" altLang="en-US" sz="2800" dirty="0" err="1" smtClean="0">
                <a:latin typeface="Lucida Console" pitchFamily="49" charset="0"/>
              </a:rPr>
              <a:t>sp</a:t>
            </a:r>
            <a:r>
              <a:rPr lang="en-US" altLang="en-US" sz="2800" dirty="0" smtClean="0">
                <a:latin typeface="Lucida Console" pitchFamily="49" charset="0"/>
              </a:rPr>
              <a:t>, -4</a:t>
            </a:r>
            <a:br>
              <a:rPr lang="en-US" altLang="en-US" sz="2800" dirty="0" smtClean="0">
                <a:latin typeface="Lucida Console" pitchFamily="49" charset="0"/>
              </a:rPr>
            </a:br>
            <a:r>
              <a:rPr lang="en-US" altLang="en-US" sz="2800" dirty="0" smtClean="0">
                <a:latin typeface="Lucida Console" pitchFamily="49" charset="0"/>
              </a:rPr>
              <a:t>  </a:t>
            </a:r>
            <a:r>
              <a:rPr lang="en-US" altLang="en-US" sz="2800" dirty="0" err="1" smtClean="0">
                <a:latin typeface="Lucida Console" pitchFamily="49" charset="0"/>
              </a:rPr>
              <a:t>sw</a:t>
            </a:r>
            <a:r>
              <a:rPr lang="en-US" altLang="en-US" sz="2800" dirty="0" smtClean="0">
                <a:latin typeface="Lucida Console" pitchFamily="49" charset="0"/>
              </a:rPr>
              <a:t>   $s0, 0($</a:t>
            </a:r>
            <a:r>
              <a:rPr lang="en-US" altLang="en-US" sz="2800" dirty="0" err="1" smtClean="0">
                <a:latin typeface="Lucida Console" pitchFamily="49" charset="0"/>
              </a:rPr>
              <a:t>sp</a:t>
            </a:r>
            <a:r>
              <a:rPr lang="en-US" altLang="en-US" sz="2800" dirty="0" smtClean="0">
                <a:latin typeface="Lucida Console" pitchFamily="49" charset="0"/>
              </a:rPr>
              <a:t>)</a:t>
            </a:r>
            <a:br>
              <a:rPr lang="en-US" altLang="en-US" sz="2800" dirty="0" smtClean="0">
                <a:latin typeface="Lucida Console" pitchFamily="49" charset="0"/>
              </a:rPr>
            </a:br>
            <a:r>
              <a:rPr lang="en-US" altLang="en-US" sz="2800" dirty="0" smtClean="0">
                <a:latin typeface="Lucida Console" pitchFamily="49" charset="0"/>
              </a:rPr>
              <a:t>  add  $t0, $a0, $a1</a:t>
            </a:r>
            <a:br>
              <a:rPr lang="en-US" altLang="en-US" sz="2800" dirty="0" smtClean="0">
                <a:latin typeface="Lucida Console" pitchFamily="49" charset="0"/>
              </a:rPr>
            </a:br>
            <a:r>
              <a:rPr lang="en-US" altLang="en-US" sz="2800" dirty="0" smtClean="0">
                <a:latin typeface="Lucida Console" pitchFamily="49" charset="0"/>
              </a:rPr>
              <a:t>  add  $t1, $a2, $a3</a:t>
            </a:r>
            <a:br>
              <a:rPr lang="en-US" altLang="en-US" sz="2800" dirty="0" smtClean="0">
                <a:latin typeface="Lucida Console" pitchFamily="49" charset="0"/>
              </a:rPr>
            </a:br>
            <a:r>
              <a:rPr lang="en-US" altLang="en-US" sz="2800" dirty="0" smtClean="0">
                <a:latin typeface="Lucida Console" pitchFamily="49" charset="0"/>
              </a:rPr>
              <a:t>  sub  $s0, $t0, $t1</a:t>
            </a:r>
            <a:br>
              <a:rPr lang="en-US" altLang="en-US" sz="2800" dirty="0" smtClean="0">
                <a:latin typeface="Lucida Console" pitchFamily="49" charset="0"/>
              </a:rPr>
            </a:br>
            <a:r>
              <a:rPr lang="en-US" altLang="en-US" sz="2800" dirty="0" smtClean="0">
                <a:latin typeface="Lucida Console" pitchFamily="49" charset="0"/>
              </a:rPr>
              <a:t>  add  $v0, $s0, $zero</a:t>
            </a:r>
            <a:br>
              <a:rPr lang="en-US" altLang="en-US" sz="2800" dirty="0" smtClean="0">
                <a:latin typeface="Lucida Console" pitchFamily="49" charset="0"/>
              </a:rPr>
            </a:br>
            <a:r>
              <a:rPr lang="en-US" altLang="en-US" sz="2800" dirty="0" smtClean="0">
                <a:latin typeface="Lucida Console" pitchFamily="49" charset="0"/>
              </a:rPr>
              <a:t>  </a:t>
            </a:r>
            <a:r>
              <a:rPr lang="en-US" altLang="en-US" sz="2800" dirty="0" err="1" smtClean="0">
                <a:latin typeface="Lucida Console" pitchFamily="49" charset="0"/>
              </a:rPr>
              <a:t>lw</a:t>
            </a:r>
            <a:r>
              <a:rPr lang="en-US" altLang="en-US" sz="2800" dirty="0" smtClean="0">
                <a:latin typeface="Lucida Console" pitchFamily="49" charset="0"/>
              </a:rPr>
              <a:t>   $s0, 0($</a:t>
            </a:r>
            <a:r>
              <a:rPr lang="en-US" altLang="en-US" sz="2800" dirty="0" err="1" smtClean="0">
                <a:latin typeface="Lucida Console" pitchFamily="49" charset="0"/>
              </a:rPr>
              <a:t>sp</a:t>
            </a:r>
            <a:r>
              <a:rPr lang="en-US" altLang="en-US" sz="2800" dirty="0" smtClean="0">
                <a:latin typeface="Lucida Console" pitchFamily="49" charset="0"/>
              </a:rPr>
              <a:t>)</a:t>
            </a:r>
            <a:br>
              <a:rPr lang="en-US" altLang="en-US" sz="2800" dirty="0" smtClean="0">
                <a:latin typeface="Lucida Console" pitchFamily="49" charset="0"/>
              </a:rPr>
            </a:br>
            <a:r>
              <a:rPr lang="en-US" altLang="en-US" sz="2800" dirty="0" smtClean="0">
                <a:latin typeface="Lucida Console" pitchFamily="49" charset="0"/>
              </a:rPr>
              <a:t>  </a:t>
            </a:r>
            <a:r>
              <a:rPr lang="en-US" altLang="en-US" sz="2800" dirty="0" err="1" smtClean="0">
                <a:latin typeface="Lucida Console" pitchFamily="49" charset="0"/>
              </a:rPr>
              <a:t>addi</a:t>
            </a:r>
            <a:r>
              <a:rPr lang="en-US" altLang="en-US" sz="2800" dirty="0" smtClean="0">
                <a:latin typeface="Lucida Console" pitchFamily="49" charset="0"/>
              </a:rPr>
              <a:t> $</a:t>
            </a:r>
            <a:r>
              <a:rPr lang="en-US" altLang="en-US" sz="2800" dirty="0" err="1" smtClean="0">
                <a:latin typeface="Lucida Console" pitchFamily="49" charset="0"/>
              </a:rPr>
              <a:t>sp</a:t>
            </a:r>
            <a:r>
              <a:rPr lang="en-US" altLang="en-US" sz="2800" dirty="0" smtClean="0">
                <a:latin typeface="Lucida Console" pitchFamily="49" charset="0"/>
              </a:rPr>
              <a:t>, $</a:t>
            </a:r>
            <a:r>
              <a:rPr lang="en-US" altLang="en-US" sz="2800" dirty="0" err="1" smtClean="0">
                <a:latin typeface="Lucida Console" pitchFamily="49" charset="0"/>
              </a:rPr>
              <a:t>sp</a:t>
            </a:r>
            <a:r>
              <a:rPr lang="en-US" altLang="en-US" sz="2800" dirty="0" smtClean="0">
                <a:latin typeface="Lucida Console" pitchFamily="49" charset="0"/>
              </a:rPr>
              <a:t>, 4</a:t>
            </a:r>
            <a:br>
              <a:rPr lang="en-US" altLang="en-US" sz="2800" dirty="0" smtClean="0">
                <a:latin typeface="Lucida Console" pitchFamily="49" charset="0"/>
              </a:rPr>
            </a:br>
            <a:r>
              <a:rPr lang="en-US" altLang="en-US" sz="2800" dirty="0" smtClean="0">
                <a:latin typeface="Lucida Console" pitchFamily="49" charset="0"/>
              </a:rPr>
              <a:t>  </a:t>
            </a:r>
            <a:r>
              <a:rPr lang="en-US" altLang="en-US" sz="2800" dirty="0" err="1" smtClean="0">
                <a:latin typeface="Lucida Console" pitchFamily="49" charset="0"/>
              </a:rPr>
              <a:t>jr</a:t>
            </a:r>
            <a:r>
              <a:rPr lang="en-US" altLang="en-US" sz="2800" dirty="0" smtClean="0">
                <a:latin typeface="Lucida Console" pitchFamily="49" charset="0"/>
              </a:rPr>
              <a:t>   $</a:t>
            </a:r>
            <a:r>
              <a:rPr lang="en-US" altLang="en-US" sz="2800" dirty="0" err="1" smtClean="0">
                <a:latin typeface="Lucida Console" pitchFamily="49" charset="0"/>
              </a:rPr>
              <a:t>ra</a:t>
            </a:r>
            <a:endParaRPr lang="en-US" altLang="en-US" sz="28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6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Non-Leaf Procedures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19200" y="1295400"/>
            <a:ext cx="7735888" cy="443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Procedures that call other procedures</a:t>
            </a:r>
          </a:p>
          <a:p>
            <a:r>
              <a:rPr lang="en-US" altLang="en-US" smtClean="0"/>
              <a:t>For nested call, caller needs to save on the stack:</a:t>
            </a:r>
          </a:p>
          <a:p>
            <a:pPr lvl="1"/>
            <a:r>
              <a:rPr lang="en-US" altLang="en-US" smtClean="0"/>
              <a:t>Its return address</a:t>
            </a:r>
          </a:p>
          <a:p>
            <a:pPr lvl="1"/>
            <a:r>
              <a:rPr lang="en-US" altLang="en-US" smtClean="0"/>
              <a:t>Any arguments and temporaries needed after the call</a:t>
            </a:r>
          </a:p>
          <a:p>
            <a:r>
              <a:rPr lang="en-US" altLang="en-US" smtClean="0"/>
              <a:t>Restore from the stack after the call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623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82B6B216-AC91-4EBD-A013-92D05774C3CF}" type="slidenum">
              <a:rPr lang="en-AU" altLang="en-US"/>
              <a:pPr/>
              <a:t>27</a:t>
            </a:fld>
            <a:endParaRPr lang="en-AU" alt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Non-Leaf Procedure Example</a:t>
            </a:r>
            <a:endParaRPr lang="en-AU" alt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 code:</a:t>
            </a:r>
          </a:p>
          <a:p>
            <a:pPr>
              <a:buFont typeface="Wingdings" pitchFamily="2" charset="2"/>
              <a:buNone/>
            </a:pPr>
            <a:r>
              <a:rPr lang="en-US" altLang="en-US" sz="2800" dirty="0">
                <a:latin typeface="Lucida Console" pitchFamily="49" charset="0"/>
              </a:rPr>
              <a:t>	</a:t>
            </a:r>
            <a:r>
              <a:rPr lang="en-US" altLang="en-US" sz="2800" dirty="0" err="1">
                <a:latin typeface="Lucida Console" pitchFamily="49" charset="0"/>
              </a:rPr>
              <a:t>int</a:t>
            </a:r>
            <a:r>
              <a:rPr lang="en-US" altLang="en-US" sz="2800" dirty="0">
                <a:latin typeface="Lucida Console" pitchFamily="49" charset="0"/>
              </a:rPr>
              <a:t> fact (</a:t>
            </a:r>
            <a:r>
              <a:rPr lang="en-US" altLang="en-US" sz="2800" dirty="0" err="1">
                <a:latin typeface="Lucida Console" pitchFamily="49" charset="0"/>
              </a:rPr>
              <a:t>int</a:t>
            </a:r>
            <a:r>
              <a:rPr lang="en-US" altLang="en-US" sz="2800" dirty="0">
                <a:latin typeface="Lucida Console" pitchFamily="49" charset="0"/>
              </a:rPr>
              <a:t> n)</a:t>
            </a:r>
            <a:br>
              <a:rPr lang="en-US" altLang="en-US" sz="2800" dirty="0">
                <a:latin typeface="Lucida Console" pitchFamily="49" charset="0"/>
              </a:rPr>
            </a:br>
            <a:r>
              <a:rPr lang="en-US" altLang="en-US" sz="2800" dirty="0">
                <a:latin typeface="Lucida Console" pitchFamily="49" charset="0"/>
              </a:rPr>
              <a:t>{ </a:t>
            </a:r>
            <a:br>
              <a:rPr lang="en-US" altLang="en-US" sz="2800" dirty="0">
                <a:latin typeface="Lucida Console" pitchFamily="49" charset="0"/>
              </a:rPr>
            </a:br>
            <a:r>
              <a:rPr lang="en-US" altLang="en-US" sz="2800" dirty="0">
                <a:latin typeface="Lucida Console" pitchFamily="49" charset="0"/>
              </a:rPr>
              <a:t>  if (n &lt; 1) return </a:t>
            </a:r>
            <a:r>
              <a:rPr lang="en-US" altLang="en-US" sz="2800" dirty="0" smtClean="0">
                <a:latin typeface="Lucida Console" pitchFamily="49" charset="0"/>
              </a:rPr>
              <a:t>1;</a:t>
            </a:r>
            <a:r>
              <a:rPr lang="en-US" altLang="en-US" sz="2800" dirty="0">
                <a:latin typeface="Lucida Console" pitchFamily="49" charset="0"/>
              </a:rPr>
              <a:t/>
            </a:r>
            <a:br>
              <a:rPr lang="en-US" altLang="en-US" sz="2800" dirty="0">
                <a:latin typeface="Lucida Console" pitchFamily="49" charset="0"/>
              </a:rPr>
            </a:br>
            <a:r>
              <a:rPr lang="en-US" altLang="en-US" sz="2800" dirty="0">
                <a:latin typeface="Lucida Console" pitchFamily="49" charset="0"/>
              </a:rPr>
              <a:t>  else return n * fact(n - 1);</a:t>
            </a:r>
            <a:br>
              <a:rPr lang="en-US" altLang="en-US" sz="2800" dirty="0">
                <a:latin typeface="Lucida Console" pitchFamily="49" charset="0"/>
              </a:rPr>
            </a:br>
            <a:r>
              <a:rPr lang="en-US" altLang="en-US" sz="2800" dirty="0">
                <a:latin typeface="Lucida Console" pitchFamily="49" charset="0"/>
              </a:rPr>
              <a:t>}</a:t>
            </a:r>
          </a:p>
          <a:p>
            <a:pPr lvl="1"/>
            <a:r>
              <a:rPr lang="en-US" altLang="en-US" dirty="0"/>
              <a:t>Argument n in $a0</a:t>
            </a:r>
          </a:p>
          <a:p>
            <a:pPr lvl="1"/>
            <a:r>
              <a:rPr lang="en-US" altLang="en-US" dirty="0"/>
              <a:t>Result in $v0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026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BD006791-57A7-4710-8AB0-E7A8AD116E1E}" type="slidenum">
              <a:rPr lang="en-AU" altLang="en-US"/>
              <a:pPr/>
              <a:t>28</a:t>
            </a:fld>
            <a:endParaRPr lang="en-AU" alt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74638"/>
            <a:ext cx="7735888" cy="1143000"/>
          </a:xfrm>
        </p:spPr>
        <p:txBody>
          <a:bodyPr/>
          <a:lstStyle/>
          <a:p>
            <a:r>
              <a:rPr lang="en-US" altLang="en-US" dirty="0"/>
              <a:t>Non-Leaf Procedure </a:t>
            </a:r>
            <a:r>
              <a:rPr lang="en-US" altLang="en-US" dirty="0" smtClean="0"/>
              <a:t>Example</a:t>
            </a:r>
            <a:endParaRPr lang="en-AU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143000" y="1125538"/>
            <a:ext cx="7812088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 smtClean="0"/>
              <a:t>MIPS code: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Lucida Console" pitchFamily="49" charset="0"/>
              </a:rPr>
              <a:t>	fact:</a:t>
            </a:r>
            <a:br>
              <a:rPr lang="en-US" altLang="en-US" sz="1800" dirty="0" smtClean="0">
                <a:latin typeface="Lucida Console" pitchFamily="49" charset="0"/>
              </a:rPr>
            </a:br>
            <a:r>
              <a:rPr lang="en-US" altLang="en-US" sz="1800" dirty="0" smtClean="0">
                <a:latin typeface="Lucida Console" pitchFamily="49" charset="0"/>
              </a:rPr>
              <a:t>    </a:t>
            </a:r>
            <a:r>
              <a:rPr lang="en-US" altLang="en-US" sz="1800" dirty="0" err="1" smtClean="0">
                <a:latin typeface="Lucida Console" pitchFamily="49" charset="0"/>
              </a:rPr>
              <a:t>addi</a:t>
            </a:r>
            <a:r>
              <a:rPr lang="en-US" altLang="en-US" sz="1800" dirty="0" smtClean="0">
                <a:latin typeface="Lucida Console" pitchFamily="49" charset="0"/>
              </a:rPr>
              <a:t> $</a:t>
            </a:r>
            <a:r>
              <a:rPr lang="en-US" altLang="en-US" sz="1800" dirty="0" err="1" smtClean="0">
                <a:latin typeface="Lucida Console" pitchFamily="49" charset="0"/>
              </a:rPr>
              <a:t>sp</a:t>
            </a:r>
            <a:r>
              <a:rPr lang="en-US" altLang="en-US" sz="1800" dirty="0" smtClean="0">
                <a:latin typeface="Lucida Console" pitchFamily="49" charset="0"/>
              </a:rPr>
              <a:t>, $</a:t>
            </a:r>
            <a:r>
              <a:rPr lang="en-US" altLang="en-US" sz="1800" dirty="0" err="1" smtClean="0">
                <a:latin typeface="Lucida Console" pitchFamily="49" charset="0"/>
              </a:rPr>
              <a:t>sp</a:t>
            </a:r>
            <a:r>
              <a:rPr lang="en-US" altLang="en-US" sz="1800" dirty="0" smtClean="0">
                <a:latin typeface="Lucida Console" pitchFamily="49" charset="0"/>
              </a:rPr>
              <a:t>, -8     # adjust stack for 2 items</a:t>
            </a:r>
            <a:br>
              <a:rPr lang="en-US" altLang="en-US" sz="1800" dirty="0" smtClean="0">
                <a:latin typeface="Lucida Console" pitchFamily="49" charset="0"/>
              </a:rPr>
            </a:br>
            <a:r>
              <a:rPr lang="en-US" altLang="en-US" sz="1800" dirty="0" smtClean="0">
                <a:latin typeface="Lucida Console" pitchFamily="49" charset="0"/>
              </a:rPr>
              <a:t>    </a:t>
            </a:r>
            <a:r>
              <a:rPr lang="en-US" altLang="en-US" sz="1800" dirty="0" err="1" smtClean="0">
                <a:latin typeface="Lucida Console" pitchFamily="49" charset="0"/>
              </a:rPr>
              <a:t>sw</a:t>
            </a:r>
            <a:r>
              <a:rPr lang="en-US" altLang="en-US" sz="1800" dirty="0" smtClean="0">
                <a:latin typeface="Lucida Console" pitchFamily="49" charset="0"/>
              </a:rPr>
              <a:t>   $</a:t>
            </a:r>
            <a:r>
              <a:rPr lang="en-US" altLang="en-US" sz="1800" dirty="0" err="1" smtClean="0">
                <a:latin typeface="Lucida Console" pitchFamily="49" charset="0"/>
              </a:rPr>
              <a:t>ra</a:t>
            </a:r>
            <a:r>
              <a:rPr lang="en-US" altLang="en-US" sz="1800" dirty="0" smtClean="0">
                <a:latin typeface="Lucida Console" pitchFamily="49" charset="0"/>
              </a:rPr>
              <a:t>, 4($</a:t>
            </a:r>
            <a:r>
              <a:rPr lang="en-US" altLang="en-US" sz="1800" dirty="0" err="1" smtClean="0">
                <a:latin typeface="Lucida Console" pitchFamily="49" charset="0"/>
              </a:rPr>
              <a:t>sp</a:t>
            </a:r>
            <a:r>
              <a:rPr lang="en-US" altLang="en-US" sz="1800" dirty="0" smtClean="0">
                <a:latin typeface="Lucida Console" pitchFamily="49" charset="0"/>
              </a:rPr>
              <a:t>)      # save return address</a:t>
            </a:r>
            <a:br>
              <a:rPr lang="en-US" altLang="en-US" sz="1800" dirty="0" smtClean="0">
                <a:latin typeface="Lucida Console" pitchFamily="49" charset="0"/>
              </a:rPr>
            </a:br>
            <a:r>
              <a:rPr lang="en-US" altLang="en-US" sz="1800" dirty="0" smtClean="0">
                <a:latin typeface="Lucida Console" pitchFamily="49" charset="0"/>
              </a:rPr>
              <a:t>    </a:t>
            </a:r>
            <a:r>
              <a:rPr lang="en-US" altLang="en-US" sz="1800" dirty="0" err="1" smtClean="0">
                <a:latin typeface="Lucida Console" pitchFamily="49" charset="0"/>
              </a:rPr>
              <a:t>sw</a:t>
            </a:r>
            <a:r>
              <a:rPr lang="en-US" altLang="en-US" sz="1800" dirty="0" smtClean="0">
                <a:latin typeface="Lucida Console" pitchFamily="49" charset="0"/>
              </a:rPr>
              <a:t>   $a0, 0($</a:t>
            </a:r>
            <a:r>
              <a:rPr lang="en-US" altLang="en-US" sz="1800" dirty="0" err="1" smtClean="0">
                <a:latin typeface="Lucida Console" pitchFamily="49" charset="0"/>
              </a:rPr>
              <a:t>sp</a:t>
            </a:r>
            <a:r>
              <a:rPr lang="en-US" altLang="en-US" sz="1800" dirty="0" smtClean="0">
                <a:latin typeface="Lucida Console" pitchFamily="49" charset="0"/>
              </a:rPr>
              <a:t>)      # save argument</a:t>
            </a:r>
            <a:br>
              <a:rPr lang="en-US" altLang="en-US" sz="1800" dirty="0" smtClean="0">
                <a:latin typeface="Lucida Console" pitchFamily="49" charset="0"/>
              </a:rPr>
            </a:br>
            <a:r>
              <a:rPr lang="en-US" altLang="en-US" sz="1800" dirty="0" smtClean="0">
                <a:latin typeface="Lucida Console" pitchFamily="49" charset="0"/>
              </a:rPr>
              <a:t>    </a:t>
            </a:r>
            <a:r>
              <a:rPr lang="en-US" altLang="en-US" sz="1800" dirty="0" err="1" smtClean="0">
                <a:latin typeface="Lucida Console" pitchFamily="49" charset="0"/>
              </a:rPr>
              <a:t>slti</a:t>
            </a:r>
            <a:r>
              <a:rPr lang="en-US" altLang="en-US" sz="1800" dirty="0" smtClean="0">
                <a:latin typeface="Lucida Console" pitchFamily="49" charset="0"/>
              </a:rPr>
              <a:t> $t0, $a0, 1      # test for n &lt; 1</a:t>
            </a:r>
            <a:br>
              <a:rPr lang="en-US" altLang="en-US" sz="1800" dirty="0" smtClean="0">
                <a:latin typeface="Lucida Console" pitchFamily="49" charset="0"/>
              </a:rPr>
            </a:br>
            <a:r>
              <a:rPr lang="en-US" altLang="en-US" sz="1800" dirty="0" smtClean="0">
                <a:latin typeface="Lucida Console" pitchFamily="49" charset="0"/>
              </a:rPr>
              <a:t>    </a:t>
            </a:r>
            <a:r>
              <a:rPr lang="en-US" altLang="en-US" sz="1800" dirty="0" err="1" smtClean="0">
                <a:latin typeface="Lucida Console" pitchFamily="49" charset="0"/>
              </a:rPr>
              <a:t>beq</a:t>
            </a:r>
            <a:r>
              <a:rPr lang="en-US" altLang="en-US" sz="1800" dirty="0" smtClean="0">
                <a:latin typeface="Lucida Console" pitchFamily="49" charset="0"/>
              </a:rPr>
              <a:t>  $t0, $zero, L1</a:t>
            </a:r>
            <a:br>
              <a:rPr lang="en-US" altLang="en-US" sz="1800" dirty="0" smtClean="0">
                <a:latin typeface="Lucida Console" pitchFamily="49" charset="0"/>
              </a:rPr>
            </a:br>
            <a:r>
              <a:rPr lang="en-US" altLang="en-US" sz="1800" dirty="0" smtClean="0">
                <a:latin typeface="Lucida Console" pitchFamily="49" charset="0"/>
              </a:rPr>
              <a:t>    </a:t>
            </a:r>
            <a:r>
              <a:rPr lang="en-US" altLang="en-US" sz="1800" dirty="0" err="1" smtClean="0">
                <a:latin typeface="Lucida Console" pitchFamily="49" charset="0"/>
              </a:rPr>
              <a:t>addi</a:t>
            </a:r>
            <a:r>
              <a:rPr lang="en-US" altLang="en-US" sz="1800" dirty="0" smtClean="0">
                <a:latin typeface="Lucida Console" pitchFamily="49" charset="0"/>
              </a:rPr>
              <a:t> $v0, $zero, 1    # if so, result is 1</a:t>
            </a:r>
            <a:br>
              <a:rPr lang="en-US" altLang="en-US" sz="1800" dirty="0" smtClean="0">
                <a:latin typeface="Lucida Console" pitchFamily="49" charset="0"/>
              </a:rPr>
            </a:br>
            <a:r>
              <a:rPr lang="en-US" altLang="en-US" sz="1800" dirty="0" smtClean="0">
                <a:latin typeface="Lucida Console" pitchFamily="49" charset="0"/>
              </a:rPr>
              <a:t>    </a:t>
            </a:r>
            <a:r>
              <a:rPr lang="en-US" altLang="en-US" sz="1800" dirty="0" err="1" smtClean="0">
                <a:latin typeface="Lucida Console" pitchFamily="49" charset="0"/>
              </a:rPr>
              <a:t>addi</a:t>
            </a:r>
            <a:r>
              <a:rPr lang="en-US" altLang="en-US" sz="1800" dirty="0" smtClean="0">
                <a:latin typeface="Lucida Console" pitchFamily="49" charset="0"/>
              </a:rPr>
              <a:t> $</a:t>
            </a:r>
            <a:r>
              <a:rPr lang="en-US" altLang="en-US" sz="1800" dirty="0" err="1" smtClean="0">
                <a:latin typeface="Lucida Console" pitchFamily="49" charset="0"/>
              </a:rPr>
              <a:t>sp</a:t>
            </a:r>
            <a:r>
              <a:rPr lang="en-US" altLang="en-US" sz="1800" dirty="0" smtClean="0">
                <a:latin typeface="Lucida Console" pitchFamily="49" charset="0"/>
              </a:rPr>
              <a:t>, $</a:t>
            </a:r>
            <a:r>
              <a:rPr lang="en-US" altLang="en-US" sz="1800" dirty="0" err="1" smtClean="0">
                <a:latin typeface="Lucida Console" pitchFamily="49" charset="0"/>
              </a:rPr>
              <a:t>sp</a:t>
            </a:r>
            <a:r>
              <a:rPr lang="en-US" altLang="en-US" sz="1800" dirty="0" smtClean="0">
                <a:latin typeface="Lucida Console" pitchFamily="49" charset="0"/>
              </a:rPr>
              <a:t>, 8      #   pop 2 items from stack</a:t>
            </a:r>
            <a:br>
              <a:rPr lang="en-US" altLang="en-US" sz="1800" dirty="0" smtClean="0">
                <a:latin typeface="Lucida Console" pitchFamily="49" charset="0"/>
              </a:rPr>
            </a:br>
            <a:r>
              <a:rPr lang="en-US" altLang="en-US" sz="1800" dirty="0" smtClean="0">
                <a:latin typeface="Lucida Console" pitchFamily="49" charset="0"/>
              </a:rPr>
              <a:t>    </a:t>
            </a:r>
            <a:r>
              <a:rPr lang="en-US" altLang="en-US" sz="1800" dirty="0" err="1" smtClean="0">
                <a:latin typeface="Lucida Console" pitchFamily="49" charset="0"/>
              </a:rPr>
              <a:t>jr</a:t>
            </a:r>
            <a:r>
              <a:rPr lang="en-US" altLang="en-US" sz="1800" dirty="0" smtClean="0">
                <a:latin typeface="Lucida Console" pitchFamily="49" charset="0"/>
              </a:rPr>
              <a:t>   $</a:t>
            </a:r>
            <a:r>
              <a:rPr lang="en-US" altLang="en-US" sz="1800" dirty="0" err="1" smtClean="0">
                <a:latin typeface="Lucida Console" pitchFamily="49" charset="0"/>
              </a:rPr>
              <a:t>ra</a:t>
            </a:r>
            <a:r>
              <a:rPr lang="en-US" altLang="en-US" sz="1800" dirty="0" smtClean="0">
                <a:latin typeface="Lucida Console" pitchFamily="49" charset="0"/>
              </a:rPr>
              <a:t>              #   and return</a:t>
            </a:r>
            <a:br>
              <a:rPr lang="en-US" altLang="en-US" sz="1800" dirty="0" smtClean="0">
                <a:latin typeface="Lucida Console" pitchFamily="49" charset="0"/>
              </a:rPr>
            </a:br>
            <a:r>
              <a:rPr lang="en-US" altLang="en-US" sz="1800" dirty="0" smtClean="0">
                <a:latin typeface="Lucida Console" pitchFamily="49" charset="0"/>
              </a:rPr>
              <a:t>L1: </a:t>
            </a:r>
            <a:r>
              <a:rPr lang="en-US" altLang="en-US" sz="1800" dirty="0" err="1" smtClean="0">
                <a:latin typeface="Lucida Console" pitchFamily="49" charset="0"/>
              </a:rPr>
              <a:t>addi</a:t>
            </a:r>
            <a:r>
              <a:rPr lang="en-US" altLang="en-US" sz="1800" dirty="0" smtClean="0">
                <a:latin typeface="Lucida Console" pitchFamily="49" charset="0"/>
              </a:rPr>
              <a:t> $a0, $a0, -1     # else decrement n  </a:t>
            </a:r>
            <a:br>
              <a:rPr lang="en-US" altLang="en-US" sz="1800" dirty="0" smtClean="0">
                <a:latin typeface="Lucida Console" pitchFamily="49" charset="0"/>
              </a:rPr>
            </a:br>
            <a:r>
              <a:rPr lang="en-US" altLang="en-US" sz="1800" dirty="0" smtClean="0">
                <a:latin typeface="Lucida Console" pitchFamily="49" charset="0"/>
              </a:rPr>
              <a:t>    </a:t>
            </a:r>
            <a:r>
              <a:rPr lang="en-US" altLang="en-US" sz="1800" dirty="0" err="1" smtClean="0">
                <a:latin typeface="Lucida Console" pitchFamily="49" charset="0"/>
              </a:rPr>
              <a:t>jal</a:t>
            </a:r>
            <a:r>
              <a:rPr lang="en-US" altLang="en-US" sz="1800" dirty="0" smtClean="0">
                <a:latin typeface="Lucida Console" pitchFamily="49" charset="0"/>
              </a:rPr>
              <a:t>  fact             # recursive call</a:t>
            </a:r>
            <a:br>
              <a:rPr lang="en-US" altLang="en-US" sz="1800" dirty="0" smtClean="0">
                <a:latin typeface="Lucida Console" pitchFamily="49" charset="0"/>
              </a:rPr>
            </a:br>
            <a:r>
              <a:rPr lang="en-US" altLang="en-US" sz="1800" dirty="0" smtClean="0">
                <a:latin typeface="Lucida Console" pitchFamily="49" charset="0"/>
              </a:rPr>
              <a:t>    </a:t>
            </a:r>
            <a:r>
              <a:rPr lang="en-US" altLang="en-US" sz="1800" dirty="0" err="1" smtClean="0">
                <a:latin typeface="Lucida Console" pitchFamily="49" charset="0"/>
              </a:rPr>
              <a:t>lw</a:t>
            </a:r>
            <a:r>
              <a:rPr lang="en-US" altLang="en-US" sz="1800" dirty="0" smtClean="0">
                <a:latin typeface="Lucida Console" pitchFamily="49" charset="0"/>
              </a:rPr>
              <a:t>   $a0, 0($</a:t>
            </a:r>
            <a:r>
              <a:rPr lang="en-US" altLang="en-US" sz="1800" dirty="0" err="1" smtClean="0">
                <a:latin typeface="Lucida Console" pitchFamily="49" charset="0"/>
              </a:rPr>
              <a:t>sp</a:t>
            </a:r>
            <a:r>
              <a:rPr lang="en-US" altLang="en-US" sz="1800" dirty="0" smtClean="0">
                <a:latin typeface="Lucida Console" pitchFamily="49" charset="0"/>
              </a:rPr>
              <a:t>)      # restore original n</a:t>
            </a:r>
            <a:br>
              <a:rPr lang="en-US" altLang="en-US" sz="1800" dirty="0" smtClean="0">
                <a:latin typeface="Lucida Console" pitchFamily="49" charset="0"/>
              </a:rPr>
            </a:br>
            <a:r>
              <a:rPr lang="en-US" altLang="en-US" sz="1800" dirty="0" smtClean="0">
                <a:latin typeface="Lucida Console" pitchFamily="49" charset="0"/>
              </a:rPr>
              <a:t>    </a:t>
            </a:r>
            <a:r>
              <a:rPr lang="en-US" altLang="en-US" sz="1800" dirty="0" err="1" smtClean="0">
                <a:latin typeface="Lucida Console" pitchFamily="49" charset="0"/>
              </a:rPr>
              <a:t>lw</a:t>
            </a:r>
            <a:r>
              <a:rPr lang="en-US" altLang="en-US" sz="1800" dirty="0" smtClean="0">
                <a:latin typeface="Lucida Console" pitchFamily="49" charset="0"/>
              </a:rPr>
              <a:t>   $</a:t>
            </a:r>
            <a:r>
              <a:rPr lang="en-US" altLang="en-US" sz="1800" dirty="0" err="1" smtClean="0">
                <a:latin typeface="Lucida Console" pitchFamily="49" charset="0"/>
              </a:rPr>
              <a:t>ra</a:t>
            </a:r>
            <a:r>
              <a:rPr lang="en-US" altLang="en-US" sz="1800" dirty="0" smtClean="0">
                <a:latin typeface="Lucida Console" pitchFamily="49" charset="0"/>
              </a:rPr>
              <a:t>, 4($</a:t>
            </a:r>
            <a:r>
              <a:rPr lang="en-US" altLang="en-US" sz="1800" dirty="0" err="1" smtClean="0">
                <a:latin typeface="Lucida Console" pitchFamily="49" charset="0"/>
              </a:rPr>
              <a:t>sp</a:t>
            </a:r>
            <a:r>
              <a:rPr lang="en-US" altLang="en-US" sz="1800" dirty="0" smtClean="0">
                <a:latin typeface="Lucida Console" pitchFamily="49" charset="0"/>
              </a:rPr>
              <a:t>)      #   and return address</a:t>
            </a:r>
            <a:br>
              <a:rPr lang="en-US" altLang="en-US" sz="1800" dirty="0" smtClean="0">
                <a:latin typeface="Lucida Console" pitchFamily="49" charset="0"/>
              </a:rPr>
            </a:br>
            <a:r>
              <a:rPr lang="en-US" altLang="en-US" sz="1800" dirty="0" smtClean="0">
                <a:latin typeface="Lucida Console" pitchFamily="49" charset="0"/>
              </a:rPr>
              <a:t>    </a:t>
            </a:r>
            <a:r>
              <a:rPr lang="en-US" altLang="en-US" sz="1800" dirty="0" err="1" smtClean="0">
                <a:latin typeface="Lucida Console" pitchFamily="49" charset="0"/>
              </a:rPr>
              <a:t>addi</a:t>
            </a:r>
            <a:r>
              <a:rPr lang="en-US" altLang="en-US" sz="1800" dirty="0" smtClean="0">
                <a:latin typeface="Lucida Console" pitchFamily="49" charset="0"/>
              </a:rPr>
              <a:t> $</a:t>
            </a:r>
            <a:r>
              <a:rPr lang="en-US" altLang="en-US" sz="1800" dirty="0" err="1" smtClean="0">
                <a:latin typeface="Lucida Console" pitchFamily="49" charset="0"/>
              </a:rPr>
              <a:t>sp</a:t>
            </a:r>
            <a:r>
              <a:rPr lang="en-US" altLang="en-US" sz="1800" dirty="0" smtClean="0">
                <a:latin typeface="Lucida Console" pitchFamily="49" charset="0"/>
              </a:rPr>
              <a:t>, $</a:t>
            </a:r>
            <a:r>
              <a:rPr lang="en-US" altLang="en-US" sz="1800" dirty="0" err="1" smtClean="0">
                <a:latin typeface="Lucida Console" pitchFamily="49" charset="0"/>
              </a:rPr>
              <a:t>sp</a:t>
            </a:r>
            <a:r>
              <a:rPr lang="en-US" altLang="en-US" sz="1800" dirty="0" smtClean="0">
                <a:latin typeface="Lucida Console" pitchFamily="49" charset="0"/>
              </a:rPr>
              <a:t>, 8      # pop 2 items from stack</a:t>
            </a:r>
            <a:br>
              <a:rPr lang="en-US" altLang="en-US" sz="1800" dirty="0" smtClean="0">
                <a:latin typeface="Lucida Console" pitchFamily="49" charset="0"/>
              </a:rPr>
            </a:br>
            <a:r>
              <a:rPr lang="en-US" altLang="en-US" sz="1800" dirty="0" smtClean="0">
                <a:latin typeface="Lucida Console" pitchFamily="49" charset="0"/>
              </a:rPr>
              <a:t>    </a:t>
            </a:r>
            <a:r>
              <a:rPr lang="en-US" altLang="en-US" sz="1800" dirty="0" err="1" smtClean="0">
                <a:latin typeface="Lucida Console" pitchFamily="49" charset="0"/>
              </a:rPr>
              <a:t>mul</a:t>
            </a:r>
            <a:r>
              <a:rPr lang="en-US" altLang="en-US" sz="1800" dirty="0" smtClean="0">
                <a:latin typeface="Lucida Console" pitchFamily="49" charset="0"/>
              </a:rPr>
              <a:t>  $v0, $a0, $v0    # multiply to get result</a:t>
            </a:r>
            <a:br>
              <a:rPr lang="en-US" altLang="en-US" sz="1800" dirty="0" smtClean="0">
                <a:latin typeface="Lucida Console" pitchFamily="49" charset="0"/>
              </a:rPr>
            </a:br>
            <a:r>
              <a:rPr lang="en-US" altLang="en-US" sz="1800" dirty="0" smtClean="0">
                <a:latin typeface="Lucida Console" pitchFamily="49" charset="0"/>
              </a:rPr>
              <a:t>    </a:t>
            </a:r>
            <a:r>
              <a:rPr lang="en-US" altLang="en-US" sz="1800" dirty="0" err="1" smtClean="0">
                <a:latin typeface="Lucida Console" pitchFamily="49" charset="0"/>
              </a:rPr>
              <a:t>jr</a:t>
            </a:r>
            <a:r>
              <a:rPr lang="en-US" altLang="en-US" sz="1800" dirty="0" smtClean="0">
                <a:latin typeface="Lucida Console" pitchFamily="49" charset="0"/>
              </a:rPr>
              <a:t>   $</a:t>
            </a:r>
            <a:r>
              <a:rPr lang="en-US" altLang="en-US" sz="1800" dirty="0" err="1" smtClean="0">
                <a:latin typeface="Lucida Console" pitchFamily="49" charset="0"/>
              </a:rPr>
              <a:t>ra</a:t>
            </a:r>
            <a:r>
              <a:rPr lang="en-US" altLang="en-US" sz="1800" dirty="0" smtClean="0">
                <a:latin typeface="Lucida Console" pitchFamily="49" charset="0"/>
              </a:rPr>
              <a:t>              # and return</a:t>
            </a:r>
            <a:endParaRPr lang="en-US" altLang="en-US" sz="18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examine some special registers:</a:t>
            </a:r>
            <a:endParaRPr lang="en-US" dirty="0"/>
          </a:p>
        </p:txBody>
      </p:sp>
      <p:pic>
        <p:nvPicPr>
          <p:cNvPr id="2050" name="Picture 2" descr="http://www.cise.ufl.edu/~mssz/CompOrg/Table2.1-MIPSregiste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38" y="1573980"/>
            <a:ext cx="7635737" cy="430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2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Procedure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04" y="1295399"/>
            <a:ext cx="7819696" cy="467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5966324"/>
            <a:ext cx="883920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http://pages.cs.wisc.edu/~cs354-2/beyond354/conventions.html</a:t>
            </a:r>
          </a:p>
        </p:txBody>
      </p:sp>
    </p:spTree>
    <p:extLst>
      <p:ext uri="{BB962C8B-B14F-4D97-AF65-F5344CB8AC3E}">
        <p14:creationId xmlns:p14="http://schemas.microsoft.com/office/powerpoint/2010/main" val="400574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Reference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3316" y="2135314"/>
            <a:ext cx="6551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http://jjc.hydrus.net/cs61c/handouts/proced1.pdf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4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and Jumps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We’ve used Branches and Jumps to implement loops and make decisions.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What’s the difference between the two?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They act mostly the same, it’s the “underneath” that is different.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7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vs. Jump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Branch uses an Offset from current line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Jump uses an absolute address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48000"/>
            <a:ext cx="8773758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7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vs. Jump Format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6781800" cy="531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3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Procedures, Functions, and Methods all fall under the broad term “Subprogram” or “Subroutine”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smtClean="0"/>
              <a:t>subprogram</a:t>
            </a:r>
            <a:r>
              <a:rPr lang="en-US" dirty="0" smtClean="0"/>
              <a:t> is a sequence of instructions that may be executed outside the regular flow of a program.  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dirty="0" smtClean="0"/>
              <a:t>At the end of the subprogram, execution returns to the position immediately after the call.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7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vs.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Methods differ from other subprograms as ther</a:t>
            </a:r>
            <a:r>
              <a:rPr lang="en-US" dirty="0" smtClean="0"/>
              <a:t>e is an underlying mechanism that implements polymorphism.</a:t>
            </a:r>
            <a:endParaRPr lang="en-US" sz="3600" dirty="0"/>
          </a:p>
          <a:p>
            <a:pPr marL="0" indent="0">
              <a:buNone/>
            </a:pPr>
            <a:endParaRPr lang="en-US" sz="3600" i="1" dirty="0" smtClean="0"/>
          </a:p>
          <a:p>
            <a:pPr marL="0" indent="0">
              <a:buNone/>
            </a:pPr>
            <a:r>
              <a:rPr lang="en-US" sz="3600" dirty="0" smtClean="0"/>
              <a:t>Transfer the flow of the code to another spot, pass parameters, return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2549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assembly, we need </a:t>
            </a:r>
            <a:r>
              <a:rPr lang="en-US" dirty="0" smtClean="0"/>
              <a:t>to handle calls and parameters in registers: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$a0-$a3:  argument registers</a:t>
            </a:r>
          </a:p>
          <a:p>
            <a:pPr marL="0" indent="0">
              <a:buNone/>
            </a:pPr>
            <a:r>
              <a:rPr lang="en-US" dirty="0" smtClean="0"/>
              <a:t>$v0-$v1:  return value registers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ra</a:t>
            </a:r>
            <a:r>
              <a:rPr lang="en-US" dirty="0" smtClean="0"/>
              <a:t>:  return address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inus-light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ursinus-lightppt</Template>
  <TotalTime>5579</TotalTime>
  <Words>1107</Words>
  <Application>Microsoft Office PowerPoint</Application>
  <PresentationFormat>On-screen Show (4:3)</PresentationFormat>
  <Paragraphs>189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Courant</vt:lpstr>
      <vt:lpstr>Helvetica 55 Roman</vt:lpstr>
      <vt:lpstr>Lucida Console</vt:lpstr>
      <vt:lpstr>Wingdings</vt:lpstr>
      <vt:lpstr>ursinus-lightppt</vt:lpstr>
      <vt:lpstr>Writing Procedures in Assembly</vt:lpstr>
      <vt:lpstr>Stored Program</vt:lpstr>
      <vt:lpstr>We examine some special registers:</vt:lpstr>
      <vt:lpstr>Branches and Jumps</vt:lpstr>
      <vt:lpstr>Branch vs. Jump</vt:lpstr>
      <vt:lpstr>Branch vs. Jump Format</vt:lpstr>
      <vt:lpstr>Subprograms</vt:lpstr>
      <vt:lpstr>Methods vs. Others</vt:lpstr>
      <vt:lpstr>Calling an Procedure</vt:lpstr>
      <vt:lpstr>Calling a Procedure</vt:lpstr>
      <vt:lpstr>Jump and Link</vt:lpstr>
      <vt:lpstr>Procedure Example</vt:lpstr>
      <vt:lpstr>Procedure Calling</vt:lpstr>
      <vt:lpstr>Conventions</vt:lpstr>
      <vt:lpstr>Procedure Conventions</vt:lpstr>
      <vt:lpstr>Conventions in other words:</vt:lpstr>
      <vt:lpstr>Procedure Conventions</vt:lpstr>
      <vt:lpstr>Procedure Convention</vt:lpstr>
      <vt:lpstr>Register Usage</vt:lpstr>
      <vt:lpstr>Procedure Call Instructions</vt:lpstr>
      <vt:lpstr>Local Data on the Stack</vt:lpstr>
      <vt:lpstr>Memory Layout</vt:lpstr>
      <vt:lpstr>Heap / Stack Dynamics</vt:lpstr>
      <vt:lpstr>Leaf Procedure Example</vt:lpstr>
      <vt:lpstr>Leaf Procedure Example</vt:lpstr>
      <vt:lpstr>Non-Leaf Procedures</vt:lpstr>
      <vt:lpstr>Non-Leaf Procedure Example</vt:lpstr>
      <vt:lpstr>Non-Leaf Procedure Example</vt:lpstr>
      <vt:lpstr>PowerPoint Presentation</vt:lpstr>
      <vt:lpstr>Calling a Procedure</vt:lpstr>
      <vt:lpstr>Great 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Procedures in Assembly</dc:title>
  <dc:creator>Veca Schilling, Ann Marie</dc:creator>
  <cp:lastModifiedBy>Veca Schilling, Ann Marie</cp:lastModifiedBy>
  <cp:revision>32</cp:revision>
  <dcterms:created xsi:type="dcterms:W3CDTF">2006-08-16T00:00:00Z</dcterms:created>
  <dcterms:modified xsi:type="dcterms:W3CDTF">2017-02-08T01:45:41Z</dcterms:modified>
</cp:coreProperties>
</file>