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5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8" autoAdjust="0"/>
    <p:restoredTop sz="94589" autoAdjust="0"/>
  </p:normalViewPr>
  <p:slideViewPr>
    <p:cSldViewPr>
      <p:cViewPr varScale="1">
        <p:scale>
          <a:sx n="81" d="100"/>
          <a:sy n="81" d="100"/>
        </p:scale>
        <p:origin x="6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7398-A88F-4415-AC7D-A3343A47374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7398-A88F-4415-AC7D-A3343A47374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7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7398-A88F-4415-AC7D-A3343A47374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7398-A88F-4415-AC7D-A3343A47374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7398-A88F-4415-AC7D-A3343A47374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7398-A88F-4415-AC7D-A3343A47374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5ACF7398-A88F-4415-AC7D-A3343A47374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7315200" cy="2133600"/>
          </a:xfrm>
        </p:spPr>
        <p:txBody>
          <a:bodyPr/>
          <a:lstStyle/>
          <a:p>
            <a:r>
              <a:rPr lang="en-US" dirty="0" smtClean="0"/>
              <a:t>ALU – Appendix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bit basic ALU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3" t="22541" r="29722" b="24207"/>
          <a:stretch/>
        </p:blipFill>
        <p:spPr bwMode="auto">
          <a:xfrm>
            <a:off x="1600200" y="1648918"/>
            <a:ext cx="5283200" cy="389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5943600"/>
            <a:ext cx="450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1-bit ALU that performs AND, OR, addition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basic ALU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3" t="15778" r="19238" b="3688"/>
          <a:stretch/>
        </p:blipFill>
        <p:spPr bwMode="auto">
          <a:xfrm>
            <a:off x="2133600" y="1143000"/>
            <a:ext cx="4692862" cy="555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9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subtraction?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subtraction anyway?</a:t>
            </a:r>
          </a:p>
          <a:p>
            <a:pPr lvl="1"/>
            <a:r>
              <a:rPr lang="en-US" dirty="0" smtClean="0"/>
              <a:t>Adds the negative of the second operand</a:t>
            </a:r>
          </a:p>
          <a:p>
            <a:pPr lvl="1"/>
            <a:r>
              <a:rPr lang="en-US" dirty="0" smtClean="0"/>
              <a:t>Need to invert bits of second operand and add 1</a:t>
            </a:r>
          </a:p>
          <a:p>
            <a:pPr lvl="1"/>
            <a:r>
              <a:rPr lang="en-US" dirty="0" smtClean="0"/>
              <a:t>How can we use carry in for this purpose?</a:t>
            </a:r>
          </a:p>
          <a:p>
            <a:r>
              <a:rPr lang="en-US" dirty="0" smtClean="0"/>
              <a:t>Goal: minimize hardware</a:t>
            </a:r>
          </a:p>
          <a:p>
            <a:pPr lvl="1"/>
            <a:r>
              <a:rPr lang="en-US" dirty="0" smtClean="0"/>
              <a:t>Reuse what you have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ALU with subtraction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8" t="37294" r="29723" b="4509"/>
          <a:stretch/>
        </p:blipFill>
        <p:spPr bwMode="auto">
          <a:xfrm>
            <a:off x="1809404" y="1251361"/>
            <a:ext cx="5351489" cy="42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5486400"/>
            <a:ext cx="571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Think about </a:t>
            </a:r>
            <a:r>
              <a:rPr lang="en-US" sz="2400" dirty="0" err="1" smtClean="0">
                <a:solidFill>
                  <a:schemeClr val="bg1"/>
                </a:solidFill>
              </a:rPr>
              <a:t>CarryIn</a:t>
            </a:r>
            <a:r>
              <a:rPr lang="en-US" sz="2400" dirty="0" smtClean="0">
                <a:solidFill>
                  <a:schemeClr val="bg1"/>
                </a:solidFill>
              </a:rPr>
              <a:t> for bit 0 – what should it be?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now that we have the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OR, ADD, SUB, NOR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8" t="18443" r="15205" b="17063"/>
          <a:stretch/>
        </p:blipFill>
        <p:spPr bwMode="auto">
          <a:xfrm>
            <a:off x="1371600" y="1349114"/>
            <a:ext cx="5633447" cy="471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8698" y="2286000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selecting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invert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err="1" smtClean="0">
                <a:solidFill>
                  <a:schemeClr val="bg1"/>
                </a:solidFill>
              </a:rPr>
              <a:t>B</a:t>
            </a:r>
            <a:r>
              <a:rPr lang="en-US" baseline="-25000" dirty="0" err="1" smtClean="0">
                <a:solidFill>
                  <a:schemeClr val="bg1"/>
                </a:solidFill>
              </a:rPr>
              <a:t>invert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</a:p>
          <a:p>
            <a:r>
              <a:rPr lang="en-US" smtClean="0">
                <a:solidFill>
                  <a:schemeClr val="bg1"/>
                </a:solidFill>
              </a:rPr>
              <a:t>Operation </a:t>
            </a:r>
            <a:r>
              <a:rPr lang="en-US" smtClean="0">
                <a:solidFill>
                  <a:schemeClr val="bg1"/>
                </a:solidFill>
              </a:rPr>
              <a:t>0 </a:t>
            </a:r>
            <a:r>
              <a:rPr lang="en-US" dirty="0" smtClean="0">
                <a:solidFill>
                  <a:schemeClr val="bg1"/>
                </a:solidFill>
              </a:rPr>
              <a:t>we get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NOR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00800" y="2133600"/>
            <a:ext cx="2438400" cy="1447800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SLT – Set Less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(a&lt;b), set the least significant bit to 1, otherwise make it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Comparisons are done by subtraction:  </a:t>
            </a:r>
          </a:p>
          <a:p>
            <a:pPr marL="0" indent="0">
              <a:buNone/>
            </a:pPr>
            <a:r>
              <a:rPr lang="en-US" dirty="0" smtClean="0"/>
              <a:t>LSB is 1 if a-b is negative, 0 otherwise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else do we see 1 for </a:t>
            </a:r>
            <a:r>
              <a:rPr lang="en-US" dirty="0" err="1" smtClean="0"/>
              <a:t>neg</a:t>
            </a:r>
            <a:r>
              <a:rPr lang="en-US" dirty="0" smtClean="0"/>
              <a:t>? 0 for positive?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with SLT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673" y="1600200"/>
            <a:ext cx="551865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1" y="457200"/>
            <a:ext cx="4800600" cy="6315113"/>
            <a:chOff x="1066801" y="457200"/>
            <a:chExt cx="4800600" cy="631511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93" t="17008" r="13132" b="4821"/>
            <a:stretch/>
          </p:blipFill>
          <p:spPr bwMode="auto">
            <a:xfrm>
              <a:off x="1066801" y="457200"/>
              <a:ext cx="4800600" cy="508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46" t="38443" r="15976" b="37747"/>
            <a:stretch/>
          </p:blipFill>
          <p:spPr bwMode="auto">
            <a:xfrm>
              <a:off x="1295400" y="5094514"/>
              <a:ext cx="4572001" cy="1677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992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87"/>
            <a:ext cx="8229600" cy="1143000"/>
          </a:xfrm>
        </p:spPr>
        <p:txBody>
          <a:bodyPr/>
          <a:lstStyle/>
          <a:p>
            <a:r>
              <a:rPr lang="en-US" dirty="0" smtClean="0"/>
              <a:t>Final ALU – include 0 detector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4" t="14139" r="7486" b="4099"/>
          <a:stretch/>
        </p:blipFill>
        <p:spPr bwMode="auto">
          <a:xfrm>
            <a:off x="685800" y="876923"/>
            <a:ext cx="7075358" cy="598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3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Arithmetic/Logic Unit</a:t>
            </a:r>
          </a:p>
          <a:p>
            <a:r>
              <a:rPr lang="en-US" dirty="0"/>
              <a:t>H</a:t>
            </a:r>
            <a:r>
              <a:rPr lang="en-US" dirty="0" smtClean="0"/>
              <a:t>eart of computation in a Computer</a:t>
            </a:r>
          </a:p>
          <a:p>
            <a:r>
              <a:rPr lang="en-US" dirty="0" smtClean="0"/>
              <a:t>Performs</a:t>
            </a:r>
          </a:p>
          <a:p>
            <a:pPr lvl="1"/>
            <a:r>
              <a:rPr lang="en-US" sz="2400" dirty="0" smtClean="0"/>
              <a:t>AND</a:t>
            </a:r>
          </a:p>
          <a:p>
            <a:pPr lvl="1"/>
            <a:r>
              <a:rPr lang="en-US" sz="2400" dirty="0" smtClean="0"/>
              <a:t>OR</a:t>
            </a:r>
          </a:p>
          <a:p>
            <a:pPr lvl="1"/>
            <a:r>
              <a:rPr lang="en-US" sz="2400" dirty="0" smtClean="0"/>
              <a:t>Addition</a:t>
            </a:r>
          </a:p>
          <a:p>
            <a:pPr lvl="1"/>
            <a:r>
              <a:rPr lang="en-US" sz="2400" dirty="0" smtClean="0"/>
              <a:t>Subtraction</a:t>
            </a:r>
          </a:p>
          <a:p>
            <a:pPr lvl="1"/>
            <a:r>
              <a:rPr lang="en-US" sz="2400" dirty="0" smtClean="0"/>
              <a:t>SLT (Set less than)</a:t>
            </a:r>
          </a:p>
          <a:p>
            <a:r>
              <a:rPr lang="en-US" dirty="0" smtClean="0"/>
              <a:t>Implemented as a logic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Symbol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5" t="24590" r="34906" b="21722"/>
          <a:stretch/>
        </p:blipFill>
        <p:spPr bwMode="auto">
          <a:xfrm>
            <a:off x="2514600" y="1798820"/>
            <a:ext cx="3822492" cy="392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8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 smtClean="0"/>
              <a:t>One Logic unit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1" t="56148" r="33409" b="20238"/>
          <a:stretch/>
        </p:blipFill>
        <p:spPr bwMode="auto">
          <a:xfrm>
            <a:off x="1447800" y="2101175"/>
            <a:ext cx="716506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549266" y="1316156"/>
            <a:ext cx="17526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32439" y="138549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this </a:t>
            </a:r>
          </a:p>
          <a:p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38270" y="2101175"/>
            <a:ext cx="772130" cy="1588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 we need?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Input:  Two bits to add</a:t>
            </a:r>
          </a:p>
          <a:p>
            <a:pPr marL="457200" lvl="1" indent="0">
              <a:buNone/>
            </a:pPr>
            <a:r>
              <a:rPr lang="en-US" dirty="0" smtClean="0"/>
              <a:t>Output:	Result  and a Carry</a:t>
            </a:r>
          </a:p>
        </p:txBody>
      </p:sp>
    </p:spTree>
    <p:extLst>
      <p:ext uri="{BB962C8B-B14F-4D97-AF65-F5344CB8AC3E}">
        <p14:creationId xmlns:p14="http://schemas.microsoft.com/office/powerpoint/2010/main" val="10389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adder (conceptual)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0" t="24180" r="31680" b="34426"/>
          <a:stretch/>
        </p:blipFill>
        <p:spPr bwMode="auto">
          <a:xfrm>
            <a:off x="1981200" y="2057400"/>
            <a:ext cx="4257206" cy="302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5263511"/>
            <a:ext cx="5840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Called a “Full Adder”  or “3,2 Adder”  for 3 in, 2 out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When there are only 2 inputs, it’s a “Half Adder” or “2,2”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adder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Where to start?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First we define the logic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we reduce if possible</a:t>
            </a:r>
          </a:p>
        </p:txBody>
      </p:sp>
    </p:spTree>
    <p:extLst>
      <p:ext uri="{BB962C8B-B14F-4D97-AF65-F5344CB8AC3E}">
        <p14:creationId xmlns:p14="http://schemas.microsoft.com/office/powerpoint/2010/main" val="34541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adder Logic Table</a:t>
            </a:r>
            <a:endParaRPr lang="en-US" dirty="0"/>
          </a:p>
        </p:txBody>
      </p:sp>
      <p:pic>
        <p:nvPicPr>
          <p:cNvPr id="1026" name="Picture 2" descr="http://hyperphysics.phy-astr.gsu.edu/hbase/Electronic/ietron/fulladd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3876675" cy="346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638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S= A  XOR (B  XOR C)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baseline="-25000" dirty="0" err="1" smtClean="0">
                <a:solidFill>
                  <a:schemeClr val="bg1"/>
                </a:solidFill>
              </a:rPr>
              <a:t>out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BC</a:t>
            </a:r>
            <a:r>
              <a:rPr lang="en-US" baseline="-25000" dirty="0" err="1" smtClean="0">
                <a:solidFill>
                  <a:schemeClr val="bg1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AC</a:t>
            </a:r>
            <a:r>
              <a:rPr lang="en-US" baseline="-25000" dirty="0" err="1" smtClean="0">
                <a:solidFill>
                  <a:schemeClr val="bg1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+ AB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dirty="0" smtClean="0"/>
              <a:t>Build gates to figure out carryout</a:t>
            </a:r>
          </a:p>
          <a:p>
            <a:pPr lvl="1">
              <a:buFontTx/>
              <a:buChar char="-"/>
            </a:pPr>
            <a:r>
              <a:rPr lang="en-US" dirty="0" smtClean="0"/>
              <a:t>Build gates to figure out result</a:t>
            </a:r>
          </a:p>
          <a:p>
            <a:pPr lvl="1">
              <a:buFontTx/>
              <a:buChar char="-"/>
            </a:pPr>
            <a:r>
              <a:rPr lang="en-US" dirty="0" smtClean="0"/>
              <a:t>Glue together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CarryOut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5" t="26230" r="19007" b="28571"/>
          <a:stretch/>
        </p:blipFill>
        <p:spPr bwMode="auto">
          <a:xfrm>
            <a:off x="1981200" y="1676400"/>
            <a:ext cx="4413056" cy="330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9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3295</TotalTime>
  <Words>315</Words>
  <Application>Microsoft Office PowerPoint</Application>
  <PresentationFormat>On-screen Show 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Helvetica 55 Roman</vt:lpstr>
      <vt:lpstr>ursinus-lightppt</vt:lpstr>
      <vt:lpstr>ALU – Appendix B</vt:lpstr>
      <vt:lpstr>ALU</vt:lpstr>
      <vt:lpstr>One Logic unit</vt:lpstr>
      <vt:lpstr>1-bit adder</vt:lpstr>
      <vt:lpstr>1-bit adder (conceptual)</vt:lpstr>
      <vt:lpstr>1-bit adder </vt:lpstr>
      <vt:lpstr>1-bit adder Logic Table</vt:lpstr>
      <vt:lpstr>process</vt:lpstr>
      <vt:lpstr>CarryOut</vt:lpstr>
      <vt:lpstr>1 bit basic ALU</vt:lpstr>
      <vt:lpstr>32-bit basic ALU</vt:lpstr>
      <vt:lpstr>How to handle subtraction?</vt:lpstr>
      <vt:lpstr>1-bit ALU with subtraction</vt:lpstr>
      <vt:lpstr>NOR?</vt:lpstr>
      <vt:lpstr>AND, OR, ADD, SUB, NOR</vt:lpstr>
      <vt:lpstr>SLT – Set Less Than</vt:lpstr>
      <vt:lpstr>ALU with SLT</vt:lpstr>
      <vt:lpstr>PowerPoint Presentation</vt:lpstr>
      <vt:lpstr>Final ALU – include 0 detector</vt:lpstr>
      <vt:lpstr>ALU Symbol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 – Appendix B</dc:title>
  <dc:creator>Windows User</dc:creator>
  <cp:lastModifiedBy>Veca Schilling, Ann Marie</cp:lastModifiedBy>
  <cp:revision>21</cp:revision>
  <dcterms:created xsi:type="dcterms:W3CDTF">2014-03-25T16:20:52Z</dcterms:created>
  <dcterms:modified xsi:type="dcterms:W3CDTF">2018-03-13T18:12:02Z</dcterms:modified>
</cp:coreProperties>
</file>