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19200"/>
            <a:ext cx="9753600" cy="2133600"/>
          </a:xfrm>
        </p:spPr>
        <p:txBody>
          <a:bodyPr anchor="t"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CA4FF1-9F15-48F5-AF86-263DE67EA8E1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47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CA4FF1-9F15-48F5-AF86-263DE67EA8E1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015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25600" y="1600201"/>
            <a:ext cx="4876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5600" y="1600201"/>
            <a:ext cx="4876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CA4FF1-9F15-48F5-AF86-263DE67EA8E1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169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1535113"/>
            <a:ext cx="46757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27200" y="2174875"/>
            <a:ext cx="46757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04848" y="1535113"/>
            <a:ext cx="467755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04848" y="2174875"/>
            <a:ext cx="467755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CA4FF1-9F15-48F5-AF86-263DE67EA8E1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169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CA4FF1-9F15-48F5-AF86-263DE67EA8E1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472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CA4FF1-9F15-48F5-AF86-263DE67EA8E1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32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625600" y="274638"/>
            <a:ext cx="995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625600" y="1600200"/>
            <a:ext cx="9956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25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fld id="{9FCA4FF1-9F15-48F5-AF86-263DE67EA8E1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73600" y="6356351"/>
            <a:ext cx="335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pic>
        <p:nvPicPr>
          <p:cNvPr id="1030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6248400"/>
            <a:ext cx="41656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921"/>
          <a:stretch>
            <a:fillRect/>
          </a:stretch>
        </p:blipFill>
        <p:spPr bwMode="auto">
          <a:xfrm>
            <a:off x="1" y="0"/>
            <a:ext cx="15875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99671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Helvetica 55 Roman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Helvetica 55 Roman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Helvetica 55 Roman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Helvetica 55 Roman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Making addition faster</a:t>
            </a:r>
            <a:br>
              <a:rPr lang="en-US" dirty="0" smtClean="0"/>
            </a:br>
            <a:r>
              <a:rPr lang="en-US" dirty="0" smtClean="0"/>
              <a:t>Appendix B part </a:t>
            </a:r>
            <a:r>
              <a:rPr lang="en-US" dirty="0" err="1" smtClean="0"/>
              <a:t>deux</a:t>
            </a:r>
            <a:r>
              <a:rPr lang="en-US" dirty="0" smtClean="0"/>
              <a:t> </a:t>
            </a:r>
            <a:r>
              <a:rPr lang="en-US" sz="800" dirty="0" smtClean="0"/>
              <a:t>electric </a:t>
            </a:r>
            <a:r>
              <a:rPr lang="en-US" sz="800" dirty="0" err="1" smtClean="0"/>
              <a:t>boogaloo</a:t>
            </a:r>
            <a:endParaRPr lang="en-US" sz="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357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ahead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Remember that hardware executes in parallel.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When the inputs change on a clock cycle, the gates generate output.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adder we previously designed is a ripple adder.  The adder for Result1 won’t know it’s </a:t>
            </a:r>
            <a:r>
              <a:rPr lang="en-US" dirty="0" err="1" smtClean="0"/>
              <a:t>CarryIn</a:t>
            </a:r>
            <a:r>
              <a:rPr lang="en-US" dirty="0" smtClean="0"/>
              <a:t> until Result0 completes execution.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371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we predict </a:t>
            </a:r>
            <a:r>
              <a:rPr lang="en-US" dirty="0" err="1" smtClean="0"/>
              <a:t>CarryIn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Yes, we can compute the carry for a bit before the addition’s been done.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Here’s how: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(Board Work)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25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Propagate and Generate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5600" y="1600200"/>
            <a:ext cx="9956800" cy="5122572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Carry </a:t>
            </a:r>
            <a:r>
              <a:rPr lang="en-US" dirty="0" err="1" smtClean="0"/>
              <a:t>Lookahead</a:t>
            </a:r>
            <a:r>
              <a:rPr lang="en-US" dirty="0" smtClean="0"/>
              <a:t> adder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General: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: generate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: propagate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316" y="3943192"/>
            <a:ext cx="6871125" cy="3731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6232" y="2899087"/>
            <a:ext cx="4789166" cy="8615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1151" y="5797750"/>
            <a:ext cx="1396429" cy="4308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2293" y="5172495"/>
            <a:ext cx="1295288" cy="44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794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Propagate and Generate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5600" y="1613079"/>
            <a:ext cx="9956800" cy="4419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Why those names?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Generate:  </a:t>
            </a:r>
            <a:endParaRPr lang="en-US" dirty="0"/>
          </a:p>
          <a:p>
            <a:pPr marL="0" indent="0">
              <a:buNone/>
            </a:pPr>
            <a:r>
              <a:rPr lang="en-US" sz="3000" dirty="0" smtClean="0"/>
              <a:t>The Carry Out is generated independent of the Carry In</a:t>
            </a:r>
          </a:p>
          <a:p>
            <a:pPr marL="0" indent="0">
              <a:buNone/>
            </a:pPr>
            <a:r>
              <a:rPr lang="en-US" sz="3000" dirty="0" err="1" smtClean="0"/>
              <a:t>ie</a:t>
            </a:r>
            <a:r>
              <a:rPr lang="en-US" sz="3000" dirty="0" smtClean="0"/>
              <a:t>.  A carry occurs when both </a:t>
            </a:r>
            <a:r>
              <a:rPr lang="en-US" sz="3000" dirty="0" err="1" smtClean="0"/>
              <a:t>a</a:t>
            </a:r>
            <a:r>
              <a:rPr lang="en-US" sz="3000" baseline="-25000" dirty="0" err="1" smtClean="0"/>
              <a:t>i</a:t>
            </a:r>
            <a:r>
              <a:rPr lang="en-US" sz="3000" dirty="0" smtClean="0"/>
              <a:t> =1 and b</a:t>
            </a:r>
            <a:r>
              <a:rPr lang="en-US" sz="3000" baseline="-25000" dirty="0" smtClean="0"/>
              <a:t>i</a:t>
            </a:r>
            <a:r>
              <a:rPr lang="en-US" sz="3000" dirty="0" smtClean="0"/>
              <a:t>=1</a:t>
            </a:r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r>
              <a:rPr lang="en-US" sz="3000" dirty="0" smtClean="0"/>
              <a:t>Propagate:</a:t>
            </a:r>
          </a:p>
          <a:p>
            <a:pPr marL="0" indent="0">
              <a:buNone/>
            </a:pPr>
            <a:r>
              <a:rPr lang="en-US" sz="3000" dirty="0" err="1" smtClean="0"/>
              <a:t>ie</a:t>
            </a:r>
            <a:r>
              <a:rPr lang="en-US" sz="3000" dirty="0" smtClean="0"/>
              <a:t>.  For a carry to occur, either needs to occur: </a:t>
            </a:r>
          </a:p>
          <a:p>
            <a:pPr marL="0" indent="0">
              <a:buNone/>
            </a:pPr>
            <a:r>
              <a:rPr lang="en-US" sz="3000" dirty="0" smtClean="0"/>
              <a:t> 	</a:t>
            </a:r>
            <a:r>
              <a:rPr lang="en-US" sz="3000" dirty="0" err="1" smtClean="0"/>
              <a:t>a</a:t>
            </a:r>
            <a:r>
              <a:rPr lang="en-US" sz="3000" baseline="-25000" dirty="0" err="1" smtClean="0"/>
              <a:t>i</a:t>
            </a:r>
            <a:r>
              <a:rPr lang="en-US" sz="3000" dirty="0" smtClean="0"/>
              <a:t> =1 or b</a:t>
            </a:r>
            <a:r>
              <a:rPr lang="en-US" sz="3000" baseline="-25000" dirty="0" smtClean="0"/>
              <a:t>i</a:t>
            </a:r>
            <a:r>
              <a:rPr lang="en-US" sz="3000" dirty="0" smtClean="0"/>
              <a:t>=1</a:t>
            </a:r>
          </a:p>
          <a:p>
            <a:pPr marL="0" indent="0">
              <a:buNone/>
            </a:pPr>
            <a:endParaRPr lang="en-US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389" y="2944450"/>
            <a:ext cx="1295288" cy="4426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5248" y="5108414"/>
            <a:ext cx="1396429" cy="43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451575"/>
      </p:ext>
    </p:extLst>
  </p:cSld>
  <p:clrMapOvr>
    <a:masterClrMapping/>
  </p:clrMapOvr>
</p:sld>
</file>

<file path=ppt/theme/theme1.xml><?xml version="1.0" encoding="utf-8"?>
<a:theme xmlns:a="http://schemas.openxmlformats.org/drawingml/2006/main" name="ursinus-light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ursinus-lightppt</Template>
  <TotalTime>103</TotalTime>
  <Words>130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Helvetica 55 Roman</vt:lpstr>
      <vt:lpstr>ursinus-lightppt</vt:lpstr>
      <vt:lpstr>Making addition faster Appendix B part deux electric boogaloo</vt:lpstr>
      <vt:lpstr>Looking ahead</vt:lpstr>
      <vt:lpstr>Can we predict CarryIn?</vt:lpstr>
      <vt:lpstr>Propagate and Generate</vt:lpstr>
      <vt:lpstr>Propagate and Generate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addition faster Appendix B part deux electric boogaloo</dc:title>
  <dc:creator>Veca Schilling, Ann Marie</dc:creator>
  <cp:lastModifiedBy>Veca Schilling, Ann Marie</cp:lastModifiedBy>
  <cp:revision>10</cp:revision>
  <dcterms:created xsi:type="dcterms:W3CDTF">2017-03-11T13:27:39Z</dcterms:created>
  <dcterms:modified xsi:type="dcterms:W3CDTF">2017-03-11T15:11:27Z</dcterms:modified>
</cp:coreProperties>
</file>