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1" r:id="rId5"/>
    <p:sldId id="264" r:id="rId6"/>
    <p:sldId id="273" r:id="rId7"/>
    <p:sldId id="274" r:id="rId8"/>
    <p:sldId id="275" r:id="rId9"/>
    <p:sldId id="262" r:id="rId10"/>
    <p:sldId id="276" r:id="rId11"/>
    <p:sldId id="260" r:id="rId12"/>
    <p:sldId id="259" r:id="rId13"/>
    <p:sldId id="263" r:id="rId14"/>
    <p:sldId id="266" r:id="rId15"/>
    <p:sldId id="268" r:id="rId16"/>
    <p:sldId id="269" r:id="rId17"/>
    <p:sldId id="267" r:id="rId18"/>
    <p:sldId id="258" r:id="rId19"/>
    <p:sldId id="270" r:id="rId20"/>
    <p:sldId id="278" r:id="rId21"/>
    <p:sldId id="271" r:id="rId22"/>
    <p:sldId id="279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8" autoAdjust="0"/>
    <p:restoredTop sz="94660"/>
  </p:normalViewPr>
  <p:slideViewPr>
    <p:cSldViewPr>
      <p:cViewPr varScale="1">
        <p:scale>
          <a:sx n="81" d="100"/>
          <a:sy n="81" d="100"/>
        </p:scale>
        <p:origin x="14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73152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130266-7132-4951-BD78-5AFD2918C9D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130266-7132-4951-BD78-5AFD2918C9D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130266-7132-4951-BD78-5AFD2918C9D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535113"/>
            <a:ext cx="3506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174875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8635" y="1535113"/>
            <a:ext cx="35081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8635" y="2174875"/>
            <a:ext cx="35081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130266-7132-4951-BD78-5AFD2918C9D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3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130266-7132-4951-BD78-5AFD2918C9D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130266-7132-4951-BD78-5AFD2918C9D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600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B0130266-7132-4951-BD78-5AFD2918C9D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248400"/>
            <a:ext cx="3124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0" y="0"/>
            <a:ext cx="1190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Electronics/Latches_and_Flip_Flops#cite_note-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Appendix B</a:t>
            </a:r>
          </a:p>
          <a:p>
            <a:endParaRPr lang="en-US" dirty="0"/>
          </a:p>
          <a:p>
            <a:r>
              <a:rPr lang="en-US" dirty="0" smtClean="0"/>
              <a:t>Some info from: </a:t>
            </a:r>
          </a:p>
          <a:p>
            <a:r>
              <a:rPr lang="en-US" sz="1800" i="1" dirty="0"/>
              <a:t>http://cse.yeditepe.edu.tr/~ayildiz/attachments/flipflops.pdf</a:t>
            </a:r>
          </a:p>
        </p:txBody>
      </p:sp>
    </p:spTree>
    <p:extLst>
      <p:ext uri="{BB962C8B-B14F-4D97-AF65-F5344CB8AC3E}">
        <p14:creationId xmlns:p14="http://schemas.microsoft.com/office/powerpoint/2010/main" val="148994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S-R (set – reset) 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810000"/>
            <a:ext cx="7467600" cy="2209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 is our output…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Set” asserted means output is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“Reset” asserted means output is zero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95450"/>
            <a:ext cx="7584636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S-R (set – reset) Latch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43050"/>
            <a:ext cx="7584636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3999" y="3651746"/>
            <a:ext cx="7561044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When Set and Reset are not asserted, output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Is whatever was stored in the S-R Latch</a:t>
            </a:r>
          </a:p>
          <a:p>
            <a:endParaRPr lang="en-US" sz="9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If S and R differ, Q is set to zero if S is 0, 1 if 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Is 1.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S=R=1 is undefined.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301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Memory: S-R Latch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Unclocked</a:t>
            </a:r>
            <a:r>
              <a:rPr lang="en-US" dirty="0" smtClean="0"/>
              <a:t>– Does not need clock to change it’s stored value</a:t>
            </a:r>
          </a:p>
          <a:p>
            <a:r>
              <a:rPr lang="en-US" dirty="0" smtClean="0"/>
              <a:t>The two inputs need to be asserted in a certain combination or else it is unstable</a:t>
            </a:r>
          </a:p>
          <a:p>
            <a:r>
              <a:rPr lang="en-US" dirty="0" smtClean="0"/>
              <a:t>Can not assert Sand R at the same time b/c </a:t>
            </a:r>
            <a:r>
              <a:rPr lang="en-US" dirty="0" err="1" smtClean="0"/>
              <a:t>deasserting</a:t>
            </a:r>
            <a:r>
              <a:rPr lang="en-US" dirty="0" smtClean="0"/>
              <a:t> may cause it to become unstable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3482" y="4182592"/>
            <a:ext cx="72990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D: Data Input	       C: Control aka Clock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When the clock is high, Q = what is on D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Otherwise, it’s what was on D last time C was high.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15" y="685800"/>
            <a:ext cx="4860635" cy="311579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219200" y="4038600"/>
            <a:ext cx="7391400" cy="236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 Flip-Flops are used to implement Registers in MIPS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set of </a:t>
            </a:r>
            <a:r>
              <a:rPr lang="en-US" i="1" dirty="0" smtClean="0"/>
              <a:t>n</a:t>
            </a:r>
            <a:r>
              <a:rPr lang="en-US" dirty="0" smtClean="0"/>
              <a:t> D Flip-Flops are used to store </a:t>
            </a:r>
            <a:r>
              <a:rPr lang="en-US" i="1" dirty="0" smtClean="0"/>
              <a:t>n</a:t>
            </a:r>
            <a:r>
              <a:rPr lang="en-US" dirty="0" smtClean="0"/>
              <a:t> bits of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 stands for Data or Delay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pic>
        <p:nvPicPr>
          <p:cNvPr id="11266" name="Picture 2" descr="D flip-flop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2895600" cy="347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5872665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http://en.wikibooks.org/wiki/Electronics/Latches_and_Flip_Flops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1295400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Q output always takes on the state of </a:t>
            </a:r>
            <a:r>
              <a:rPr lang="en-US" b="1" dirty="0" smtClean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D input at the moment of a rising clock edge. </a:t>
            </a:r>
            <a:r>
              <a:rPr lang="en-US" b="1" dirty="0" smtClean="0">
                <a:solidFill>
                  <a:schemeClr val="bg1"/>
                </a:solidFill>
              </a:rPr>
              <a:t> (</a:t>
            </a:r>
            <a:r>
              <a:rPr lang="en-US" b="1" dirty="0">
                <a:solidFill>
                  <a:schemeClr val="bg1"/>
                </a:solidFill>
              </a:rPr>
              <a:t>or falling edge if the clock input is active low)</a:t>
            </a:r>
            <a:r>
              <a:rPr lang="en-US" b="1" baseline="30000" dirty="0">
                <a:solidFill>
                  <a:schemeClr val="bg1"/>
                </a:solidFill>
                <a:hlinkClick r:id="rId3"/>
              </a:rPr>
              <a:t>[2]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It </a:t>
            </a:r>
            <a:r>
              <a:rPr lang="en-US" b="1" dirty="0">
                <a:solidFill>
                  <a:schemeClr val="bg1"/>
                </a:solidFill>
              </a:rPr>
              <a:t>is called the D flip-flop for this reason, </a:t>
            </a:r>
            <a:r>
              <a:rPr lang="en-US" b="1" dirty="0" smtClean="0">
                <a:solidFill>
                  <a:schemeClr val="bg1"/>
                </a:solidFill>
              </a:rPr>
              <a:t>since </a:t>
            </a:r>
            <a:r>
              <a:rPr lang="en-US" b="1" dirty="0">
                <a:solidFill>
                  <a:schemeClr val="bg1"/>
                </a:solidFill>
              </a:rPr>
              <a:t>the output takes the value of the D </a:t>
            </a:r>
            <a:r>
              <a:rPr lang="en-US" b="1" dirty="0" smtClean="0">
                <a:solidFill>
                  <a:schemeClr val="bg1"/>
                </a:solidFill>
              </a:rPr>
              <a:t>input </a:t>
            </a:r>
            <a:r>
              <a:rPr lang="en-US" b="1" dirty="0">
                <a:solidFill>
                  <a:schemeClr val="bg1"/>
                </a:solidFill>
              </a:rPr>
              <a:t>or </a:t>
            </a:r>
            <a:r>
              <a:rPr lang="en-US" b="1" i="1" dirty="0">
                <a:solidFill>
                  <a:schemeClr val="bg1"/>
                </a:solidFill>
              </a:rPr>
              <a:t>Data</a:t>
            </a:r>
            <a:r>
              <a:rPr lang="en-US" b="1" dirty="0">
                <a:solidFill>
                  <a:schemeClr val="bg1"/>
                </a:solidFill>
              </a:rPr>
              <a:t> input, and </a:t>
            </a:r>
            <a:r>
              <a:rPr lang="en-US" b="1" i="1" dirty="0">
                <a:solidFill>
                  <a:schemeClr val="bg1"/>
                </a:solidFill>
              </a:rPr>
              <a:t>Delays</a:t>
            </a:r>
            <a:r>
              <a:rPr lang="en-US" b="1" dirty="0">
                <a:solidFill>
                  <a:schemeClr val="bg1"/>
                </a:solidFill>
              </a:rPr>
              <a:t> it by one </a:t>
            </a:r>
            <a:r>
              <a:rPr lang="en-US" b="1" dirty="0" smtClean="0">
                <a:solidFill>
                  <a:schemeClr val="bg1"/>
                </a:solidFill>
              </a:rPr>
              <a:t>clock </a:t>
            </a:r>
            <a:r>
              <a:rPr lang="en-US" b="1" dirty="0">
                <a:solidFill>
                  <a:schemeClr val="bg1"/>
                </a:solidFill>
              </a:rPr>
              <a:t>count. 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D flip-flop can be </a:t>
            </a:r>
            <a:r>
              <a:rPr lang="en-US" b="1" dirty="0" smtClean="0">
                <a:solidFill>
                  <a:schemeClr val="bg1"/>
                </a:solidFill>
              </a:rPr>
              <a:t>interpreted </a:t>
            </a:r>
            <a:r>
              <a:rPr lang="en-US" b="1" dirty="0">
                <a:solidFill>
                  <a:schemeClr val="bg1"/>
                </a:solidFill>
              </a:rPr>
              <a:t>as a primitive memory cell, zero-order hold, </a:t>
            </a:r>
            <a:r>
              <a:rPr lang="en-US" b="1" dirty="0" smtClean="0">
                <a:solidFill>
                  <a:schemeClr val="bg1"/>
                </a:solidFill>
              </a:rPr>
              <a:t>or </a:t>
            </a:r>
            <a:r>
              <a:rPr lang="en-US" b="1" dirty="0">
                <a:solidFill>
                  <a:schemeClr val="bg1"/>
                </a:solidFill>
              </a:rPr>
              <a:t>delay line.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 Truth Table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501765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4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JK</a:t>
            </a:r>
          </a:p>
          <a:p>
            <a:r>
              <a:rPr lang="en-US" dirty="0" smtClean="0"/>
              <a:t>Toggle</a:t>
            </a:r>
          </a:p>
          <a:p>
            <a:r>
              <a:rPr lang="en-US" dirty="0" smtClean="0"/>
              <a:t>RS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Clock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467600" cy="44196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nputs to a State Element are read on a clock edge</a:t>
            </a:r>
          </a:p>
          <a:p>
            <a:r>
              <a:rPr lang="en-US" dirty="0" smtClean="0"/>
              <a:t>They sometimes come from a Combinational Logical Circuit</a:t>
            </a:r>
          </a:p>
          <a:p>
            <a:r>
              <a:rPr lang="en-US" dirty="0" smtClean="0"/>
              <a:t>Imagine all of the inputs in the Combinational Circuit travelling through the gates to the output line.</a:t>
            </a:r>
          </a:p>
          <a:p>
            <a:r>
              <a:rPr lang="en-US" dirty="0" smtClean="0"/>
              <a:t>The Cycle must allow enough time for the gates to perform their logic so that the outputs are 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collection of </a:t>
            </a:r>
            <a:r>
              <a:rPr lang="en-US" i="1" dirty="0" smtClean="0"/>
              <a:t>n-</a:t>
            </a:r>
            <a:r>
              <a:rPr lang="en-US" dirty="0" smtClean="0"/>
              <a:t>bit registers</a:t>
            </a:r>
          </a:p>
          <a:p>
            <a:pPr marL="0" indent="0">
              <a:buNone/>
            </a:pPr>
            <a:r>
              <a:rPr lang="en-US" b="1" dirty="0" smtClean="0"/>
              <a:t>IN</a:t>
            </a:r>
          </a:p>
          <a:p>
            <a:pPr marL="0" indent="0">
              <a:buNone/>
            </a:pPr>
            <a:r>
              <a:rPr lang="en-US" dirty="0" smtClean="0"/>
              <a:t>Register number represented in a number of bits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OUT</a:t>
            </a:r>
          </a:p>
          <a:p>
            <a:pPr marL="0" indent="0">
              <a:buNone/>
            </a:pPr>
            <a:r>
              <a:rPr lang="en-US" dirty="0" smtClean="0"/>
              <a:t>Contents of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clock is a signal generated that coordinates the timing of operations within the processor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68132"/>
            <a:ext cx="6248400" cy="44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Register File Operation: Read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IN: 		Register Number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OUT:	Data in Register</a:t>
            </a:r>
          </a:p>
        </p:txBody>
      </p:sp>
    </p:spTree>
    <p:extLst>
      <p:ext uri="{BB962C8B-B14F-4D97-AF65-F5344CB8AC3E}">
        <p14:creationId xmlns:p14="http://schemas.microsoft.com/office/powerpoint/2010/main" val="211773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960" y="304800"/>
            <a:ext cx="7696200" cy="1143000"/>
          </a:xfrm>
        </p:spPr>
        <p:txBody>
          <a:bodyPr/>
          <a:lstStyle/>
          <a:p>
            <a:r>
              <a:rPr lang="en-US" dirty="0" smtClean="0"/>
              <a:t>Register File Operation: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IN: Register to Write From(5)</a:t>
            </a:r>
          </a:p>
          <a:p>
            <a:pPr marL="0" indent="0">
              <a:buNone/>
            </a:pPr>
            <a:r>
              <a:rPr lang="en-US" dirty="0" smtClean="0"/>
              <a:t>IN: Register to Write To (5)</a:t>
            </a:r>
          </a:p>
          <a:p>
            <a:pPr marL="0" indent="0">
              <a:buNone/>
            </a:pPr>
            <a:r>
              <a:rPr lang="en-US" dirty="0" smtClean="0"/>
              <a:t>IN: Data (32)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7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Exercise: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a truth table for a Combinational Component that has three inputs and eight outputs.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output with position equal to binary value coming in should be high.  </a:t>
            </a:r>
            <a:r>
              <a:rPr lang="en-US" smtClean="0"/>
              <a:t>All others must be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Asserted vs. </a:t>
            </a:r>
            <a:r>
              <a:rPr lang="en-US" dirty="0" err="1" smtClean="0"/>
              <a:t>Deasserted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might feel natural to consider :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	Asserted = 1= High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Deasserted</a:t>
            </a:r>
            <a:r>
              <a:rPr lang="en-US" dirty="0" smtClean="0"/>
              <a:t> = 0 = Low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However, for some architectures 0=Asserted.  We will use the convention that Asserted = 1 and </a:t>
            </a:r>
            <a:r>
              <a:rPr lang="en-US" dirty="0" err="1" smtClean="0"/>
              <a:t>Deasserted</a:t>
            </a:r>
            <a:r>
              <a:rPr lang="en-US" dirty="0" smtClean="0"/>
              <a:t> =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Clocked vs. </a:t>
            </a:r>
            <a:r>
              <a:rPr lang="en-US" dirty="0" err="1" smtClean="0"/>
              <a:t>Unclocked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Clocked elements will change value depending on an input from a clock</a:t>
            </a:r>
          </a:p>
          <a:p>
            <a:r>
              <a:rPr lang="en-US" dirty="0" err="1" smtClean="0"/>
              <a:t>Unclocked</a:t>
            </a:r>
            <a:r>
              <a:rPr lang="en-US" dirty="0" smtClean="0"/>
              <a:t> elements will change value when inputs are asserted or </a:t>
            </a:r>
            <a:r>
              <a:rPr lang="en-US" dirty="0" err="1" smtClean="0"/>
              <a:t>deasserted</a:t>
            </a:r>
            <a:r>
              <a:rPr lang="en-US" dirty="0" smtClean="0"/>
              <a:t> regardless of the clock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267200"/>
            <a:ext cx="7467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clock edge</a:t>
            </a:r>
            <a:r>
              <a:rPr lang="en-US" dirty="0" smtClean="0"/>
              <a:t> occurs when the clock signal transitions from asserted to </a:t>
            </a:r>
            <a:r>
              <a:rPr lang="en-US" dirty="0" err="1" smtClean="0"/>
              <a:t>deasserted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199"/>
            <a:ext cx="7086600" cy="248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3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far, we’ve discussed circuits:  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Electricity flows via wires and gates and produces an output depending on logic depicted in a truth table.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These circuits do not hold a value for any amount of time.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State Component is a circuit designed in such a way that it will change on a clock cycle.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A Component is “clocked” if the clock signal is an input.  Otherwise, the component is “</a:t>
            </a:r>
            <a:r>
              <a:rPr lang="en-US" dirty="0" err="1" smtClean="0"/>
              <a:t>unclocked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Components w/ Combinational Logic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133600"/>
            <a:ext cx="7554388" cy="30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Latch vs. Flip Flop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Latch – Contents stored changes  according the inputs when Clock is asserted </a:t>
            </a:r>
          </a:p>
          <a:p>
            <a:endParaRPr lang="en-US" dirty="0"/>
          </a:p>
          <a:p>
            <a:r>
              <a:rPr lang="en-US" dirty="0" smtClean="0"/>
              <a:t>Flip Flop – Contents stored changes when Clock changes from asserted to </a:t>
            </a:r>
            <a:r>
              <a:rPr lang="en-US" dirty="0" err="1" smtClean="0"/>
              <a:t>deasserted</a:t>
            </a:r>
            <a:r>
              <a:rPr lang="en-US" dirty="0" smtClean="0"/>
              <a:t> and vice versa.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15591</TotalTime>
  <Words>720</Words>
  <Application>Microsoft Office PowerPoint</Application>
  <PresentationFormat>On-screen Show (4:3)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Helvetica 55 Roman</vt:lpstr>
      <vt:lpstr>ursinus-lightppt</vt:lpstr>
      <vt:lpstr>State Elements</vt:lpstr>
      <vt:lpstr>Clock</vt:lpstr>
      <vt:lpstr>Asserted vs. Deasserted</vt:lpstr>
      <vt:lpstr>Clocked vs. Unclocked </vt:lpstr>
      <vt:lpstr>Clock Edge</vt:lpstr>
      <vt:lpstr>State Components</vt:lpstr>
      <vt:lpstr>State Components</vt:lpstr>
      <vt:lpstr>State Components w/ Combinational Logic</vt:lpstr>
      <vt:lpstr>Latch vs. Flip Flop </vt:lpstr>
      <vt:lpstr>S-R (set – reset) Latch</vt:lpstr>
      <vt:lpstr>S-R (set – reset) Latch</vt:lpstr>
      <vt:lpstr>Memory: S-R Latch </vt:lpstr>
      <vt:lpstr>D Latch</vt:lpstr>
      <vt:lpstr>D Flip-Flop</vt:lpstr>
      <vt:lpstr>D Flip-Flop</vt:lpstr>
      <vt:lpstr>D Flip-Flop Truth Table</vt:lpstr>
      <vt:lpstr>Other Flip-Flops</vt:lpstr>
      <vt:lpstr>Minimum Clock Cycle</vt:lpstr>
      <vt:lpstr>Register File</vt:lpstr>
      <vt:lpstr>Register File</vt:lpstr>
      <vt:lpstr>Register File Operation: Read</vt:lpstr>
      <vt:lpstr>Register File Operation: Write</vt:lpstr>
      <vt:lpstr>Accessing a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Veca Schilling, Ann Marie</cp:lastModifiedBy>
  <cp:revision>47</cp:revision>
  <dcterms:created xsi:type="dcterms:W3CDTF">2015-04-04T20:20:05Z</dcterms:created>
  <dcterms:modified xsi:type="dcterms:W3CDTF">2020-04-20T21:26:51Z</dcterms:modified>
</cp:coreProperties>
</file>