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70" r:id="rId13"/>
    <p:sldId id="264" r:id="rId14"/>
    <p:sldId id="265" r:id="rId15"/>
    <p:sldId id="266" r:id="rId16"/>
    <p:sldId id="275" r:id="rId17"/>
    <p:sldId id="269" r:id="rId18"/>
    <p:sldId id="277" r:id="rId19"/>
    <p:sldId id="272" r:id="rId20"/>
    <p:sldId id="273" r:id="rId21"/>
    <p:sldId id="274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8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9200"/>
            <a:ext cx="9753600" cy="2133600"/>
          </a:xfrm>
        </p:spPr>
        <p:txBody>
          <a:bodyPr anchor="t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D7D4B5-A907-4673-A122-E6CB1A8CD62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2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D7D4B5-A907-4673-A122-E6CB1A8CD62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2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5600" y="1600201"/>
            <a:ext cx="487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600201"/>
            <a:ext cx="487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D7D4B5-A907-4673-A122-E6CB1A8CD62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1535113"/>
            <a:ext cx="46757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27200" y="2174875"/>
            <a:ext cx="46757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4848" y="1535113"/>
            <a:ext cx="46775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04848" y="2174875"/>
            <a:ext cx="46775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D7D4B5-A907-4673-A122-E6CB1A8CD62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1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D7D4B5-A907-4673-A122-E6CB1A8CD62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9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D7D4B5-A907-4673-A122-E6CB1A8CD62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6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25600" y="274638"/>
            <a:ext cx="995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25600" y="1600200"/>
            <a:ext cx="9956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5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fld id="{DFD7D4B5-A907-4673-A122-E6CB1A8CD62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3600" y="635635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030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248400"/>
            <a:ext cx="4165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21"/>
          <a:stretch>
            <a:fillRect/>
          </a:stretch>
        </p:blipFill>
        <p:spPr bwMode="auto">
          <a:xfrm>
            <a:off x="1" y="0"/>
            <a:ext cx="1587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989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Ch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CS274</a:t>
            </a:r>
          </a:p>
          <a:p>
            <a:r>
              <a:rPr lang="en-US" dirty="0" smtClean="0"/>
              <a:t>Prof.  Ann Marie Schilling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3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number of digits we use in our calculations indicate </a:t>
            </a:r>
            <a:r>
              <a:rPr lang="en-US" b="1" dirty="0" smtClean="0"/>
              <a:t>precision.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instance: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3.14  has less precision than 3.1415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farther we go past the decimal point, the more precision there is in our calculation.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Where do we round off?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Do we have to use as many values past the decimal point as possible?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Depends on your significant figure scheme.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vs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Accuracy:  Number of digits past the decimal point</a:t>
            </a:r>
          </a:p>
          <a:p>
            <a:endParaRPr lang="en-US" dirty="0"/>
          </a:p>
          <a:p>
            <a:r>
              <a:rPr lang="en-US" dirty="0" smtClean="0"/>
              <a:t>Precision:  Total number of digits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– IEEE 754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MIPS representation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" y="2598420"/>
            <a:ext cx="11282839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9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Error!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Underflow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Fraction is so small that it can’t be represented in 8 bits…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Underflow – Double Precision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79" y="2750820"/>
            <a:ext cx="11131574" cy="21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0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that order?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order of the fields:  Sign, Exponent, Fraction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Why do you think they are in that order?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Comparison!  First we compare sign, then the exponent then the fraction.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9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040" y="274638"/>
            <a:ext cx="9738360" cy="1143000"/>
          </a:xfrm>
        </p:spPr>
        <p:txBody>
          <a:bodyPr/>
          <a:lstStyle/>
          <a:p>
            <a:r>
              <a:rPr lang="en-US" dirty="0" smtClean="0"/>
              <a:t>Getting more out of our space: </a:t>
            </a:r>
            <a:br>
              <a:rPr lang="en-US" dirty="0" smtClean="0"/>
            </a:br>
            <a:r>
              <a:rPr lang="en-US" dirty="0" smtClean="0"/>
              <a:t>Normalizing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584960"/>
            <a:ext cx="9956800" cy="40995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Value		Normalized	Exponent</a:t>
            </a:r>
          </a:p>
          <a:p>
            <a:pPr marL="0" indent="0">
              <a:buNone/>
            </a:pPr>
            <a:r>
              <a:rPr lang="en-US" dirty="0" smtClean="0"/>
              <a:t>1101.101		1.101101		3</a:t>
            </a:r>
          </a:p>
          <a:p>
            <a:pPr marL="0" indent="0">
              <a:buNone/>
            </a:pPr>
            <a:r>
              <a:rPr lang="en-US" dirty="0" smtClean="0"/>
              <a:t>.00101		1.01			-3</a:t>
            </a:r>
          </a:p>
          <a:p>
            <a:pPr marL="0" indent="0">
              <a:buNone/>
            </a:pPr>
            <a:r>
              <a:rPr lang="en-US" dirty="0" smtClean="0"/>
              <a:t>1.00001		1.00001		0</a:t>
            </a:r>
          </a:p>
          <a:p>
            <a:pPr marL="0" indent="0">
              <a:buNone/>
            </a:pPr>
            <a:r>
              <a:rPr lang="en-US" dirty="0" smtClean="0"/>
              <a:t>1000001.11	1.00000111	6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What  is in common between the normalized values?</a:t>
            </a:r>
          </a:p>
          <a:p>
            <a:pPr marL="0" indent="0">
              <a:buNone/>
            </a:pPr>
            <a:r>
              <a:rPr lang="en-US" dirty="0" smtClean="0"/>
              <a:t>How can we use this to be more efficient?</a:t>
            </a:r>
          </a:p>
          <a:p>
            <a:pPr marL="0" indent="0">
              <a:buNone/>
            </a:pPr>
            <a:r>
              <a:rPr lang="en-US" dirty="0" smtClean="0"/>
              <a:t>What is a restriction?</a:t>
            </a:r>
          </a:p>
        </p:txBody>
      </p:sp>
      <p:sp>
        <p:nvSpPr>
          <p:cNvPr id="6" name="Rectangle 5"/>
          <p:cNvSpPr/>
          <p:nvPr/>
        </p:nvSpPr>
        <p:spPr>
          <a:xfrm>
            <a:off x="1625600" y="1584960"/>
            <a:ext cx="7726680" cy="30175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2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4800" dirty="0" smtClean="0"/>
              <a:t>            1.01111 *  2</a:t>
            </a:r>
            <a:r>
              <a:rPr lang="en-US" sz="4800" baseline="30000" dirty="0" smtClean="0"/>
              <a:t>2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6248400" y="1958658"/>
            <a:ext cx="1493520" cy="640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4881"/>
              <a:gd name="adj6" fmla="val -323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mantilla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67422" y="3322320"/>
            <a:ext cx="1690577" cy="975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2 5"/>
          <p:cNvSpPr/>
          <p:nvPr/>
        </p:nvSpPr>
        <p:spPr>
          <a:xfrm>
            <a:off x="8633637" y="2913321"/>
            <a:ext cx="1552354" cy="616688"/>
          </a:xfrm>
          <a:prstGeom prst="border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exponent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593265" y="3322320"/>
            <a:ext cx="404037" cy="11646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7"/>
          <p:cNvSpPr/>
          <p:nvPr/>
        </p:nvSpPr>
        <p:spPr>
          <a:xfrm>
            <a:off x="4997302" y="5316279"/>
            <a:ext cx="1860697" cy="104199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7296"/>
              <a:gd name="adj6" fmla="val -135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Assumed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7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Special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4251960"/>
            <a:ext cx="9956800" cy="17678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assumed 1 means we have to have a special representation for 0.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417638"/>
            <a:ext cx="9652000" cy="26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conditions</a:t>
            </a:r>
            <a:endParaRPr lang="en-US" dirty="0"/>
          </a:p>
        </p:txBody>
      </p:sp>
      <p:pic>
        <p:nvPicPr>
          <p:cNvPr id="4" name="Content Placeholder 3" descr="f03-02-978012407726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2819400"/>
            <a:ext cx="74485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10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Values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25600" y="1417638"/>
                <a:ext cx="9956800" cy="4419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Infinity 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−∞)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Occurs when there is a division by zero.  Software can return this pattern instead of throwing an exception and halting.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Not A Number ( </a:t>
                </a:r>
                <a:r>
                  <a:rPr lang="en-US" dirty="0" err="1" smtClean="0"/>
                  <a:t>NaN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0/0 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</m:e>
                    </m:rad>
                  </m:oMath>
                </a14:m>
                <a:r>
                  <a:rPr lang="en-US" dirty="0" smtClean="0"/>
                  <a:t>or trying to do an operation on infinity will produce this result.  This representation is useful when using those values in calculations.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5600" y="1417638"/>
                <a:ext cx="9956800" cy="4419600"/>
              </a:xfrm>
              <a:blipFill rotWithShape="0">
                <a:blip r:embed="rId2"/>
                <a:stretch>
                  <a:fillRect l="-1592" t="-1793" r="-2327" b="-15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50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useful table: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12" y="2148840"/>
            <a:ext cx="11329988" cy="26498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68874" y="5529897"/>
            <a:ext cx="5301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http://kipirvine.com/asm/workbook/floating_tut.htm</a:t>
            </a:r>
          </a:p>
        </p:txBody>
      </p:sp>
    </p:spTree>
    <p:extLst>
      <p:ext uri="{BB962C8B-B14F-4D97-AF65-F5344CB8AC3E}">
        <p14:creationId xmlns:p14="http://schemas.microsoft.com/office/powerpoint/2010/main" val="27832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Biased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said that we store the exponent ahead of the fractional part for comparison reasons…..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Exponents and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are the fields in the Floating Point format in the order  sign, exponent, fraction?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So… say, we have two positive single precision floats with the following exponents: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Which is larger?  Left or Right?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182" y="4311014"/>
            <a:ext cx="3664843" cy="1129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887" y="4311014"/>
            <a:ext cx="3854982" cy="112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9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Exponents in 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one on the right!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represent the values in two’s complement: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-1						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42" y="3762374"/>
            <a:ext cx="3664843" cy="1129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647" y="3762374"/>
            <a:ext cx="3854982" cy="112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Exponents in 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make comparison easier,  exponents are stored in </a:t>
            </a:r>
            <a:r>
              <a:rPr lang="en-US" i="1" dirty="0" smtClean="0"/>
              <a:t> biased notation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 smtClean="0"/>
              <a:t>Biased notation adds a value to the exponent so that the most negative exponent is represented as all 0’s and the most positive as all 1’s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Consider this a “shift”  of the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Biased Exponent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IEEE 754 uses 127 bias for single precision and 1023 for double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-1 exponent is represented by bit pattern for -1+ bias</a:t>
            </a:r>
          </a:p>
          <a:p>
            <a:pPr marL="0" indent="0">
              <a:buNone/>
            </a:pPr>
            <a:r>
              <a:rPr lang="en-US" dirty="0" smtClean="0"/>
              <a:t>So that would be the bit pattern for 126</a:t>
            </a:r>
            <a:r>
              <a:rPr lang="en-US" baseline="-25000" dirty="0" smtClean="0"/>
              <a:t>10</a:t>
            </a:r>
            <a:r>
              <a:rPr lang="en-US" dirty="0" smtClean="0"/>
              <a:t> which would be 01111110</a:t>
            </a:r>
            <a:r>
              <a:rPr lang="en-US" baseline="-250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217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from Decimal to Binary FP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119" y="2727960"/>
            <a:ext cx="9389394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– First, Powers of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19" y="2200274"/>
            <a:ext cx="7747579" cy="293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5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Converting:  Normalizing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72" y="2286000"/>
            <a:ext cx="7785946" cy="18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4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0" y="1691958"/>
            <a:ext cx="9956800" cy="1143000"/>
          </a:xfrm>
        </p:spPr>
        <p:txBody>
          <a:bodyPr/>
          <a:lstStyle/>
          <a:p>
            <a:r>
              <a:rPr lang="en-US" dirty="0" smtClean="0"/>
              <a:t>				Carry </a:t>
            </a:r>
            <a:r>
              <a:rPr lang="en-US" dirty="0" err="1" smtClean="0"/>
              <a:t>Lookahead</a:t>
            </a:r>
            <a:r>
              <a:rPr lang="en-US" dirty="0" smtClean="0"/>
              <a:t> Hybrid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4" y="274638"/>
            <a:ext cx="5252033" cy="658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6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Converting:  Adding the bias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44" y="2240280"/>
            <a:ext cx="8329473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7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24" y="3215641"/>
            <a:ext cx="11713523" cy="133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6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457450"/>
            <a:ext cx="107823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978" y="2270760"/>
            <a:ext cx="10518507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 Hardware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984" y="1417638"/>
            <a:ext cx="7800975" cy="490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Multiply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765" y="640079"/>
            <a:ext cx="4420235" cy="58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9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Refined Multiply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760" y="1600518"/>
            <a:ext cx="8001000" cy="472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600" y="1417638"/>
            <a:ext cx="7777480" cy="463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Division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850" y="548640"/>
            <a:ext cx="4437418" cy="614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Trace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600" y="1417638"/>
            <a:ext cx="7548880" cy="506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inus-light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ursinus-lightppt</Template>
  <TotalTime>15707</TotalTime>
  <Words>418</Words>
  <Application>Microsoft Office PowerPoint</Application>
  <PresentationFormat>Widescreen</PresentationFormat>
  <Paragraphs>106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Cambria Math</vt:lpstr>
      <vt:lpstr>Helvetica 55 Roman</vt:lpstr>
      <vt:lpstr>ursinus-lightppt</vt:lpstr>
      <vt:lpstr>Arithmetic  Ch 3</vt:lpstr>
      <vt:lpstr>Overflow conditions</vt:lpstr>
      <vt:lpstr>    Carry Lookahead Hybrid</vt:lpstr>
      <vt:lpstr>Multiply Hardware</vt:lpstr>
      <vt:lpstr>      Multiply Flow</vt:lpstr>
      <vt:lpstr>Refined Multiply</vt:lpstr>
      <vt:lpstr>Divide</vt:lpstr>
      <vt:lpstr>      Division Flow</vt:lpstr>
      <vt:lpstr>Division Trace</vt:lpstr>
      <vt:lpstr>Mathematical Precision</vt:lpstr>
      <vt:lpstr>Precision </vt:lpstr>
      <vt:lpstr>Accuracy vs Precision</vt:lpstr>
      <vt:lpstr>Floating Point – IEEE 754</vt:lpstr>
      <vt:lpstr>New Error!</vt:lpstr>
      <vt:lpstr>Solving Underflow – Double Precision</vt:lpstr>
      <vt:lpstr>Why that order?</vt:lpstr>
      <vt:lpstr>Getting more out of our space:  Normalizing</vt:lpstr>
      <vt:lpstr>Terms:</vt:lpstr>
      <vt:lpstr>Representing Special Values</vt:lpstr>
      <vt:lpstr>Special Values</vt:lpstr>
      <vt:lpstr>A useful table:</vt:lpstr>
      <vt:lpstr>Biased Notation</vt:lpstr>
      <vt:lpstr>Negative Exponents and Comparisons</vt:lpstr>
      <vt:lpstr>Comparing Exponents in FP</vt:lpstr>
      <vt:lpstr>Comparing Exponents in FP</vt:lpstr>
      <vt:lpstr>Biased Exponent Example</vt:lpstr>
      <vt:lpstr>Converting from Decimal to Binary FP</vt:lpstr>
      <vt:lpstr>Converting – First, Powers of 2</vt:lpstr>
      <vt:lpstr>Converting:  Normalizing</vt:lpstr>
      <vt:lpstr>Converting:  Adding the bias</vt:lpstr>
      <vt:lpstr>Finally:</vt:lpstr>
      <vt:lpstr>Your Turn!</vt:lpstr>
      <vt:lpstr>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 and Subtraction  Ch 3</dc:title>
  <dc:creator>Veca Schilling, Ann Marie</dc:creator>
  <cp:lastModifiedBy>Veca Schilling, Ann Marie</cp:lastModifiedBy>
  <cp:revision>29</cp:revision>
  <dcterms:created xsi:type="dcterms:W3CDTF">2017-03-10T15:32:28Z</dcterms:created>
  <dcterms:modified xsi:type="dcterms:W3CDTF">2017-03-22T14:01:14Z</dcterms:modified>
</cp:coreProperties>
</file>