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0" r:id="rId5"/>
    <p:sldId id="265" r:id="rId6"/>
    <p:sldId id="257" r:id="rId7"/>
    <p:sldId id="261" r:id="rId8"/>
    <p:sldId id="258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2" r:id="rId27"/>
    <p:sldId id="283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7536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86B9F-23BF-44DE-A813-18EF6187038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86B9F-23BF-44DE-A813-18EF6187038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0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86B9F-23BF-44DE-A813-18EF6187038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1535113"/>
            <a:ext cx="46757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7200" y="2174875"/>
            <a:ext cx="4675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848" y="1535113"/>
            <a:ext cx="46775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4848" y="2174875"/>
            <a:ext cx="46775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86B9F-23BF-44DE-A813-18EF6187038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3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86B9F-23BF-44DE-A813-18EF6187038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86B9F-23BF-44DE-A813-18EF6187038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5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25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25600" y="1600200"/>
            <a:ext cx="995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7BA86B9F-23BF-44DE-A813-18EF61870386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48400"/>
            <a:ext cx="4165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1" y="0"/>
            <a:ext cx="1587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183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5</a:t>
            </a:r>
          </a:p>
          <a:p>
            <a:endParaRPr lang="en-US" dirty="0" smtClean="0"/>
          </a:p>
          <a:p>
            <a:r>
              <a:rPr lang="en-US" sz="2000" i="1" dirty="0" smtClean="0"/>
              <a:t>Professor Ann Marie V Schilling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259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Block</a:t>
            </a:r>
            <a:r>
              <a:rPr lang="en-US" dirty="0" smtClean="0"/>
              <a:t>:  </a:t>
            </a:r>
          </a:p>
          <a:p>
            <a:pPr marL="0" indent="0">
              <a:buNone/>
            </a:pPr>
            <a:r>
              <a:rPr lang="en-US" dirty="0" smtClean="0"/>
              <a:t>The smallest unit of data that can be moved in an architecture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smtClean="0"/>
              <a:t>Hit Rate or Hit Ratio:</a:t>
            </a:r>
          </a:p>
          <a:p>
            <a:pPr marL="0" indent="0">
              <a:buNone/>
            </a:pPr>
            <a:r>
              <a:rPr lang="en-US" dirty="0" smtClean="0"/>
              <a:t>#Memory Hits / #Memory Accesses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smtClean="0"/>
              <a:t>Miss Rate or Miss Ratio:</a:t>
            </a:r>
          </a:p>
          <a:p>
            <a:pPr marL="0" indent="0">
              <a:buNone/>
            </a:pPr>
            <a:r>
              <a:rPr lang="en-US" dirty="0" smtClean="0"/>
              <a:t>#Memory Misses / #Memory Accesses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SRAM</a:t>
            </a:r>
            <a:r>
              <a:rPr lang="en-US" dirty="0" smtClean="0"/>
              <a:t>  - v – fixed access time to datum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b="1" dirty="0" smtClean="0"/>
              <a:t>DRAM</a:t>
            </a:r>
            <a:r>
              <a:rPr lang="en-US" dirty="0" smtClean="0"/>
              <a:t> – v – denser and cheaper than SRAM, use a clock to synchronize accesses w/ processor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smtClean="0"/>
              <a:t>Flash</a:t>
            </a:r>
            <a:r>
              <a:rPr lang="en-US" dirty="0" smtClean="0"/>
              <a:t> – </a:t>
            </a:r>
            <a:r>
              <a:rPr lang="en-US" dirty="0" err="1" smtClean="0"/>
              <a:t>nv</a:t>
            </a:r>
            <a:r>
              <a:rPr lang="en-US" dirty="0" smtClean="0"/>
              <a:t> – bits can wear out so controller is needed to distribute where the bits are written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smtClean="0"/>
              <a:t>Magnetic</a:t>
            </a:r>
            <a:r>
              <a:rPr lang="en-US" dirty="0" smtClean="0"/>
              <a:t> – </a:t>
            </a:r>
            <a:r>
              <a:rPr lang="en-US" dirty="0" err="1" smtClean="0"/>
              <a:t>nv</a:t>
            </a:r>
            <a:r>
              <a:rPr lang="en-US" dirty="0" smtClean="0"/>
              <a:t> – cheapest, slowest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75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Cache Miss Resolved</a:t>
            </a:r>
            <a:endParaRPr lang="en-US" dirty="0"/>
          </a:p>
        </p:txBody>
      </p:sp>
      <p:pic>
        <p:nvPicPr>
          <p:cNvPr id="4" name="Picture 6" descr="f05-07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4119" y="1719469"/>
            <a:ext cx="5905117" cy="4419600"/>
          </a:xfrm>
        </p:spPr>
      </p:pic>
    </p:spTree>
    <p:extLst>
      <p:ext uri="{BB962C8B-B14F-4D97-AF65-F5344CB8AC3E}">
        <p14:creationId xmlns:p14="http://schemas.microsoft.com/office/powerpoint/2010/main" val="10507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5356" y="901148"/>
            <a:ext cx="4837043" cy="51186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 we determined where a block is stored when it resides in the cache?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Direct  Mapping mods the block’s original address to get the cache address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6" descr="f05-08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23" y="1417638"/>
            <a:ext cx="5724525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96685" y="5650468"/>
            <a:ext cx="622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Cache size is 8.  Memory is 32.  Location is Address mod 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That’s all fine and good, but how do we know *which* of the four possible blocks is in the cache?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Add more info in the form of Tag and Index!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Tags contain the upper 2 bits of the 5 bit address and another valid bit.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For the address 11101, 111 is the Tag, 01 is the Index into the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0348" y="5579164"/>
            <a:ext cx="1842052" cy="44063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Fig 5.9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08" y="1868557"/>
            <a:ext cx="10448296" cy="308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in 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1975447"/>
            <a:ext cx="10444310" cy="310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in Action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23" y="1888435"/>
            <a:ext cx="10994147" cy="30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Specs in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MIPS blocks are 1 word, or 4 bytes.  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Addresses are 32 bits long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Since the address references 4 bytes, we reserve the two least significant bits to designate which byte we are referencing (0,1,2,3)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leaves us 30 bits – How do we use these for cache access?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721" y="0"/>
            <a:ext cx="9956800" cy="1143000"/>
          </a:xfrm>
        </p:spPr>
        <p:txBody>
          <a:bodyPr/>
          <a:lstStyle/>
          <a:p>
            <a:r>
              <a:rPr lang="en-US" dirty="0" smtClean="0"/>
              <a:t>Cache Structure</a:t>
            </a:r>
            <a:endParaRPr lang="en-US" dirty="0"/>
          </a:p>
        </p:txBody>
      </p:sp>
      <p:pic>
        <p:nvPicPr>
          <p:cNvPr id="4" name="Picture 6" descr="f05-10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1728" y="1143000"/>
            <a:ext cx="5506503" cy="54507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080" y="5579437"/>
            <a:ext cx="1180846" cy="2804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62175" y="1378039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How do we detect a miss?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7829" y="2945040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If the bits in the tag field of the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Address don’t match those in the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Cache, it’s a miss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1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Gardening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need to:</a:t>
            </a:r>
          </a:p>
          <a:p>
            <a:pPr marL="0" indent="0">
              <a:buNone/>
            </a:pPr>
            <a:r>
              <a:rPr lang="en-US" dirty="0" smtClean="0"/>
              <a:t>	Pull weeds</a:t>
            </a:r>
          </a:p>
          <a:p>
            <a:pPr marL="0" indent="0">
              <a:buNone/>
            </a:pPr>
            <a:r>
              <a:rPr lang="en-US" dirty="0" smtClean="0"/>
              <a:t>	Load them into a cart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Bring them to the woods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Plant new flowers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Lay mulch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 I handle materials and tools?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 on a miss?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are now ready to replace our Instruction Memory with a Cache… for old time’s sake….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old friend, The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3532" y="1600200"/>
            <a:ext cx="4408868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 we handle a miss on the Instruction Memory cache?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5" y="1219796"/>
            <a:ext cx="6660524" cy="51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cache miss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a stale instruction is fetched, the register holding the instruction is incorrect, so we need to:</a:t>
            </a:r>
          </a:p>
          <a:p>
            <a:pPr marL="514350" indent="-514350">
              <a:buAutoNum type="arabicPeriod"/>
            </a:pPr>
            <a:r>
              <a:rPr lang="en-US" dirty="0" smtClean="0"/>
              <a:t>Back up one instruction  (how?)</a:t>
            </a:r>
          </a:p>
          <a:p>
            <a:pPr marL="514350" indent="-514350">
              <a:buAutoNum type="arabicPeriod"/>
            </a:pPr>
            <a:r>
              <a:rPr lang="en-US" dirty="0" smtClean="0"/>
              <a:t>Tell main memory to read instruction into cache</a:t>
            </a:r>
          </a:p>
          <a:p>
            <a:pPr marL="514350" indent="-514350">
              <a:buAutoNum type="arabicPeriod"/>
            </a:pPr>
            <a:r>
              <a:rPr lang="en-US" dirty="0" smtClean="0"/>
              <a:t>Write to cache, updating tag data, updating stored data, turning on valid bit.</a:t>
            </a:r>
          </a:p>
          <a:p>
            <a:pPr marL="514350" indent="-514350">
              <a:buAutoNum type="arabicPeriod"/>
            </a:pPr>
            <a:r>
              <a:rPr lang="en-US" dirty="0" smtClean="0"/>
              <a:t>Restart instruction (how?)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Case 1 – Write to cache, wait to write to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Case 2 – Write through to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Case 3 – Write miss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Through – Efficient?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main memory would take at least 100 cycles.  Waiting for an update significantly slows processing</a:t>
            </a:r>
          </a:p>
          <a:p>
            <a:endParaRPr lang="en-US" dirty="0"/>
          </a:p>
          <a:p>
            <a:r>
              <a:rPr lang="en-US" dirty="0" smtClean="0"/>
              <a:t>May use a buffer to store up the writes</a:t>
            </a:r>
          </a:p>
          <a:p>
            <a:endParaRPr lang="en-US" dirty="0"/>
          </a:p>
          <a:p>
            <a:r>
              <a:rPr lang="en-US" dirty="0" smtClean="0"/>
              <a:t>If buffer is full, processor still has to 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many total bits are required for a direct-mapped cache with 16 KiB of data with 4-byte words, 4-word blocks, assuming a 32 bit address?</a:t>
            </a:r>
          </a:p>
          <a:p>
            <a:r>
              <a:rPr lang="en-US" smtClean="0"/>
              <a:t>(Recall KiB is “kibibytpe” and is 210 (1024) bytes.)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Caches more 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Cache misses can stall the processor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…how could we possibly avoid them?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…what do you think our tradeoffs will 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Association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686" y="1417638"/>
            <a:ext cx="9088848" cy="4094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76" y="5765038"/>
            <a:ext cx="1342757" cy="2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Direct Mapped </a:t>
            </a:r>
            <a:r>
              <a:rPr lang="en-US" dirty="0" smtClean="0"/>
              <a:t>– Each memory location can go to only one location in the cache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Set Associative </a:t>
            </a:r>
            <a:r>
              <a:rPr lang="en-US" dirty="0" smtClean="0"/>
              <a:t>– Each memory location can go to a determined group of locations in the cache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Fully associative </a:t>
            </a:r>
            <a:r>
              <a:rPr lang="en-US" dirty="0" smtClean="0"/>
              <a:t>– Each memory location can go to any location in the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6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Association -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Direct Mapped </a:t>
            </a:r>
            <a:r>
              <a:rPr lang="en-US" dirty="0" smtClean="0"/>
              <a:t>– More misses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Set Associative </a:t>
            </a:r>
            <a:r>
              <a:rPr lang="en-US" dirty="0" smtClean="0"/>
              <a:t>– Balanced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Fully associative </a:t>
            </a:r>
            <a:r>
              <a:rPr lang="en-US" dirty="0" smtClean="0"/>
              <a:t>– Longer time to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1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Temporal Locality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If an item is used, it will probably be used again soon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Spatial Locality</a:t>
            </a:r>
            <a:r>
              <a:rPr lang="en-US" dirty="0" smtClean="0"/>
              <a:t>:  </a:t>
            </a:r>
          </a:p>
          <a:p>
            <a:pPr marL="0" indent="0">
              <a:buNone/>
            </a:pPr>
            <a:r>
              <a:rPr lang="en-US" dirty="0" smtClean="0"/>
              <a:t>If an item is used, items nearby will probably be used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Tradeoffs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higher the associativity, the lower the miss rate, but hit time may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5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74638"/>
            <a:ext cx="10331116" cy="1143000"/>
          </a:xfrm>
        </p:spPr>
        <p:txBody>
          <a:bodyPr/>
          <a:lstStyle/>
          <a:p>
            <a:r>
              <a:rPr lang="en-US" dirty="0" smtClean="0"/>
              <a:t>Locating Blocks in </a:t>
            </a:r>
            <a:r>
              <a:rPr lang="en-US" dirty="0" err="1" smtClean="0"/>
              <a:t>Asssociative</a:t>
            </a:r>
            <a:r>
              <a:rPr lang="en-US" dirty="0" smtClean="0"/>
              <a:t>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Locating a block in a Direct Map is straightforward.  Each address maps to only one location.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memory address encodes the index of the data in the cache.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an associative (either full- or set-) we need to efficiently find the block in the cache.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88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 we want to search the cache using some sort of search algorithm?    Think….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we don’t want to use an algorithm to find the block, what do we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23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HARDWARE, baby….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For a four way set associative cache, four</a:t>
            </a:r>
          </a:p>
          <a:p>
            <a:pPr marL="0" indent="0">
              <a:buNone/>
            </a:pPr>
            <a:r>
              <a:rPr lang="en-US" dirty="0" smtClean="0"/>
              <a:t>Comparators are needed as well as a multiplexor to filter the data to the output lines</a:t>
            </a:r>
            <a:endParaRPr lang="en-US" dirty="0"/>
          </a:p>
        </p:txBody>
      </p:sp>
      <p:pic>
        <p:nvPicPr>
          <p:cNvPr id="1026" name="Picture 2" descr="Image result for austin pow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2" y="722882"/>
            <a:ext cx="3119352" cy="175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37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Way Associative </a:t>
            </a:r>
            <a:endParaRPr lang="en-US" dirty="0"/>
          </a:p>
        </p:txBody>
      </p:sp>
      <p:pic>
        <p:nvPicPr>
          <p:cNvPr id="4" name="Picture 6" descr="f05-18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3661" y="1417637"/>
            <a:ext cx="6161085" cy="5121107"/>
          </a:xfrm>
        </p:spPr>
      </p:pic>
    </p:spTree>
    <p:extLst>
      <p:ext uri="{BB962C8B-B14F-4D97-AF65-F5344CB8AC3E}">
        <p14:creationId xmlns:p14="http://schemas.microsoft.com/office/powerpoint/2010/main" val="1502097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associative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a fully associative cache </a:t>
            </a:r>
            <a:r>
              <a:rPr lang="en-US" i="1" dirty="0" smtClean="0"/>
              <a:t>n</a:t>
            </a:r>
            <a:r>
              <a:rPr lang="en-US" dirty="0" smtClean="0"/>
              <a:t> comparators are needed – one for each row in the cache.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54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a 4-way set associative cache: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A miss has been sensed and a block needs to come in from main memory.  This block can be placed in one of its 4 designated spots in the cache. 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Of course, if there is an empty spot, we’d place it there, but what if all spots are taken?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53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Replacement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Random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Least Recently Used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First in First 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Least Frequency Used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20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Miss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cache miss means we need to get data from main memory……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do we……?</a:t>
            </a:r>
            <a:endParaRPr lang="en-US" dirty="0"/>
          </a:p>
        </p:txBody>
      </p:sp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944" y="2909032"/>
            <a:ext cx="2719972" cy="288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095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the Miss Penalty with Multilevel Cache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5600" y="1417638"/>
                <a:ext cx="9956800" cy="4419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</a:t>
                </a:r>
                <a:r>
                  <a:rPr lang="en-US" b="1" dirty="0" smtClean="0"/>
                  <a:t>Single Cache in a 2% Miss Rate System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1 clock per instruction(CPI)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Main Memory access time = 100 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.25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𝑛𝑠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den>
                          </m:f>
                        </m:den>
                      </m:f>
                      <m:r>
                        <m:rPr>
                          <m:nor/>
                        </m:rPr>
                        <a:rPr lang="en-US" sz="2800" dirty="0"/>
                        <m:t>=</m:t>
                      </m:r>
                      <m:r>
                        <m:rPr>
                          <m:nor/>
                        </m:rPr>
                        <a:rPr lang="en-US" sz="2800" b="0" i="0" dirty="0" smtClean="0"/>
                        <m:t>40</m:t>
                      </m:r>
                      <m:r>
                        <m:rPr>
                          <m:nor/>
                        </m:rPr>
                        <a:rPr lang="en-US" sz="2800" dirty="0"/>
                        <m:t>0 </m:t>
                      </m:r>
                      <m:r>
                        <m:rPr>
                          <m:nor/>
                        </m:rPr>
                        <a:rPr lang="en-US" sz="2800" dirty="0"/>
                        <m:t>clock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cycles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Total CPI = Base + Memory stall CPI</a:t>
                </a: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= 1+2%*400 = 9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5600" y="1417638"/>
                <a:ext cx="9956800" cy="4419600"/>
              </a:xfrm>
              <a:blipFill rotWithShape="0">
                <a:blip r:embed="rId2"/>
                <a:stretch>
                  <a:fillRect l="-1592" t="-1793" b="-7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0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Device Hierarchy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53" y="1600200"/>
            <a:ext cx="5272294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56338" y="6074244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Operating Systems Concepts w Java 8e</a:t>
            </a:r>
          </a:p>
          <a:p>
            <a:r>
              <a:rPr lang="en-US" dirty="0" err="1">
                <a:solidFill>
                  <a:schemeClr val="bg1"/>
                </a:solidFill>
              </a:rPr>
              <a:t>Silbershatz</a:t>
            </a:r>
            <a:r>
              <a:rPr lang="en-US" dirty="0">
                <a:solidFill>
                  <a:schemeClr val="bg1"/>
                </a:solidFill>
              </a:rPr>
              <a:t> and Gagne</a:t>
            </a:r>
          </a:p>
        </p:txBody>
      </p:sp>
    </p:spTree>
    <p:extLst>
      <p:ext uri="{BB962C8B-B14F-4D97-AF65-F5344CB8AC3E}">
        <p14:creationId xmlns:p14="http://schemas.microsoft.com/office/powerpoint/2010/main" val="197945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Miss Penalty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we add a secondary cache with 5ns access time  and miss rate to main mem of .5%</a:t>
                </a:r>
              </a:p>
              <a:p>
                <a:pPr marL="0" indent="0">
                  <a:buNone/>
                </a:pPr>
                <a:r>
                  <a:rPr lang="en-US" dirty="0" smtClean="0"/>
                  <a:t>Miss Penalty to secondary cache is: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.25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𝑐𝑦𝑐𝑙𝑒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=20 clock cycles</a:t>
                </a:r>
              </a:p>
              <a:p>
                <a:pPr marL="0" indent="0">
                  <a:buNone/>
                </a:pPr>
                <a:endParaRPr lang="en-US" sz="900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is a much smaller penalty than with a single cache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92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076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Miss 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Total CPI = 1+Primary Stalls + Secondary Stalls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Total CPI = 1*2%*20 +.5%*400 = 1+.4+2 = 3.4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6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Volatile -  Storage is cleared with removal of power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Non-Volatile – Storage retains values when power removed.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Memory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section:</a:t>
            </a:r>
          </a:p>
          <a:p>
            <a:r>
              <a:rPr lang="en-US" dirty="0" smtClean="0"/>
              <a:t>Interactions between levels</a:t>
            </a:r>
          </a:p>
          <a:p>
            <a:r>
              <a:rPr lang="en-US" dirty="0" smtClean="0"/>
              <a:t>Using memory hierarchy for faster performance</a:t>
            </a:r>
          </a:p>
          <a:p>
            <a:r>
              <a:rPr lang="en-US" dirty="0" smtClean="0"/>
              <a:t>Inspecting memory use to enhance performance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25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Abstraction</a:t>
            </a:r>
            <a:endParaRPr lang="en-US" dirty="0"/>
          </a:p>
        </p:txBody>
      </p:sp>
      <p:pic>
        <p:nvPicPr>
          <p:cNvPr id="4" name="Picture 5" descr="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15850"/>
            <a:ext cx="5497068" cy="437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79986" y="6074245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From Operating Systems Concepts w Java 8e</a:t>
            </a:r>
          </a:p>
          <a:p>
            <a:r>
              <a:rPr lang="en-US" dirty="0" err="1">
                <a:solidFill>
                  <a:schemeClr val="bg1"/>
                </a:solidFill>
              </a:rPr>
              <a:t>Silbershatz</a:t>
            </a:r>
            <a:r>
              <a:rPr lang="en-US" dirty="0">
                <a:solidFill>
                  <a:schemeClr val="bg1"/>
                </a:solidFill>
              </a:rPr>
              <a:t> and Gagne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6700" y="2555358"/>
            <a:ext cx="990600" cy="2640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39014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600199"/>
            <a:ext cx="9956800" cy="49809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Fast storage is…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loser to the CPU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expensive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maller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Slow storage is…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arther from the CPU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heaper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Interactions</a:t>
            </a:r>
            <a:endParaRPr lang="en-US" dirty="0"/>
          </a:p>
        </p:txBody>
      </p:sp>
      <p:pic>
        <p:nvPicPr>
          <p:cNvPr id="4" name="Picture 6" descr="f05-02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6113" y="1417638"/>
            <a:ext cx="3871388" cy="4419600"/>
          </a:xfr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442837" y="6199426"/>
            <a:ext cx="5418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ITCFranklinGothicStd-Hvy" charset="0"/>
              </a:rPr>
              <a:t>FIGURE 5.2</a:t>
            </a:r>
            <a:r>
              <a:rPr lang="en-US" altLang="en-US" sz="2400" b="1" dirty="0">
                <a:solidFill>
                  <a:srgbClr val="0A87D7"/>
                </a:solidFill>
                <a:ea typeface="Times New Roman" panose="02020603050405020304" pitchFamily="18" charset="0"/>
                <a:cs typeface="MinionPro-Bold" charset="0"/>
              </a:rPr>
              <a:t> </a:t>
            </a:r>
            <a:endParaRPr lang="en-US" altLang="en-US" sz="2400" dirty="0">
              <a:solidFill>
                <a:srgbClr val="000000"/>
              </a:solidFill>
              <a:ea typeface="Times New Roman" panose="02020603050405020304" pitchFamily="18" charset="0"/>
              <a:cs typeface="MinionPro-Regular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0635" y="1417638"/>
            <a:ext cx="50417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When the processor needs data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from memory, it looks at the closest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</a:t>
            </a:r>
            <a:r>
              <a:rPr lang="en-US" sz="2400" dirty="0" smtClean="0">
                <a:solidFill>
                  <a:schemeClr val="bg1"/>
                </a:solidFill>
              </a:rPr>
              <a:t>torage device.  If the data is not in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that storage device, the next level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is accessed and so forth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8014" y="4584879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types of memory accesses have we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Seen in MIPS?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8022</TotalTime>
  <Words>1162</Words>
  <Application>Microsoft Office PowerPoint</Application>
  <PresentationFormat>Widescreen</PresentationFormat>
  <Paragraphs>212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Cambria Math</vt:lpstr>
      <vt:lpstr>Helvetica 55 Roman</vt:lpstr>
      <vt:lpstr>ITCFranklinGothicStd-Hvy</vt:lpstr>
      <vt:lpstr>MinionPro-Bold</vt:lpstr>
      <vt:lpstr>MinionPro-Regular</vt:lpstr>
      <vt:lpstr>Times New Roman</vt:lpstr>
      <vt:lpstr>ursinus-lightppt</vt:lpstr>
      <vt:lpstr>Memory</vt:lpstr>
      <vt:lpstr>Gardening Example</vt:lpstr>
      <vt:lpstr>Access Locality</vt:lpstr>
      <vt:lpstr>Storage Device Hierarchy</vt:lpstr>
      <vt:lpstr>Types of Memory</vt:lpstr>
      <vt:lpstr>Using Memory Hierarchy </vt:lpstr>
      <vt:lpstr>Hardware Abstraction</vt:lpstr>
      <vt:lpstr>Recall…</vt:lpstr>
      <vt:lpstr>Level Interactions</vt:lpstr>
      <vt:lpstr>Some definitions </vt:lpstr>
      <vt:lpstr>Memory Technologies</vt:lpstr>
      <vt:lpstr>A Cache Miss Resolved</vt:lpstr>
      <vt:lpstr>Direct Mapping </vt:lpstr>
      <vt:lpstr>Direct Mapping </vt:lpstr>
      <vt:lpstr>Cache in Action</vt:lpstr>
      <vt:lpstr>Cache in Action</vt:lpstr>
      <vt:lpstr>Cache in Action </vt:lpstr>
      <vt:lpstr>Cache Specs in MIPS</vt:lpstr>
      <vt:lpstr>Cache Structure</vt:lpstr>
      <vt:lpstr>What do we do on a miss?</vt:lpstr>
      <vt:lpstr>Our old friend, The Datapath</vt:lpstr>
      <vt:lpstr>Instruction cache miss</vt:lpstr>
      <vt:lpstr>Handling a Write</vt:lpstr>
      <vt:lpstr>Write Through – Efficient?</vt:lpstr>
      <vt:lpstr>Exercise!</vt:lpstr>
      <vt:lpstr>Making Caches more efficient</vt:lpstr>
      <vt:lpstr>Three types of Association</vt:lpstr>
      <vt:lpstr>Types of Association</vt:lpstr>
      <vt:lpstr>Types of Association - Tradeoffs</vt:lpstr>
      <vt:lpstr>Association Tradeoffs in General</vt:lpstr>
      <vt:lpstr>Locating Blocks in Asssociative Caches</vt:lpstr>
      <vt:lpstr>How to find?</vt:lpstr>
      <vt:lpstr>How to find?</vt:lpstr>
      <vt:lpstr>Four Way Associative </vt:lpstr>
      <vt:lpstr>Fully associative</vt:lpstr>
      <vt:lpstr>Replacement Policies</vt:lpstr>
      <vt:lpstr>Replacement Policies</vt:lpstr>
      <vt:lpstr>Reducing the Miss Penalty</vt:lpstr>
      <vt:lpstr>Reducing the Miss Penalty with Multilevel Cache</vt:lpstr>
      <vt:lpstr>Reducing Miss Penalty</vt:lpstr>
      <vt:lpstr>Reducing Miss Penalty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Veca Schilling, Ann Marie</dc:creator>
  <cp:lastModifiedBy>Veca Schilling, Ann Marie</cp:lastModifiedBy>
  <cp:revision>40</cp:revision>
  <dcterms:created xsi:type="dcterms:W3CDTF">2017-04-20T13:18:11Z</dcterms:created>
  <dcterms:modified xsi:type="dcterms:W3CDTF">2017-04-26T03:09:58Z</dcterms:modified>
</cp:coreProperties>
</file>