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>
        <p:scale>
          <a:sx n="73" d="100"/>
          <a:sy n="73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9200"/>
            <a:ext cx="9753600" cy="2133600"/>
          </a:xfrm>
        </p:spPr>
        <p:txBody>
          <a:bodyPr anchor="t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CA3FE6-EFB0-45BF-8D57-38BEE64B3D5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CA3FE6-EFB0-45BF-8D57-38BEE64B3D5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4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CA3FE6-EFB0-45BF-8D57-38BEE64B3D5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5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1535113"/>
            <a:ext cx="46757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27200" y="2174875"/>
            <a:ext cx="46757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4848" y="1535113"/>
            <a:ext cx="46775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4848" y="2174875"/>
            <a:ext cx="46775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CA3FE6-EFB0-45BF-8D57-38BEE64B3D5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8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CA3FE6-EFB0-45BF-8D57-38BEE64B3D5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CA3FE6-EFB0-45BF-8D57-38BEE64B3D5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5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25600" y="274638"/>
            <a:ext cx="995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25600" y="1600200"/>
            <a:ext cx="9956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5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13CA3FE6-EFB0-45BF-8D57-38BEE64B3D59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600" y="635635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248400"/>
            <a:ext cx="4165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1" y="0"/>
            <a:ext cx="1587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225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40" y="1219200"/>
            <a:ext cx="9585960" cy="2133600"/>
          </a:xfrm>
        </p:spPr>
        <p:txBody>
          <a:bodyPr/>
          <a:lstStyle/>
          <a:p>
            <a:r>
              <a:rPr lang="en-US" dirty="0" smtClean="0"/>
              <a:t>System Dependability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5</a:t>
            </a:r>
          </a:p>
          <a:p>
            <a:r>
              <a:rPr lang="en-US" i="1" dirty="0" smtClean="0"/>
              <a:t>Professor AM Schilling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99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  - Parity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Parity</a:t>
            </a:r>
            <a:r>
              <a:rPr lang="en-US" dirty="0" smtClean="0"/>
              <a:t> describes the number of 1’s in a string of bits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Odd Parity</a:t>
            </a:r>
            <a:r>
              <a:rPr lang="en-US" dirty="0" smtClean="0"/>
              <a:t> – Odd number of 1’s</a:t>
            </a:r>
          </a:p>
          <a:p>
            <a:pPr marL="0" indent="0">
              <a:buNone/>
            </a:pPr>
            <a:r>
              <a:rPr lang="en-US" b="1" dirty="0" smtClean="0"/>
              <a:t>Even </a:t>
            </a:r>
            <a:r>
              <a:rPr lang="en-US" dirty="0" smtClean="0"/>
              <a:t> - Even number of 1’s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a word is written to memory, an extra bit is written with it.  This bit is set or unset to make the parity even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	45</a:t>
            </a:r>
            <a:r>
              <a:rPr lang="en-US" baseline="-25000" dirty="0" smtClean="0"/>
              <a:t>10</a:t>
            </a:r>
            <a:r>
              <a:rPr lang="en-US" dirty="0" smtClean="0"/>
              <a:t> is represented as 101101</a:t>
            </a:r>
          </a:p>
          <a:p>
            <a:pPr marL="0" indent="0">
              <a:buNone/>
            </a:pPr>
            <a:r>
              <a:rPr lang="en-US" dirty="0" smtClean="0"/>
              <a:t>	Even parity, so parity bit is 0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	31</a:t>
            </a:r>
            <a:r>
              <a:rPr lang="en-US" baseline="-25000" dirty="0" smtClean="0"/>
              <a:t>10</a:t>
            </a:r>
            <a:r>
              <a:rPr lang="en-US" dirty="0" smtClean="0"/>
              <a:t> is represented as 011111</a:t>
            </a:r>
          </a:p>
          <a:p>
            <a:pPr marL="0" indent="0">
              <a:buNone/>
            </a:pPr>
            <a:r>
              <a:rPr lang="en-US" dirty="0" smtClean="0"/>
              <a:t>	Odd parity, so parity bit is 1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When a word is read from memory, the parity bit is checked.  If parity bit does not agree with bits read from memory, an error is detected.</a:t>
            </a:r>
          </a:p>
          <a:p>
            <a:pPr marL="0" indent="0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dirty="0" smtClean="0"/>
              <a:t>What’s the weakness here?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89409" y="1431479"/>
            <a:ext cx="6207617" cy="278087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4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45</a:t>
            </a:r>
            <a:r>
              <a:rPr lang="en-US" baseline="-25000" dirty="0" smtClean="0"/>
              <a:t>10</a:t>
            </a:r>
            <a:r>
              <a:rPr lang="en-US" dirty="0" smtClean="0"/>
              <a:t> is represented as 101101</a:t>
            </a:r>
          </a:p>
          <a:p>
            <a:pPr marL="0" indent="0">
              <a:buNone/>
            </a:pPr>
            <a:r>
              <a:rPr lang="en-US" dirty="0" smtClean="0"/>
              <a:t>We store 101101 0  </a:t>
            </a:r>
          </a:p>
          <a:p>
            <a:pPr marL="0" indent="0">
              <a:buNone/>
            </a:pPr>
            <a:r>
              <a:rPr lang="en-US" dirty="0" smtClean="0"/>
              <a:t>If we read 100101 0 , we know an error has occurred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we read 11011 0,  do we detect an error?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Richard Hamming devised an error checking scheme in 1968 and was awarded the prestigious Turing Award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Hamming Distance:  Minimum number of bits that are different between two bit patterns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0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1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11 and 0</a:t>
            </a:r>
            <a:r>
              <a:rPr lang="en-US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1</a:t>
            </a:r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11 has Hamming distance of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Hamming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the Hamming Code, we embed the parity bits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   </a:t>
            </a:r>
          </a:p>
          <a:p>
            <a:pPr marL="0" indent="0">
              <a:buNone/>
            </a:pPr>
            <a:r>
              <a:rPr lang="en-US" sz="2000" dirty="0" smtClean="0"/>
              <a:t>									</a:t>
            </a:r>
            <a:r>
              <a:rPr lang="en-US" sz="2000" dirty="0" smtClean="0"/>
              <a:t>Fig 5.24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dirty="0" smtClean="0"/>
              <a:t>Bit positions start at one and from the left.</a:t>
            </a:r>
          </a:p>
          <a:p>
            <a:pPr marL="0" indent="0">
              <a:buNone/>
            </a:pPr>
            <a:r>
              <a:rPr lang="en-US" sz="2800" dirty="0" smtClean="0"/>
              <a:t>All power of 2 positions are parity bits</a:t>
            </a:r>
          </a:p>
          <a:p>
            <a:pPr marL="0" indent="0">
              <a:buNone/>
            </a:pPr>
            <a:r>
              <a:rPr lang="en-US" sz="2800" dirty="0" smtClean="0"/>
              <a:t>All other bits are 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6" descr="f05-24-97801240772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683" y="2248862"/>
            <a:ext cx="8057652" cy="265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49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" y="231095"/>
            <a:ext cx="7273653" cy="633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06600" y="2819400"/>
            <a:ext cx="2169160" cy="2026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UP</a:t>
            </a:r>
            <a:endParaRPr lang="en-US" sz="6600" dirty="0"/>
          </a:p>
        </p:txBody>
      </p:sp>
      <p:sp>
        <p:nvSpPr>
          <p:cNvPr id="5" name="Oval 4"/>
          <p:cNvSpPr/>
          <p:nvPr/>
        </p:nvSpPr>
        <p:spPr>
          <a:xfrm>
            <a:off x="7157720" y="2819400"/>
            <a:ext cx="2169160" cy="2026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DOWN</a:t>
            </a:r>
            <a:endParaRPr lang="en-US" sz="3200" dirty="0"/>
          </a:p>
        </p:txBody>
      </p:sp>
      <p:sp>
        <p:nvSpPr>
          <p:cNvPr id="7" name="Circular Arrow 6"/>
          <p:cNvSpPr/>
          <p:nvPr/>
        </p:nvSpPr>
        <p:spPr>
          <a:xfrm>
            <a:off x="3825240" y="1981200"/>
            <a:ext cx="3749040" cy="2514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2194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Failure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Circular Arrow 7"/>
          <p:cNvSpPr/>
          <p:nvPr/>
        </p:nvSpPr>
        <p:spPr>
          <a:xfrm rot="10800000">
            <a:off x="3965918" y="3379210"/>
            <a:ext cx="3472764" cy="264059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21942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617" y="5696635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Restoration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65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210733"/>
            <a:ext cx="9956800" cy="441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Availability</a:t>
            </a:r>
            <a:r>
              <a:rPr lang="en-US" dirty="0" smtClean="0"/>
              <a:t>:  AKA “Uptime”  when a system is able to perform and/or provide its intended service.  Also known as “Service Accomplishment”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 smtClean="0"/>
              <a:t>Interruption</a:t>
            </a:r>
            <a:r>
              <a:rPr lang="en-US" dirty="0" smtClean="0"/>
              <a:t>:  AKA “Downtime”  when a system is expected to deliver a service, but cannot.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 smtClean="0"/>
              <a:t>Failure</a:t>
            </a:r>
            <a:r>
              <a:rPr lang="en-US" dirty="0" smtClean="0"/>
              <a:t>: the movement from Availability to Interruption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b="1" dirty="0" smtClean="0"/>
              <a:t>Restoration</a:t>
            </a:r>
            <a:r>
              <a:rPr lang="en-US" dirty="0" smtClean="0"/>
              <a:t>: the movement from Interruption to Availability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Reliability :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5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a perfect world, we would have no failures, but the world is not perfect!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measure the availability of a system by deriving metrics that describe about how long we can expect the system to be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4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Reliability : the measure of uptime with respect to some time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Mean Time to Failure:  How long before the system will fail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Annual Failure Rate: % devices expected to fail in a year for a given MTTFs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Calculation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Say a disk has a million hour MTTF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That’s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h𝑜𝑢𝑟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365 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𝑑𝑎𝑦𝑠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24 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h𝑜𝑢𝑟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=114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𝑦𝑒𝑎𝑟𝑠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Which sounds like a lot, right?  Mean Time to Failure is probably longer than your life span.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But it’s only </a:t>
                </a:r>
                <a:r>
                  <a:rPr lang="en-US" i="1" dirty="0" smtClean="0"/>
                  <a:t>Mean</a:t>
                </a:r>
                <a:r>
                  <a:rPr lang="en-US" dirty="0" smtClean="0"/>
                  <a:t> Time to failure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92" t="-1793" b="-5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7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and Realistic, now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Annual Failure Rate looks different: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8760 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h𝑜𝑢𝑟𝑠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𝑦𝑒𝑎𝑟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1,000,000 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h𝑜𝑢𝑟𝑠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.876%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𝐴𝐹𝑅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For 100,000 disks 876 can be expected to fail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876 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𝑑𝑖𝑠𝑘𝑠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365 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𝑑𝑎𝑦𝑠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</m:den>
                    </m:f>
                  </m:oMath>
                </a14:m>
                <a:r>
                  <a:rPr lang="en-US" dirty="0" smtClean="0"/>
                  <a:t> = 2.4 disk/day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92" t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8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that was sobering….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….what do we do?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Plan for failure by attempting to increase MTTF</a:t>
            </a:r>
          </a:p>
          <a:p>
            <a:pPr>
              <a:buFontTx/>
              <a:buChar char="-"/>
            </a:pPr>
            <a:r>
              <a:rPr lang="en-US" dirty="0" smtClean="0"/>
              <a:t>Isolate component failures so that they don’t cause a system failure</a:t>
            </a:r>
          </a:p>
          <a:p>
            <a:pPr>
              <a:buFontTx/>
              <a:buChar char="-"/>
            </a:pPr>
            <a:r>
              <a:rPr lang="en-US" dirty="0" smtClean="0"/>
              <a:t>Introduce redundancy</a:t>
            </a:r>
          </a:p>
          <a:p>
            <a:pPr>
              <a:buFontTx/>
              <a:buChar char="-"/>
            </a:pPr>
            <a:r>
              <a:rPr lang="en-US" dirty="0" smtClean="0"/>
              <a:t>Anticipate and possibly predict faults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Specifically: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Fault Avoidance</a:t>
            </a:r>
            <a:r>
              <a:rPr lang="en-US" dirty="0" smtClean="0"/>
              <a:t>: Preventing faults by construction either through software, hardware, or a combination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 smtClean="0"/>
              <a:t>Fault Tolerance</a:t>
            </a:r>
            <a:r>
              <a:rPr lang="en-US" dirty="0" smtClean="0"/>
              <a:t>:  Construct system so that it handles faults gracefully.  For hardware, typically done via redundancy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 smtClean="0"/>
              <a:t>Fault Forecasting</a:t>
            </a:r>
            <a:r>
              <a:rPr lang="en-US" dirty="0" smtClean="0"/>
              <a:t>:  Familiarity with weaknesses of system allows a component to be replaced or maintained before failure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0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6006</TotalTime>
  <Words>393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Helvetica 55 Roman</vt:lpstr>
      <vt:lpstr>ursinus-lightppt</vt:lpstr>
      <vt:lpstr>System Dependability</vt:lpstr>
      <vt:lpstr>System FSM</vt:lpstr>
      <vt:lpstr>Some definitions</vt:lpstr>
      <vt:lpstr>Planning for Failure</vt:lpstr>
      <vt:lpstr>Reliability</vt:lpstr>
      <vt:lpstr>Practical Calculation</vt:lpstr>
      <vt:lpstr>Practical and Realistic, now</vt:lpstr>
      <vt:lpstr>Well, that was sobering….</vt:lpstr>
      <vt:lpstr>Specifically:</vt:lpstr>
      <vt:lpstr>Error Detection  - Parity</vt:lpstr>
      <vt:lpstr>Parity Example</vt:lpstr>
      <vt:lpstr>Parity</vt:lpstr>
      <vt:lpstr>Hamming Code</vt:lpstr>
      <vt:lpstr>Hamming Code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Dependability</dc:title>
  <dc:creator>Veca Schilling, Ann Marie</dc:creator>
  <cp:lastModifiedBy>Veca Schilling, Ann Marie</cp:lastModifiedBy>
  <cp:revision>19</cp:revision>
  <dcterms:created xsi:type="dcterms:W3CDTF">2017-04-27T22:27:38Z</dcterms:created>
  <dcterms:modified xsi:type="dcterms:W3CDTF">2017-05-02T02:34:30Z</dcterms:modified>
</cp:coreProperties>
</file>