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7751D-F15A-44C9-9A9B-5F67C120682C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7751D-F15A-44C9-9A9B-5F67C120682C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7751D-F15A-44C9-9A9B-5F67C120682C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7751D-F15A-44C9-9A9B-5F67C120682C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7751D-F15A-44C9-9A9B-5F67C120682C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7751D-F15A-44C9-9A9B-5F67C120682C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4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CA07751D-F15A-44C9-9A9B-5F67C120682C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074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5</a:t>
            </a:r>
          </a:p>
          <a:p>
            <a:endParaRPr lang="en-US" dirty="0"/>
          </a:p>
          <a:p>
            <a:r>
              <a:rPr lang="en-US" i="1" dirty="0" smtClean="0"/>
              <a:t>Prof Ann Marie Schilling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0825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Virtual Memory is a fancy term for….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…using Main Memory (aka RAM) as a cache for disk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…making it appear to the processor that it can access an unlimited amount of memory rather than the small amount of memory the processor can directly access.</a:t>
            </a:r>
          </a:p>
          <a:p>
            <a:pPr marL="0" indent="0">
              <a:buNone/>
            </a:pPr>
            <a:r>
              <a:rPr lang="en-US" sz="1600" dirty="0" smtClean="0"/>
              <a:t>(what do we call that memory?)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971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multiple VMs to share the same memory</a:t>
            </a:r>
          </a:p>
          <a:p>
            <a:endParaRPr lang="en-US" dirty="0"/>
          </a:p>
          <a:p>
            <a:r>
              <a:rPr lang="en-US" dirty="0" smtClean="0"/>
              <a:t>Remove the burden of memory management from the application programmer</a:t>
            </a:r>
          </a:p>
          <a:p>
            <a:endParaRPr lang="en-US" dirty="0"/>
          </a:p>
          <a:p>
            <a:r>
              <a:rPr lang="en-US" dirty="0" smtClean="0"/>
              <a:t>In other words, the application programmer doesn’t typically know the exact address of the code in memory.  All the programmer knows is that it runs.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6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other words…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Back in ancient times, programmers needed to assure their code fit into RAM.  If it did not the programmer had to either….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Make it fit, dammit</a:t>
            </a:r>
          </a:p>
          <a:p>
            <a:r>
              <a:rPr lang="en-US" dirty="0" smtClean="0"/>
              <a:t>Separate it into chunks</a:t>
            </a:r>
          </a:p>
          <a:p>
            <a:r>
              <a:rPr lang="en-US" dirty="0" smtClean="0"/>
              <a:t>Load the code chunks into memory during run time using programming language constructs.</a:t>
            </a:r>
          </a:p>
        </p:txBody>
      </p:sp>
    </p:spTree>
    <p:extLst>
      <p:ext uri="{BB962C8B-B14F-4D97-AF65-F5344CB8AC3E}">
        <p14:creationId xmlns:p14="http://schemas.microsoft.com/office/powerpoint/2010/main" val="188123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piece of data has one of two addresses: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Virtual –</a:t>
            </a:r>
            <a:r>
              <a:rPr lang="en-US" dirty="0" smtClean="0"/>
              <a:t> The address by which the processor accesses the data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Physical</a:t>
            </a:r>
            <a:r>
              <a:rPr lang="en-US" dirty="0" smtClean="0"/>
              <a:t> – The address where the data physically resides on disk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507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Page</a:t>
            </a:r>
            <a:r>
              <a:rPr lang="en-US" dirty="0" smtClean="0"/>
              <a:t> – A block of memory that is moved between disk and RAM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Page Fault </a:t>
            </a:r>
            <a:r>
              <a:rPr lang="en-US" dirty="0" smtClean="0"/>
              <a:t>– Occurs when the processor looks to the RAM for a page and it is not there.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Address Translation </a:t>
            </a:r>
            <a:r>
              <a:rPr lang="en-US" dirty="0" smtClean="0"/>
              <a:t>– Mapping a virtual address to a physical address and vice 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4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 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275" y="1417638"/>
            <a:ext cx="7715184" cy="50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14" y="1417638"/>
            <a:ext cx="7664339" cy="51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44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Main Memory access (latency) is about 100,000 times faster than disk.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Page Faults cost A LOT so we should….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81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Page Faults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page size</a:t>
            </a:r>
          </a:p>
          <a:p>
            <a:r>
              <a:rPr lang="en-US" dirty="0" smtClean="0"/>
              <a:t>Fully associative</a:t>
            </a:r>
          </a:p>
          <a:p>
            <a:r>
              <a:rPr lang="en-US" dirty="0" smtClean="0"/>
              <a:t>Handle Page Faults in software</a:t>
            </a:r>
          </a:p>
          <a:p>
            <a:r>
              <a:rPr lang="en-US" dirty="0" smtClean="0"/>
              <a:t>Avoid write through</a:t>
            </a:r>
          </a:p>
          <a:p>
            <a:r>
              <a:rPr lang="en-US" dirty="0" smtClean="0"/>
              <a:t>Place Pages in RAM wisely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1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145849"/>
            <a:ext cx="9956800" cy="1143000"/>
          </a:xfrm>
        </p:spPr>
        <p:txBody>
          <a:bodyPr/>
          <a:lstStyle/>
          <a:p>
            <a:r>
              <a:rPr lang="en-US" dirty="0" smtClean="0"/>
              <a:t>The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37" y="1143872"/>
            <a:ext cx="6415736" cy="559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7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</a:t>
            </a:r>
            <a:endParaRPr lang="en-US" dirty="0"/>
          </a:p>
        </p:txBody>
      </p:sp>
      <p:pic>
        <p:nvPicPr>
          <p:cNvPr id="1026" name="Picture 2" descr="Image result for virtual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84" y="1217367"/>
            <a:ext cx="7752053" cy="55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48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Page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79" y="1417638"/>
            <a:ext cx="6789447" cy="520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5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Translation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Using the concepts of Temporal and Spatial locality, designers created another table which stores recently translated addresses.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Translation Lookaside Buffer (TLB) acts as a cache for the page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265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the TLB is a cache, the valid (dirty) bit is needed and a reference bit</a:t>
            </a:r>
          </a:p>
          <a:p>
            <a:r>
              <a:rPr lang="en-US" dirty="0" smtClean="0"/>
              <a:t>When memory is referenced, the TLB is first consulted.  If there is a miss, then the Page Table is examined.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what is this similar on the processor?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64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TLB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should happen next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What are our considerations?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28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23" y="274638"/>
            <a:ext cx="6412942" cy="637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93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 for last Q on 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88" y="4584878"/>
            <a:ext cx="7073248" cy="1819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88" y="1374325"/>
            <a:ext cx="5294492" cy="30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→"/>
            </a:pPr>
            <a:r>
              <a:rPr lang="en-US" dirty="0" smtClean="0"/>
              <a:t>In a virtual machine, one processor is running many images of an emulator.</a:t>
            </a:r>
          </a:p>
          <a:p>
            <a:pPr>
              <a:buFont typeface="Arial" panose="020B0604020202020204" pitchFamily="34" charset="0"/>
              <a:buChar char="→"/>
            </a:pPr>
            <a:endParaRPr lang="en-US" sz="900" dirty="0"/>
          </a:p>
          <a:p>
            <a:pPr>
              <a:buFont typeface="Arial" panose="020B0604020202020204" pitchFamily="34" charset="0"/>
              <a:buChar char="→"/>
            </a:pPr>
            <a:r>
              <a:rPr lang="en-US" dirty="0" smtClean="0"/>
              <a:t>Each user sees one image.  To this user, it looks as if he or she has control of the entire machine.</a:t>
            </a:r>
          </a:p>
          <a:p>
            <a:pPr>
              <a:buFont typeface="Arial" panose="020B0604020202020204" pitchFamily="34" charset="0"/>
              <a:buChar char="→"/>
            </a:pPr>
            <a:endParaRPr lang="en-US" sz="900" dirty="0"/>
          </a:p>
          <a:p>
            <a:pPr>
              <a:buFont typeface="Arial" panose="020B0604020202020204" pitchFamily="34" charset="0"/>
              <a:buChar char="→"/>
            </a:pPr>
            <a:r>
              <a:rPr lang="en-US" dirty="0" smtClean="0"/>
              <a:t>This is not true, however.  The user is only using a portion of the processor given to it by the VM</a:t>
            </a:r>
          </a:p>
          <a:p>
            <a:pPr>
              <a:buFont typeface="Arial" panose="020B0604020202020204" pitchFamily="34" charset="0"/>
              <a:buChar char="→"/>
            </a:pPr>
            <a:endParaRPr lang="en-US" sz="900" dirty="0"/>
          </a:p>
          <a:p>
            <a:pPr>
              <a:buFont typeface="Arial" panose="020B0604020202020204" pitchFamily="34" charset="0"/>
              <a:buChar char="→"/>
            </a:pPr>
            <a:r>
              <a:rPr lang="en-US" dirty="0" smtClean="0"/>
              <a:t>This is why it’s a “virtual” machine and not just….</a:t>
            </a:r>
          </a:p>
          <a:p>
            <a:pPr>
              <a:buFont typeface="Arial" panose="020B0604020202020204" pitchFamily="34" charset="0"/>
              <a:buChar char="→"/>
            </a:pPr>
            <a:r>
              <a:rPr lang="en-US" dirty="0" smtClean="0"/>
              <a:t>A machine</a:t>
            </a:r>
          </a:p>
        </p:txBody>
      </p:sp>
    </p:spTree>
    <p:extLst>
      <p:ext uri="{BB962C8B-B14F-4D97-AF65-F5344CB8AC3E}">
        <p14:creationId xmlns:p14="http://schemas.microsoft.com/office/powerpoint/2010/main" val="342156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virtual machines run on native instruction sets, others emulate different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5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Software that manages the images is called a Virtual Machine Monitor or VMM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VMM coordinates the hardware resources being used by the different images.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VMM isn’t a huge piece of code, just there to conduct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1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 </a:t>
            </a:r>
            <a:r>
              <a:rPr lang="en-US" b="1" dirty="0" smtClean="0"/>
              <a:t>protection</a:t>
            </a:r>
          </a:p>
          <a:p>
            <a:pPr marL="0" indent="0">
              <a:buNone/>
            </a:pPr>
            <a:r>
              <a:rPr lang="en-US" b="1" dirty="0" smtClean="0"/>
              <a:t>	Protection -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ssuring that different processes or users do not corrupt each others processes or data. 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(This is different from 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Security</a:t>
            </a:r>
            <a:r>
              <a:rPr lang="en-US" dirty="0" smtClean="0"/>
              <a:t> – Assuring that </a:t>
            </a:r>
            <a:r>
              <a:rPr lang="en-US" i="1" dirty="0" smtClean="0"/>
              <a:t>external</a:t>
            </a:r>
            <a:r>
              <a:rPr lang="en-US" dirty="0" smtClean="0"/>
              <a:t> processes do not corrupted processes or data on the local machine.)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0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 of 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software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Images can be of different OS easing the major pain of versioning and backwards compatibility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Manage Hardware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Hardware can be shared by images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Can migrate image from one server to another for redundancy or 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VMMs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should behave exactly the same on VMM as on native host aside from performance.  (why do we exclude performance?)</a:t>
            </a:r>
          </a:p>
          <a:p>
            <a:r>
              <a:rPr lang="en-US" dirty="0" smtClean="0"/>
              <a:t>Guest software does not have ability to control hardware allocation directly</a:t>
            </a:r>
          </a:p>
          <a:p>
            <a:r>
              <a:rPr lang="en-US" dirty="0" smtClean="0"/>
              <a:t>VMM has more privileges than Guest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4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 descr="Image result for wake up ne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9" y="1600200"/>
            <a:ext cx="7400408" cy="416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548829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2126</TotalTime>
  <Words>614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 55 Roman</vt:lpstr>
      <vt:lpstr>ursinus-lightppt</vt:lpstr>
      <vt:lpstr>Virtual Machines  Virtual Memory</vt:lpstr>
      <vt:lpstr>Virtual Machine</vt:lpstr>
      <vt:lpstr>Virtual Machines</vt:lpstr>
      <vt:lpstr>Virtual Machines</vt:lpstr>
      <vt:lpstr>Virtual Machine Monitors</vt:lpstr>
      <vt:lpstr>Benefits of VMS</vt:lpstr>
      <vt:lpstr>More benefits of VMS</vt:lpstr>
      <vt:lpstr>Requirements of VMMs</vt:lpstr>
      <vt:lpstr>Virtual Memory</vt:lpstr>
      <vt:lpstr>Virtual Memory</vt:lpstr>
      <vt:lpstr>Virtual Memory Purpose</vt:lpstr>
      <vt:lpstr>In other words…</vt:lpstr>
      <vt:lpstr>Virtual Addressing</vt:lpstr>
      <vt:lpstr>Terms</vt:lpstr>
      <vt:lpstr>Address Translation  High Level</vt:lpstr>
      <vt:lpstr>Address Mapping</vt:lpstr>
      <vt:lpstr>Design Considerations</vt:lpstr>
      <vt:lpstr>Minimizing Page Faults </vt:lpstr>
      <vt:lpstr>The Page Table</vt:lpstr>
      <vt:lpstr>Another view of Page Table</vt:lpstr>
      <vt:lpstr>Speeding Up Translation </vt:lpstr>
      <vt:lpstr>TLB</vt:lpstr>
      <vt:lpstr>TLB Miss?</vt:lpstr>
      <vt:lpstr>PowerPoint Presentation</vt:lpstr>
      <vt:lpstr>Hint for last Q on HW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  Virtual Memory</dc:title>
  <dc:creator>Veca Schilling, Ann Marie</dc:creator>
  <cp:lastModifiedBy>Veca Schilling, Ann Marie</cp:lastModifiedBy>
  <cp:revision>14</cp:revision>
  <dcterms:created xsi:type="dcterms:W3CDTF">2017-05-02T02:35:52Z</dcterms:created>
  <dcterms:modified xsi:type="dcterms:W3CDTF">2017-05-03T14:01:58Z</dcterms:modified>
</cp:coreProperties>
</file>