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Structure de la Présentation (45 minutes)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1. Introduction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Accroche</a:t>
            </a:r>
            <a:r>
              <a:rPr/>
              <a:t> : Présenter un cas d’utilisation concret dans l’industrie minière (ex : analyse de données géologiques ou prédiction de maintenance d’équipements).</a:t>
            </a:r>
          </a:p>
          <a:p>
            <a:pPr lvl="0"/>
            <a:r>
              <a:rPr b="1"/>
              <a:t>Problématique</a:t>
            </a:r>
            <a:r>
              <a:rPr/>
              <a:t> : Pourquoi dépendre du cloud peut être un frein (latence, coûts, sécurité des données).</a:t>
            </a:r>
          </a:p>
          <a:p>
            <a:pPr lvl="0"/>
            <a:r>
              <a:rPr b="1"/>
              <a:t>Solution proposée</a:t>
            </a:r>
            <a:r>
              <a:rPr/>
              <a:t> : ONNX Runtime comme solution pour exécuter des modèles d’IA localement, en toute sécurité.</a:t>
            </a:r>
          </a:p>
          <a:p>
            <a:pPr lvl="0"/>
            <a:r>
              <a:rPr b="1"/>
              <a:t>Public cible</a:t>
            </a:r>
            <a:r>
              <a:rPr/>
              <a:t> : Expliquer que la présentation s’adresse à la fois aux gestionnaires (aspects stratégiques) et aux développeurs (aspects techniques).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2. Présentation de ONNX Runtime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Qu’est-ce que ONNX Runtime ?</a:t>
            </a:r>
          </a:p>
          <a:p>
            <a:pPr lvl="1"/>
            <a:r>
              <a:rPr/>
              <a:t>Un moteur d’exécution pour modèles d’IA optimisé pour la performance.</a:t>
            </a:r>
          </a:p>
          <a:p>
            <a:pPr lvl="1"/>
            <a:r>
              <a:rPr/>
              <a:t>Supporte multi-plateforme (navigateur, mobile, serveur).</a:t>
            </a:r>
          </a:p>
          <a:p>
            <a:pPr lvl="1"/>
            <a:r>
              <a:rPr/>
              <a:t>Utilisation de WASM pour le navigateur et l’embarqué.</a:t>
            </a:r>
          </a:p>
          <a:p>
            <a:pPr lvl="0"/>
            <a:r>
              <a:rPr b="1"/>
              <a:t>Avantages clés</a:t>
            </a:r>
            <a:r>
              <a:rPr/>
              <a:t> :</a:t>
            </a:r>
          </a:p>
          <a:p>
            <a:pPr lvl="1"/>
            <a:r>
              <a:rPr/>
              <a:t>Exécution hors ligne.</a:t>
            </a:r>
          </a:p>
          <a:p>
            <a:pPr lvl="1"/>
            <a:r>
              <a:rPr/>
              <a:t>Optimisation pour CPU et GPU.</a:t>
            </a:r>
          </a:p>
          <a:p>
            <a:pPr lvl="1"/>
            <a:r>
              <a:rPr/>
              <a:t>Sécurité des données (pas de transfert vers le cloud).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3. Démo 1 : Recherche Sémantique dans le Navigateur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Contexte</a:t>
            </a:r>
            <a:r>
              <a:rPr/>
              <a:t> : Utilisation de Transformers.js et ONNX Runtime pour une recherche sémantique dans une base de connaissances (ex : guide de développement TypeScript/React).</a:t>
            </a:r>
          </a:p>
          <a:p>
            <a:pPr lvl="0"/>
            <a:r>
              <a:rPr b="1"/>
              <a:t>Étapes</a:t>
            </a:r>
            <a:r>
              <a:rPr/>
              <a:t> :</a:t>
            </a:r>
          </a:p>
          <a:p>
            <a:pPr lvl="1" indent="-342900" marL="685800">
              <a:buAutoNum type="arabicPeriod"/>
            </a:pPr>
            <a:r>
              <a:rPr/>
              <a:t>Chargement du modèle LLM dans le navigateur.</a:t>
            </a:r>
          </a:p>
          <a:p>
            <a:pPr lvl="1" indent="-342900" marL="685800">
              <a:buAutoNum type="arabicPeriod"/>
            </a:pPr>
            <a:r>
              <a:rPr/>
              <a:t>Calcul des embeddings (vecteurs sémantiques) pour les règles de codage.</a:t>
            </a:r>
          </a:p>
          <a:p>
            <a:pPr lvl="1" indent="-342900" marL="685800">
              <a:buAutoNum type="arabicPeriod"/>
            </a:pPr>
            <a:r>
              <a:rPr/>
              <a:t>Stockage des embeddings dans le localStorage pour éviter des recalculs inutiles.</a:t>
            </a:r>
          </a:p>
          <a:p>
            <a:pPr lvl="1" indent="-342900" marL="685800">
              <a:buAutoNum type="arabicPeriod"/>
            </a:pPr>
            <a:r>
              <a:rPr/>
              <a:t>Recherche sémantique en temps réel avec calcul des embeddings pour la requête.</a:t>
            </a:r>
          </a:p>
          <a:p>
            <a:pPr lvl="0"/>
            <a:r>
              <a:rPr b="1"/>
              <a:t>Points clés</a:t>
            </a:r>
            <a:r>
              <a:rPr/>
              <a:t> :</a:t>
            </a:r>
          </a:p>
          <a:p>
            <a:pPr lvl="1"/>
            <a:r>
              <a:rPr/>
              <a:t>Pas de dépendance au cloud.</a:t>
            </a:r>
          </a:p>
          <a:p>
            <a:pPr lvl="1"/>
            <a:r>
              <a:rPr/>
              <a:t>Utilisation de WASM pour des calculs intensifs.</a:t>
            </a:r>
          </a:p>
          <a:p>
            <a:pPr lvl="1"/>
            <a:r>
              <a:rPr/>
              <a:t>Sérialisation des données pour une réutilisation optimale.</a:t>
            </a:r>
          </a:p>
          <a:p>
            <a:pPr lvl="0"/>
            <a:r>
              <a:rPr b="1"/>
              <a:t>Extrait de code</a:t>
            </a:r>
            <a:r>
              <a:rPr/>
              <a:t> : Montrer un exemple de chargement de modèle et de calcul d’embeddings avec Transformers.js.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4. Transition vers le Mobile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Pourquoi le mobile ?</a:t>
            </a:r>
          </a:p>
          <a:p>
            <a:pPr lvl="1"/>
            <a:r>
              <a:rPr/>
              <a:t>Les travailleurs de l’industrie minière ont souvent besoin d’accéder à des outils d’IA sur le terrain, sans connexion internet.</a:t>
            </a:r>
          </a:p>
          <a:p>
            <a:pPr lvl="1"/>
            <a:r>
              <a:rPr/>
              <a:t>Les données sensibles (ex : cartes géologiques, rapports de maintenance) doivent rester sécurisées.</a:t>
            </a:r>
          </a:p>
          <a:p>
            <a:pPr lvl="0"/>
            <a:r>
              <a:rPr b="1"/>
              <a:t>ONNX Runtime sur mobile</a:t>
            </a:r>
            <a:r>
              <a:rPr/>
              <a:t> :</a:t>
            </a:r>
          </a:p>
          <a:p>
            <a:pPr lvl="1"/>
            <a:r>
              <a:rPr/>
              <a:t>Supporte iOS et Android.</a:t>
            </a:r>
          </a:p>
          <a:p>
            <a:pPr lvl="1"/>
            <a:r>
              <a:rPr/>
              <a:t>Modèles optimisés pour les appareils mobiles.</a:t>
            </a:r>
          </a:p>
          <a:p>
            <a:pPr lvl="1"/>
            <a:r>
              <a:rPr/>
              <a:t>Encryption des données locales.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5. Démo 2 : Applications Mobiles avec ONNX Runtime (15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Exemple 1 : Traduction Hors Ligne</a:t>
            </a:r>
          </a:p>
          <a:p>
            <a:pPr lvl="1"/>
            <a:r>
              <a:rPr/>
              <a:t>Chargement d’un modèle de traduction (ex : OpenAI Whisper) avec ONNX Runtime.</a:t>
            </a:r>
          </a:p>
          <a:p>
            <a:pPr lvl="1"/>
            <a:r>
              <a:rPr/>
              <a:t>Démontrer la traduction d’un texte en direct.</a:t>
            </a:r>
          </a:p>
          <a:p>
            <a:pPr lvl="1"/>
            <a:r>
              <a:rPr/>
              <a:t>Montrer comment les données sont encryptées sur l’appareil.</a:t>
            </a:r>
          </a:p>
          <a:p>
            <a:pPr lvl="0"/>
            <a:r>
              <a:rPr b="1"/>
              <a:t>Exemple 2 : Classification de Texte par Sentiments</a:t>
            </a:r>
          </a:p>
          <a:p>
            <a:pPr lvl="1"/>
            <a:r>
              <a:rPr/>
              <a:t>Utilisation d’un modèle de classification pour analyser des commentaires ou des rapports.</a:t>
            </a:r>
          </a:p>
          <a:p>
            <a:pPr lvl="1"/>
            <a:r>
              <a:rPr/>
              <a:t>Montrer comment le modèle peut être utilisé pour prendre des décisions en temps réel.</a:t>
            </a:r>
          </a:p>
          <a:p>
            <a:pPr lvl="0"/>
            <a:r>
              <a:rPr b="1"/>
              <a:t>Exemple 3 : Reconnaissance d’Objets dans les Images</a:t>
            </a:r>
          </a:p>
          <a:p>
            <a:pPr lvl="1"/>
            <a:r>
              <a:rPr/>
              <a:t>Chargement d’un modèle de vision par ordinateur (ex : YOLO ou MobileNet) avec ONNX Runtime.</a:t>
            </a:r>
          </a:p>
          <a:p>
            <a:pPr lvl="1"/>
            <a:r>
              <a:rPr/>
              <a:t>Démontrer la reconnaissance d’objets dans une image prise par l’appareil photo du mobile.</a:t>
            </a:r>
          </a:p>
          <a:p>
            <a:pPr lvl="1"/>
            <a:r>
              <a:rPr/>
              <a:t>Expliquer comment les données sensibles (ex : images de sites miniers) restent sécurisées.</a:t>
            </a:r>
          </a:p>
          <a:p>
            <a:pPr lvl="0"/>
            <a:r>
              <a:rPr b="1"/>
              <a:t>Extraits de code</a:t>
            </a:r>
            <a:r>
              <a:rPr/>
              <a:t> : Montrer des exemples de chargement de modèles et d’exécution d’inférence avec ONNX Runtime sur mobile.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6. Conclusion et Appel à l’Action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Récapitulatif</a:t>
            </a:r>
            <a:r>
              <a:rPr/>
              <a:t> :</a:t>
            </a:r>
          </a:p>
          <a:p>
            <a:pPr lvl="1"/>
            <a:r>
              <a:rPr/>
              <a:t>ONNX Runtime permet d’exécuter des modèles d’IA hors ligne, en toute sécurité.</a:t>
            </a:r>
          </a:p>
          <a:p>
            <a:pPr lvl="1"/>
            <a:r>
              <a:rPr/>
              <a:t>Les données sensibles peuvent être encryptées et rester sur l’appareil.</a:t>
            </a:r>
          </a:p>
          <a:p>
            <a:pPr lvl="1"/>
            <a:r>
              <a:rPr/>
              <a:t>Le mobile est prêt pour l’IA embarquée, même dans des environnements exigeants comme l’industrie minière.</a:t>
            </a:r>
          </a:p>
          <a:p>
            <a:pPr lvl="0"/>
            <a:r>
              <a:rPr b="1"/>
              <a:t>Appel à l’Action</a:t>
            </a:r>
            <a:r>
              <a:rPr/>
              <a:t> :</a:t>
            </a:r>
          </a:p>
          <a:p>
            <a:pPr lvl="1"/>
            <a:r>
              <a:rPr/>
              <a:t>Pour les gestionnaires : Explorer comment l’IA embarquée peut améliorer l’efficacité et la sécurité des opérations.</a:t>
            </a:r>
          </a:p>
          <a:p>
            <a:pPr lvl="1"/>
            <a:r>
              <a:rPr/>
              <a:t>Pour les développeurs : Commencer à expérimenter avec ONNX Runtime et des modèles optimisés pour le mobile.</a:t>
            </a:r>
          </a:p>
          <a:p>
            <a:pPr lvl="0"/>
            <a:r>
              <a:rPr b="1"/>
              <a:t>Questions et Discussions</a:t>
            </a:r>
            <a:r>
              <a:rPr/>
              <a:t> : Ouvrir la séance pour des questions et des échanges.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2025-02-17T12:55:05Z</dcterms:created>
  <dcterms:modified xsi:type="dcterms:W3CDTF">2025-02-17T12:55:05Z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