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33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95280" y="2992320"/>
            <a:ext cx="7543440" cy="14522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efffe"/>
                </a:solidFill>
                <a:latin typeface="Roboto Medium"/>
                <a:ea typeface="Roboto Medium"/>
              </a:rPr>
              <a:t>TITLE 2 LINES SIZE 40</a:t>
            </a:r>
            <a:endParaRPr b="0" lang="en-US" sz="4000" spc="-1" strike="noStrike">
              <a:solidFill>
                <a:srgbClr val="144658"/>
              </a:solidFill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10105920" y="-1787400"/>
            <a:ext cx="3801240" cy="3801240"/>
            <a:chOff x="10105920" y="-1787400"/>
            <a:chExt cx="3801240" cy="3801240"/>
          </a:xfrm>
        </p:grpSpPr>
        <p:sp>
          <p:nvSpPr>
            <p:cNvPr id="2" name="CustomShape 3"/>
            <p:cNvSpPr/>
            <p:nvPr/>
          </p:nvSpPr>
          <p:spPr>
            <a:xfrm>
              <a:off x="10105920" y="-1787400"/>
              <a:ext cx="3801240" cy="380124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-507600" y="5664240"/>
            <a:ext cx="1666800" cy="1674360"/>
            <a:chOff x="-507600" y="5664240"/>
            <a:chExt cx="1666800" cy="1674360"/>
          </a:xfrm>
        </p:grpSpPr>
        <p:sp>
          <p:nvSpPr>
            <p:cNvPr id="4" name="CustomShape 5"/>
            <p:cNvSpPr/>
            <p:nvPr/>
          </p:nvSpPr>
          <p:spPr>
            <a:xfrm>
              <a:off x="-507600" y="5664240"/>
              <a:ext cx="1666800" cy="1674360"/>
            </a:xfrm>
            <a:custGeom>
              <a:avLst/>
              <a:gdLst/>
              <a:ah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366560" y="5900400"/>
            <a:ext cx="802080" cy="802080"/>
            <a:chOff x="1366560" y="5900400"/>
            <a:chExt cx="802080" cy="802080"/>
          </a:xfrm>
        </p:grpSpPr>
        <p:sp>
          <p:nvSpPr>
            <p:cNvPr id="6" name="CustomShape 7"/>
            <p:cNvSpPr/>
            <p:nvPr/>
          </p:nvSpPr>
          <p:spPr>
            <a:xfrm>
              <a:off x="1366560" y="5900400"/>
              <a:ext cx="802080" cy="80208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" name="Image 8" descr=""/>
          <p:cNvPicPr/>
          <p:nvPr/>
        </p:nvPicPr>
        <p:blipFill>
          <a:blip r:embed="rId2"/>
          <a:stretch/>
        </p:blipFill>
        <p:spPr>
          <a:xfrm>
            <a:off x="1295280" y="960480"/>
            <a:ext cx="3114720" cy="179532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Click to edit the outline text format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Second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Third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Fourth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2 LINES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Click to edit Master text styles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Second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9158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Third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2002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	</a:t>
            </a: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Fourth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47" name="Group 3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48" name="CustomShape 4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CustomShape 5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Image 9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4885560" y="1371600"/>
            <a:ext cx="667728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Click to edit the outline text format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Second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Third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Fourth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Fifth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Sixth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Seventh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2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2 LINES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808200"/>
            <a:ext cx="9600840" cy="4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8cc63f"/>
                </a:solidFill>
                <a:latin typeface="Roboto"/>
                <a:ea typeface="Roboto"/>
              </a:rPr>
              <a:t>Click to edit Master text styles</a:t>
            </a:r>
            <a:endParaRPr b="0" lang="en-US" sz="16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1371600"/>
            <a:ext cx="420084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Click to edit Master text styles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457200" indent="-1123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Second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9158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Third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2002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	</a:t>
            </a: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Fourth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91" name="Group 5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92" name="CustomShape 6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CustomShape 7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Image 12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00040" y="1371600"/>
            <a:ext cx="4781880" cy="480024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144658"/>
                </a:solidFill>
                <a:latin typeface="Arial"/>
              </a:rPr>
              <a:t>Click icon to add picture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0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2 LINES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808200"/>
            <a:ext cx="9600840" cy="4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8cc63f"/>
                </a:solidFill>
                <a:latin typeface="Roboto"/>
                <a:ea typeface="Roboto"/>
              </a:rPr>
              <a:t>Click to edit Master text styles</a:t>
            </a:r>
            <a:endParaRPr b="0" lang="en-US" sz="16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1371600"/>
            <a:ext cx="601524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Click to edit Master text styles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135" name="Group 5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136" name="CustomShape 6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CustomShape 7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Image 13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3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1 LINE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808200"/>
            <a:ext cx="9600840" cy="4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8cc63f"/>
                </a:solidFill>
                <a:latin typeface="Roboto"/>
                <a:ea typeface="Roboto"/>
              </a:rPr>
              <a:t>Click to edit Master text styles</a:t>
            </a:r>
            <a:endParaRPr b="0" lang="en-US" sz="16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177" name="Group 3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178" name="CustomShape 4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CustomShape 5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Image 6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1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218" name="CustomShape 2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CustomShape 3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Image 5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  <p:sp>
        <p:nvSpPr>
          <p:cNvPr id="22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144658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Click to edit the outline text format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Second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Third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Fourth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84e62"/>
            </a:gs>
            <a:gs pos="100000">
              <a:srgbClr val="000000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295280" y="1802160"/>
            <a:ext cx="7581600" cy="2580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ffe"/>
                </a:solidFill>
                <a:latin typeface="Roboto"/>
                <a:ea typeface="Roboto"/>
              </a:rPr>
              <a:t>CLICK TO EDIT SECTION TITLE</a:t>
            </a:r>
            <a:endParaRPr b="0" lang="en-US" sz="6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295280" y="4540320"/>
            <a:ext cx="7581600" cy="78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Roboto"/>
                <a:ea typeface="Roboto"/>
              </a:rPr>
              <a:t>Subtitle</a:t>
            </a:r>
            <a:endParaRPr b="0" lang="en-US" sz="2400" spc="-1" strike="noStrike">
              <a:solidFill>
                <a:srgbClr val="144658"/>
              </a:solidFill>
              <a:latin typeface="Roboto"/>
            </a:endParaRPr>
          </a:p>
        </p:txBody>
      </p:sp>
      <p:pic>
        <p:nvPicPr>
          <p:cNvPr id="261" name="Image 8" descr=""/>
          <p:cNvPicPr/>
          <p:nvPr/>
        </p:nvPicPr>
        <p:blipFill>
          <a:blip r:embed="rId2"/>
          <a:srcRect l="0" t="0" r="0" b="33519"/>
          <a:stretch/>
        </p:blipFill>
        <p:spPr>
          <a:xfrm>
            <a:off x="10830240" y="6255360"/>
            <a:ext cx="1041120" cy="398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loud.google.com/run/docs/triggering/websockets#client-reconnects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mwebexpert/ws-poker-plann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295280" y="2992320"/>
            <a:ext cx="7543440" cy="14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CA" sz="4000" spc="-1" strike="noStrike">
                <a:solidFill>
                  <a:srgbClr val="fefffe"/>
                </a:solidFill>
                <a:latin typeface="Roboto Medium"/>
                <a:ea typeface="Roboto Medium"/>
              </a:rPr>
              <a:t>Understanding Web Sockets</a:t>
            </a:r>
            <a:endParaRPr b="0" lang="en-US" sz="4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295280" y="4536720"/>
            <a:ext cx="9185400" cy="112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pc="-1" strike="noStrike">
                <a:solidFill>
                  <a:srgbClr val="8cc540"/>
                </a:solidFill>
                <a:latin typeface="Roboto"/>
                <a:ea typeface="Roboto"/>
              </a:rPr>
              <a:t>André Masson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464680" y="6128640"/>
            <a:ext cx="22813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00000"/>
              </a:lnSpc>
            </a:pPr>
            <a:r>
              <a:rPr b="0" lang="en-CA" sz="1400" spc="-1" strike="noStrike">
                <a:solidFill>
                  <a:srgbClr val="fefffe"/>
                </a:solidFill>
                <a:latin typeface="Roboto"/>
                <a:ea typeface="Roboto"/>
              </a:rPr>
              <a:t>Octobre 2022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Let’s play with the simple examples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Open 2 browsers 1 incognito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message received type on backend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close events on client and server (add event on client and just stop the server)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Simulate server droping connections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Automatic WebSockets reconnections?</a:t>
            </a:r>
            <a:endParaRPr b="0" lang="en-CA" sz="1400" spc="-1" strike="noStrike">
              <a:latin typeface="Arial"/>
            </a:endParaRPr>
          </a:p>
          <a:p>
            <a:pPr lvl="1" marL="216000" indent="-10764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https://cloud.google.com/run/docs/triggering/websockets#client-reconnects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204120"/>
              </a:tabLst>
            </a:pP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Raw poker planning test page</a:t>
            </a:r>
            <a:endParaRPr b="0" lang="en-CA" sz="30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936000" y="1152000"/>
            <a:ext cx="9106560" cy="512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26" descr=""/>
          <p:cNvPicPr/>
          <p:nvPr/>
        </p:nvPicPr>
        <p:blipFill>
          <a:blip r:embed="rId1"/>
          <a:stretch/>
        </p:blipFill>
        <p:spPr>
          <a:xfrm>
            <a:off x="585000" y="678600"/>
            <a:ext cx="11022120" cy="550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Other considerations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can send/receive text OR binary data (string, Blob, ArrayBuffer)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does not include reconnection, authentication and many other high-level mechanisms. So there are client/server libraries for that, and it’s also possible to implement these capabilities manually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the rate of data transmission (message chunks) can be limited and buffered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 can deal with close event well known reasons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Node.js single thread nature vs multi-threaded engines (like JVM)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InMemory vs Database and Messaging services for better scalability (load balancing)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References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https://javascript.info/websocket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https://github.com/amwebexpert/ws-poker-planning</a:t>
            </a:r>
            <a:br/>
            <a:r>
              <a:rPr b="0" lang="en-US" sz="1400" spc="-1" strike="noStrike">
                <a:solidFill>
                  <a:srgbClr val="55575b"/>
                </a:solidFill>
                <a:latin typeface="Roboto"/>
              </a:rPr>
              <a:t> 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55575b"/>
                </a:solidFill>
                <a:uFillTx/>
                <a:latin typeface="Roboto"/>
                <a:ea typeface="Roboto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9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Included in this full stack project (typescript)</a:t>
            </a:r>
            <a:br/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Backend (Node.js)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Remember each connected socket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Handling incoming messages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Broadcast (message response) to registered sockets, or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 message(s) to specific socket(s)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Frontend (React + Material-UI)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Register a unique socket (user based)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Handle socket open / close events with reconnect mechanism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Sending and receiving messages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WebSockets...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modern way to have persistent browser-server connections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WebSockets don’t have cross-origin limitations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they are well-supported in browsers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especially great for services that require continuous data exchange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it’s easy to emit messages from both client and server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events are simple : open, close, error, message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211" descr=""/>
          <p:cNvPicPr/>
          <p:nvPr/>
        </p:nvPicPr>
        <p:blipFill>
          <a:blip r:embed="rId1"/>
          <a:stretch/>
        </p:blipFill>
        <p:spPr>
          <a:xfrm>
            <a:off x="2757240" y="1778040"/>
            <a:ext cx="6677280" cy="400644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609480" y="375480"/>
            <a:ext cx="9600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Comparing to http protocol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213" descr=""/>
          <p:cNvPicPr/>
          <p:nvPr/>
        </p:nvPicPr>
        <p:blipFill>
          <a:blip r:embed="rId1"/>
          <a:stretch/>
        </p:blipFill>
        <p:spPr>
          <a:xfrm>
            <a:off x="3704760" y="1523160"/>
            <a:ext cx="4781880" cy="445932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609480" y="375480"/>
            <a:ext cx="96008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HTTP agnostic nature needs auth headers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440" y="637920"/>
            <a:ext cx="10514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Picture 215" descr=""/>
          <p:cNvPicPr/>
          <p:nvPr/>
        </p:nvPicPr>
        <p:blipFill>
          <a:blip r:embed="rId1"/>
          <a:stretch/>
        </p:blipFill>
        <p:spPr>
          <a:xfrm>
            <a:off x="1404720" y="1260000"/>
            <a:ext cx="9143280" cy="514260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8856360" y="5508000"/>
            <a:ext cx="1079280" cy="21528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3"/>
          <p:cNvSpPr txBox="1"/>
          <p:nvPr/>
        </p:nvSpPr>
        <p:spPr>
          <a:xfrm>
            <a:off x="609480" y="375480"/>
            <a:ext cx="960084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A web socket is likely to close after a delay</a:t>
            </a:r>
            <a:br/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838440" y="637920"/>
            <a:ext cx="10514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Picture 218" descr=""/>
          <p:cNvPicPr/>
          <p:nvPr/>
        </p:nvPicPr>
        <p:blipFill>
          <a:blip r:embed="rId1"/>
          <a:stretch/>
        </p:blipFill>
        <p:spPr>
          <a:xfrm>
            <a:off x="1404720" y="1246680"/>
            <a:ext cx="9143280" cy="514260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8892360" y="4896000"/>
            <a:ext cx="1079280" cy="21528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609480" y="375480"/>
            <a:ext cx="96008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en-US" sz="2800" spc="-1" strike="noStrike">
                <a:solidFill>
                  <a:srgbClr val="144658"/>
                </a:solidFill>
                <a:latin typeface="Roboto"/>
                <a:ea typeface="Roboto"/>
              </a:rPr>
              <a:t>A web socket will close after a delay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221" descr=""/>
          <p:cNvPicPr/>
          <p:nvPr/>
        </p:nvPicPr>
        <p:blipFill>
          <a:blip r:embed="rId1"/>
          <a:stretch/>
        </p:blipFill>
        <p:spPr>
          <a:xfrm>
            <a:off x="2757240" y="1647000"/>
            <a:ext cx="6677280" cy="4023000"/>
          </a:xfrm>
          <a:prstGeom prst="rect">
            <a:avLst/>
          </a:prstGeom>
          <a:ln>
            <a:noFill/>
          </a:ln>
        </p:spPr>
      </p:pic>
      <p:sp>
        <p:nvSpPr>
          <p:cNvPr id="318" name="CustomShape 1"/>
          <p:cNvSpPr/>
          <p:nvPr/>
        </p:nvSpPr>
        <p:spPr>
          <a:xfrm>
            <a:off x="609480" y="375480"/>
            <a:ext cx="9600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Web sockets server simple pure javascript example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223" descr=""/>
          <p:cNvPicPr/>
          <p:nvPr/>
        </p:nvPicPr>
        <p:blipFill>
          <a:blip r:embed="rId1"/>
          <a:stretch/>
        </p:blipFill>
        <p:spPr>
          <a:xfrm>
            <a:off x="3704760" y="1553400"/>
            <a:ext cx="4781880" cy="453096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609480" y="375480"/>
            <a:ext cx="96008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Web sockets client simple pure javascript example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43ca44-3412-4519-b69a-cf8fccce7e3a">
      <UserInfo>
        <DisplayName>Adrianna Nobrega</DisplayName>
        <AccountId>1782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94EF6B5F714DB95809FF297CEDC8" ma:contentTypeVersion="4" ma:contentTypeDescription="Crée un document." ma:contentTypeScope="" ma:versionID="fb5acec4cf3cf3dae32d4c6e2eb51b11">
  <xsd:schema xmlns:xsd="http://www.w3.org/2001/XMLSchema" xmlns:xs="http://www.w3.org/2001/XMLSchema" xmlns:p="http://schemas.microsoft.com/office/2006/metadata/properties" xmlns:ns2="3c946ef7-9ba4-4636-a3c5-456ebfae7890" xmlns:ns3="6943ca44-3412-4519-b69a-cf8fccce7e3a" targetNamespace="http://schemas.microsoft.com/office/2006/metadata/properties" ma:root="true" ma:fieldsID="5854813ce30568da2ece5d4025c6bf33" ns2:_="" ns3:_="">
    <xsd:import namespace="3c946ef7-9ba4-4636-a3c5-456ebfae7890"/>
    <xsd:import namespace="6943ca44-3412-4519-b69a-cf8fccce7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46ef7-9ba4-4636-a3c5-456ebfae7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ca44-3412-4519-b69a-cf8fccce7e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B1D91-1668-4BF4-92D3-DE89B7F67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39D64-296C-48D0-BD6E-D26F413B676A}">
  <ds:schemaRefs>
    <ds:schemaRef ds:uri="7bbceb86-8482-44b7-bbef-898525c4bbbf"/>
    <ds:schemaRef ds:uri="cc515e28-233b-478c-ad53-8242077b26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943ca44-3412-4519-b69a-cf8fccce7e3a"/>
  </ds:schemaRefs>
</ds:datastoreItem>
</file>

<file path=customXml/itemProps3.xml><?xml version="1.0" encoding="utf-8"?>
<ds:datastoreItem xmlns:ds="http://schemas.openxmlformats.org/officeDocument/2006/customXml" ds:itemID="{0D9C0B24-DEE1-4602-AE71-77B9CAAB1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946ef7-9ba4-4636-a3c5-456ebfae7890"/>
    <ds:schemaRef ds:uri="6943ca44-3412-4519-b69a-cf8fccce7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  <Words>366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2021-04-01T12:43:11Z</dcterms:created>
  <dc:creator>Nadine Antoun</dc:creator>
  <dc:description/>
  <dc:language>en-CA</dc:language>
  <cp:lastModifiedBy/>
  <dcterms:modified xsi:type="dcterms:W3CDTF">2022-10-05T07:52:35Z</dcterms:modified>
  <cp:revision>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0x010100B8E294EF6B5F714DB95809FF297CEDC8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Grand écran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