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833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0105920" y="-1787400"/>
            <a:ext cx="3800880" cy="3800880"/>
            <a:chOff x="10105920" y="-1787400"/>
            <a:chExt cx="3800880" cy="3800880"/>
          </a:xfrm>
        </p:grpSpPr>
        <p:sp>
          <p:nvSpPr>
            <p:cNvPr id="1" name="CustomShape 2"/>
            <p:cNvSpPr/>
            <p:nvPr/>
          </p:nvSpPr>
          <p:spPr>
            <a:xfrm>
              <a:off x="10105920" y="-1787400"/>
              <a:ext cx="3800880" cy="380088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" name="Group 3"/>
          <p:cNvGrpSpPr/>
          <p:nvPr/>
        </p:nvGrpSpPr>
        <p:grpSpPr>
          <a:xfrm>
            <a:off x="-507600" y="5664240"/>
            <a:ext cx="1666440" cy="1674000"/>
            <a:chOff x="-507600" y="5664240"/>
            <a:chExt cx="1666440" cy="1674000"/>
          </a:xfrm>
        </p:grpSpPr>
        <p:sp>
          <p:nvSpPr>
            <p:cNvPr id="3" name="CustomShape 4"/>
            <p:cNvSpPr/>
            <p:nvPr/>
          </p:nvSpPr>
          <p:spPr>
            <a:xfrm>
              <a:off x="-507600" y="5664240"/>
              <a:ext cx="1666440" cy="1674000"/>
            </a:xfrm>
            <a:custGeom>
              <a:avLst/>
              <a:gdLst/>
              <a:ah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94e62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" name="Group 5"/>
          <p:cNvGrpSpPr/>
          <p:nvPr/>
        </p:nvGrpSpPr>
        <p:grpSpPr>
          <a:xfrm>
            <a:off x="1366560" y="5900400"/>
            <a:ext cx="801720" cy="801720"/>
            <a:chOff x="1366560" y="5900400"/>
            <a:chExt cx="801720" cy="801720"/>
          </a:xfrm>
        </p:grpSpPr>
        <p:sp>
          <p:nvSpPr>
            <p:cNvPr id="5" name="CustomShape 6"/>
            <p:cNvSpPr/>
            <p:nvPr/>
          </p:nvSpPr>
          <p:spPr>
            <a:xfrm>
              <a:off x="1366560" y="5900400"/>
              <a:ext cx="801720" cy="80172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" name="Image 8" descr=""/>
          <p:cNvPicPr/>
          <p:nvPr/>
        </p:nvPicPr>
        <p:blipFill>
          <a:blip r:embed="rId2"/>
          <a:stretch/>
        </p:blipFill>
        <p:spPr>
          <a:xfrm>
            <a:off x="1295280" y="960480"/>
            <a:ext cx="3114360" cy="1794960"/>
          </a:xfrm>
          <a:prstGeom prst="rect">
            <a:avLst/>
          </a:prstGeom>
          <a:ln>
            <a:noFill/>
          </a:ln>
        </p:spPr>
      </p:pic>
      <p:sp>
        <p:nvSpPr>
          <p:cNvPr id="7" name="PlaceHolder 7"/>
          <p:cNvSpPr>
            <a:spLocks noGrp="1"/>
          </p:cNvSpPr>
          <p:nvPr>
            <p:ph type="title"/>
          </p:nvPr>
        </p:nvSpPr>
        <p:spPr>
          <a:xfrm>
            <a:off x="609480" y="375480"/>
            <a:ext cx="9600480" cy="41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11019240" y="-714600"/>
            <a:ext cx="1901160" cy="1901160"/>
            <a:chOff x="11019240" y="-714600"/>
            <a:chExt cx="1901160" cy="1901160"/>
          </a:xfrm>
        </p:grpSpPr>
        <p:sp>
          <p:nvSpPr>
            <p:cNvPr id="46" name="CustomShape 2"/>
            <p:cNvSpPr/>
            <p:nvPr/>
          </p:nvSpPr>
          <p:spPr>
            <a:xfrm>
              <a:off x="11019240" y="-714600"/>
              <a:ext cx="1901160" cy="190116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CustomShape 3"/>
          <p:cNvSpPr/>
          <p:nvPr/>
        </p:nvSpPr>
        <p:spPr>
          <a:xfrm>
            <a:off x="10665360" y="-272160"/>
            <a:ext cx="707400" cy="71028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Image 9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360" cy="413640"/>
          </a:xfrm>
          <a:prstGeom prst="rect">
            <a:avLst/>
          </a:prstGeom>
          <a:ln>
            <a:noFill/>
          </a:ln>
        </p:spPr>
      </p:pic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19240" y="-714600"/>
            <a:ext cx="1901160" cy="1901160"/>
            <a:chOff x="11019240" y="-714600"/>
            <a:chExt cx="1901160" cy="1901160"/>
          </a:xfrm>
        </p:grpSpPr>
        <p:sp>
          <p:nvSpPr>
            <p:cNvPr id="88" name="CustomShape 2"/>
            <p:cNvSpPr/>
            <p:nvPr/>
          </p:nvSpPr>
          <p:spPr>
            <a:xfrm>
              <a:off x="11019240" y="-714600"/>
              <a:ext cx="1901160" cy="190116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CustomShape 3"/>
          <p:cNvSpPr/>
          <p:nvPr/>
        </p:nvSpPr>
        <p:spPr>
          <a:xfrm>
            <a:off x="10665360" y="-272160"/>
            <a:ext cx="707400" cy="71028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Image 12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360" cy="413640"/>
          </a:xfrm>
          <a:prstGeom prst="rect">
            <a:avLst/>
          </a:prstGeom>
          <a:ln>
            <a:noFill/>
          </a:ln>
        </p:spPr>
      </p:pic>
      <p:sp>
        <p:nvSpPr>
          <p:cNvPr id="9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"/>
          <p:cNvGrpSpPr/>
          <p:nvPr/>
        </p:nvGrpSpPr>
        <p:grpSpPr>
          <a:xfrm>
            <a:off x="11019240" y="-714600"/>
            <a:ext cx="1901160" cy="1901160"/>
            <a:chOff x="11019240" y="-714600"/>
            <a:chExt cx="1901160" cy="1901160"/>
          </a:xfrm>
        </p:grpSpPr>
        <p:sp>
          <p:nvSpPr>
            <p:cNvPr id="130" name="CustomShape 2"/>
            <p:cNvSpPr/>
            <p:nvPr/>
          </p:nvSpPr>
          <p:spPr>
            <a:xfrm>
              <a:off x="11019240" y="-714600"/>
              <a:ext cx="1901160" cy="190116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1" name="CustomShape 3"/>
          <p:cNvSpPr/>
          <p:nvPr/>
        </p:nvSpPr>
        <p:spPr>
          <a:xfrm>
            <a:off x="10665360" y="-272160"/>
            <a:ext cx="707400" cy="71028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Image 13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360" cy="413640"/>
          </a:xfrm>
          <a:prstGeom prst="rect">
            <a:avLst/>
          </a:prstGeom>
          <a:ln>
            <a:noFill/>
          </a:ln>
        </p:spPr>
      </p:pic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"/>
          <p:cNvGrpSpPr/>
          <p:nvPr/>
        </p:nvGrpSpPr>
        <p:grpSpPr>
          <a:xfrm>
            <a:off x="11019240" y="-714600"/>
            <a:ext cx="1901160" cy="1901160"/>
            <a:chOff x="11019240" y="-714600"/>
            <a:chExt cx="1901160" cy="1901160"/>
          </a:xfrm>
        </p:grpSpPr>
        <p:sp>
          <p:nvSpPr>
            <p:cNvPr id="172" name="CustomShape 2"/>
            <p:cNvSpPr/>
            <p:nvPr/>
          </p:nvSpPr>
          <p:spPr>
            <a:xfrm>
              <a:off x="11019240" y="-714600"/>
              <a:ext cx="1901160" cy="190116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3" name="CustomShape 3"/>
          <p:cNvSpPr/>
          <p:nvPr/>
        </p:nvSpPr>
        <p:spPr>
          <a:xfrm>
            <a:off x="10665360" y="-272160"/>
            <a:ext cx="707400" cy="71028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Image 6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360" cy="413640"/>
          </a:xfrm>
          <a:prstGeom prst="rect">
            <a:avLst/>
          </a:prstGeom>
          <a:ln>
            <a:noFill/>
          </a:ln>
        </p:spPr>
      </p:pic>
      <p:sp>
        <p:nvSpPr>
          <p:cNvPr id="17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1"/>
          <p:cNvGrpSpPr/>
          <p:nvPr/>
        </p:nvGrpSpPr>
        <p:grpSpPr>
          <a:xfrm>
            <a:off x="11019240" y="-714600"/>
            <a:ext cx="1901160" cy="1901160"/>
            <a:chOff x="11019240" y="-714600"/>
            <a:chExt cx="1901160" cy="1901160"/>
          </a:xfrm>
        </p:grpSpPr>
        <p:sp>
          <p:nvSpPr>
            <p:cNvPr id="214" name="CustomShape 2"/>
            <p:cNvSpPr/>
            <p:nvPr/>
          </p:nvSpPr>
          <p:spPr>
            <a:xfrm>
              <a:off x="11019240" y="-714600"/>
              <a:ext cx="1901160" cy="1901160"/>
            </a:xfrm>
            <a:custGeom>
              <a:avLst/>
              <a:gdLst/>
              <a:ah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8cc5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5" name="CustomShape 3"/>
          <p:cNvSpPr/>
          <p:nvPr/>
        </p:nvSpPr>
        <p:spPr>
          <a:xfrm>
            <a:off x="10665360" y="-272160"/>
            <a:ext cx="707400" cy="71028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194e62">
              <a:alpha val="6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Image 5" descr=""/>
          <p:cNvPicPr/>
          <p:nvPr/>
        </p:nvPicPr>
        <p:blipFill>
          <a:blip r:embed="rId2"/>
          <a:srcRect l="0" t="-499" r="0" b="33423"/>
          <a:stretch/>
        </p:blipFill>
        <p:spPr>
          <a:xfrm>
            <a:off x="10815120" y="6247800"/>
            <a:ext cx="1071360" cy="413640"/>
          </a:xfrm>
          <a:prstGeom prst="rect">
            <a:avLst/>
          </a:prstGeom>
          <a:ln>
            <a:noFill/>
          </a:ln>
        </p:spPr>
      </p:pic>
      <p:sp>
        <p:nvSpPr>
          <p:cNvPr id="21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84e62"/>
            </a:gs>
            <a:gs pos="100000">
              <a:srgbClr val="000000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age 8" descr=""/>
          <p:cNvPicPr/>
          <p:nvPr/>
        </p:nvPicPr>
        <p:blipFill>
          <a:blip r:embed="rId2"/>
          <a:srcRect l="0" t="0" r="0" b="33519"/>
          <a:stretch/>
        </p:blipFill>
        <p:spPr>
          <a:xfrm>
            <a:off x="10830240" y="6255360"/>
            <a:ext cx="1040760" cy="398520"/>
          </a:xfrm>
          <a:prstGeom prst="rect">
            <a:avLst/>
          </a:prstGeom>
          <a:ln>
            <a:noFill/>
          </a:ln>
        </p:spPr>
      </p:pic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loud.google.com/run/docs/triggering/websockets#client-reconnects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amwebexpert/ws-poker-planning" TargetMode="External"/><Relationship Id="rId2" Type="http://schemas.openxmlformats.org/officeDocument/2006/relationships/hyperlink" Target="https://github.com/amwebexpert/etoolbox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daltoniam/Starscream" TargetMode="External"/><Relationship Id="rId2" Type="http://schemas.openxmlformats.org/officeDocument/2006/relationships/hyperlink" Target="https://square.github.io/okhttp/4.x/okhttp/okhttp3/-web-socket/" TargetMode="External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javascript.info/websocket" TargetMode="External"/><Relationship Id="rId2" Type="http://schemas.openxmlformats.org/officeDocument/2006/relationships/hyperlink" Target="https://socket.io/" TargetMode="External"/><Relationship Id="rId3" Type="http://schemas.openxmlformats.org/officeDocument/2006/relationships/hyperlink" Target="https://www.youtube.com/watch?v=NU-HfZY3ATQ" TargetMode="External"/><Relationship Id="rId4" Type="http://schemas.openxmlformats.org/officeDocument/2006/relationships/hyperlink" Target="https://github.com/amwebexpert/ws-poker-planning" TargetMode="External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295280" y="2992320"/>
            <a:ext cx="7543080" cy="145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</a:pPr>
            <a:r>
              <a:rPr b="1" lang="en-CA" sz="4000" spc="-1" strike="noStrike">
                <a:solidFill>
                  <a:srgbClr val="fefffe"/>
                </a:solidFill>
                <a:latin typeface="Roboto Medium"/>
                <a:ea typeface="Roboto Medium"/>
              </a:rPr>
              <a:t>Understanding Web Sockets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1295280" y="4536720"/>
            <a:ext cx="9185040" cy="11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CA" sz="2400" spc="-1" strike="noStrike">
                <a:solidFill>
                  <a:srgbClr val="8cc540"/>
                </a:solidFill>
                <a:latin typeface="Roboto"/>
                <a:ea typeface="Roboto"/>
              </a:rPr>
              <a:t>André Masson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8464680" y="6128640"/>
            <a:ext cx="2280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CA" sz="1400" spc="-1" strike="noStrike">
                <a:solidFill>
                  <a:srgbClr val="fefffe"/>
                </a:solidFill>
                <a:latin typeface="Roboto"/>
                <a:ea typeface="Roboto"/>
              </a:rPr>
              <a:t>Octobre 2022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09480" y="375480"/>
            <a:ext cx="960048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Let’s play with the simple examples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609480" y="1371600"/>
            <a:ext cx="109720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Open 2 browsers 1 incognito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Log message received type on backend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Log close events on client and server (add event on client and just stop the server)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Simulate server droping connections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Automatic WebSockets reconnections?</a:t>
            </a:r>
            <a:endParaRPr b="0" lang="en-CA" sz="1400" spc="-1" strike="noStrike">
              <a:latin typeface="Arial"/>
            </a:endParaRPr>
          </a:p>
          <a:p>
            <a:pPr lvl="1" marL="216000" indent="-10728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SzPct val="45000"/>
              <a:buFont typeface="Wingdings" charset="2"/>
              <a:buChar char="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https://cloud.google.com/run/docs/triggering/websockets#client-reconnects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204120"/>
              </a:tabLst>
            </a:pP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609480" y="375480"/>
            <a:ext cx="960048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2 open source projects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312000" y="1025280"/>
            <a:ext cx="4808880" cy="13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Web socket server GitHub repository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https://github.com/amwebexpert/ws-poker-planning</a:t>
            </a:r>
            <a:br/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Web socket client GitHub repository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https://github.com/amwebexpert/etoolbox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400" spc="-1" strike="noStrike"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3"/>
          <a:stretch/>
        </p:blipFill>
        <p:spPr>
          <a:xfrm>
            <a:off x="460080" y="2448000"/>
            <a:ext cx="5195880" cy="3693600"/>
          </a:xfrm>
          <a:prstGeom prst="rect">
            <a:avLst/>
          </a:prstGeom>
          <a:ln>
            <a:noFill/>
          </a:ln>
        </p:spPr>
      </p:pic>
      <p:pic>
        <p:nvPicPr>
          <p:cNvPr id="322" name="" descr=""/>
          <p:cNvPicPr/>
          <p:nvPr/>
        </p:nvPicPr>
        <p:blipFill>
          <a:blip r:embed="rId4"/>
          <a:stretch/>
        </p:blipFill>
        <p:spPr>
          <a:xfrm>
            <a:off x="6187320" y="2448000"/>
            <a:ext cx="5165280" cy="36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09480" y="375480"/>
            <a:ext cx="960048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Raw poker planning test page</a:t>
            </a:r>
            <a:endParaRPr b="0" lang="en-CA" sz="30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936000" y="1152000"/>
            <a:ext cx="9106200" cy="512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226" descr=""/>
          <p:cNvPicPr/>
          <p:nvPr/>
        </p:nvPicPr>
        <p:blipFill>
          <a:blip r:embed="rId1"/>
          <a:stretch/>
        </p:blipFill>
        <p:spPr>
          <a:xfrm>
            <a:off x="585000" y="678600"/>
            <a:ext cx="11021760" cy="550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609480" y="375480"/>
            <a:ext cx="960048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Other considerations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609480" y="1371600"/>
            <a:ext cx="109720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can send/receive text OR binary data (string, Blob, ArrayBuffer)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On client side we have to decide what’s the life cycle of the socket: could be bound to the lifecycle of the component (created on mount, destroyed on unmount) but could be bound also to the whole application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does not include reconnection, authentication and many other high-level mechanisms. So there are client/server libraries for that, and it’s also possible to implement these capabilities manually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the rate of data transmission (message chunks) can be limited and buffered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 can deal with close event well known reasons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Node.js single thread nature vs multi-threaded engines (like JVM)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InMemory vs Database and Messaging services for better scalability (load balancing)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WebSocket usage is even simplified with Express or Nest.js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Socket.io + socket.io-client is the way to go (room handling, protocol upgrade, payload types...)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WebSocket could be used also on mobile app (iOS, Android…) as it is mature and well known</a:t>
            </a:r>
            <a:endParaRPr b="0" lang="en-CA" sz="1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  <a:hlinkClick r:id="rId1"/>
              </a:rPr>
              <a:t>https://github.com/daltoniam/Starscream</a:t>
            </a:r>
            <a:endParaRPr b="0" lang="en-CA" sz="1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  <a:hlinkClick r:id="rId2"/>
              </a:rPr>
              <a:t>https://square.github.io/okhttp/4.x/okhttp/okhttp3/-web-socket/</a:t>
            </a:r>
            <a:br/>
            <a:r>
              <a:rPr b="0" lang="en-US" sz="1400" spc="-1" strike="noStrike">
                <a:solidFill>
                  <a:srgbClr val="55575b"/>
                </a:solidFill>
                <a:latin typeface="Roboto"/>
              </a:rPr>
              <a:t> 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609480" y="375480"/>
            <a:ext cx="960048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References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609480" y="1371600"/>
            <a:ext cx="109720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  <a:hlinkClick r:id="rId1"/>
              </a:rPr>
              <a:t>https://javascript.info/websocket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  <a:hlinkClick r:id="rId2"/>
              </a:rPr>
              <a:t>https://socket.io/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  <a:hlinkClick r:id="rId3"/>
              </a:rPr>
              <a:t>https://www.youtube.com/watch?v=NU-HfZY3ATQ</a:t>
            </a:r>
            <a:endParaRPr b="0" lang="en-CA" sz="1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BE: Express with Socket.io</a:t>
            </a:r>
            <a:endParaRPr b="0" lang="en-CA" sz="14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FE: React with Socket.io-client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Web socket server GitHub repository</a:t>
            </a:r>
            <a:endParaRPr b="0" lang="en-CA" sz="1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502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4"/>
              </a:rPr>
              <a:t>https://github.com/amwebexpert/ws-poker-planning</a:t>
            </a:r>
            <a:br/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DejaVu Sans"/>
              </a:rPr>
              <a:t> </a:t>
            </a:r>
            <a:endParaRPr b="0" lang="en-CA" sz="1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>
                <a:solidFill>
                  <a:srgbClr val="55575b"/>
                </a:solidFill>
                <a:latin typeface="Roboto"/>
                <a:ea typeface="Roboto"/>
              </a:rPr>
              <a:t>Web socket client GitHub repository</a:t>
            </a:r>
            <a:endParaRPr b="0" lang="en-CA" sz="14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502"/>
              </a:spcBef>
              <a:buClr>
                <a:srgbClr val="8cc63f"/>
              </a:buClr>
              <a:buFont typeface="Arial"/>
              <a:buChar char="•"/>
              <a:tabLst>
                <a:tab algn="l" pos="204120"/>
              </a:tabLst>
            </a:pPr>
            <a:r>
              <a:rPr b="0" lang="en-US" sz="1400" spc="-1" strike="noStrike" u="sng">
                <a:solidFill>
                  <a:srgbClr val="55575b"/>
                </a:solidFill>
                <a:uFillTx/>
                <a:latin typeface="Roboto"/>
                <a:ea typeface="Roboto"/>
              </a:rPr>
              <a:t>https://github.com/amwebexpert/etoolbox</a:t>
            </a:r>
            <a:endParaRPr b="0" lang="en-CA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609480" y="375480"/>
            <a:ext cx="960048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9000"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Included in this full stack project (typescript)</a:t>
            </a:r>
            <a:br/>
            <a:endParaRPr b="0" lang="en-CA" sz="30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609480" y="1371600"/>
            <a:ext cx="109720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12680" indent="-1119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Backend (Node.js)</a:t>
            </a:r>
            <a:endParaRPr b="0" lang="en-CA" sz="2000" spc="-1" strike="noStrike">
              <a:latin typeface="Arial"/>
            </a:endParaRPr>
          </a:p>
          <a:p>
            <a:pPr lvl="1" marL="630360" indent="-28512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Remember each connected socket</a:t>
            </a:r>
            <a:endParaRPr b="0" lang="en-CA" sz="2000" spc="-1" strike="noStrike">
              <a:latin typeface="Arial"/>
            </a:endParaRPr>
          </a:p>
          <a:p>
            <a:pPr lvl="1" marL="630360" indent="-28512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Handling incoming messages</a:t>
            </a:r>
            <a:endParaRPr b="0" lang="en-CA" sz="2000" spc="-1" strike="noStrike">
              <a:latin typeface="Arial"/>
            </a:endParaRPr>
          </a:p>
          <a:p>
            <a:pPr lvl="1" marL="630360" indent="-28512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Broadcast (message response) to registered sockets, or</a:t>
            </a:r>
            <a:endParaRPr b="0" lang="en-CA" sz="2000" spc="-1" strike="noStrike">
              <a:latin typeface="Arial"/>
            </a:endParaRPr>
          </a:p>
          <a:p>
            <a:pPr lvl="1" marL="630360" indent="-28512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Send message(s) to specific socket(s)</a:t>
            </a:r>
            <a:endParaRPr b="0" lang="en-CA" sz="2000" spc="-1" strike="noStrike">
              <a:latin typeface="Arial"/>
            </a:endParaRPr>
          </a:p>
          <a:p>
            <a:pPr marL="112680" indent="-1119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Frontend (React + Material-UI)</a:t>
            </a:r>
            <a:endParaRPr b="0" lang="en-CA" sz="2000" spc="-1" strike="noStrike">
              <a:latin typeface="Arial"/>
            </a:endParaRPr>
          </a:p>
          <a:p>
            <a:pPr lvl="1" marL="630360" indent="-28512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Register a unique socket (user based)</a:t>
            </a:r>
            <a:endParaRPr b="0" lang="en-CA" sz="2000" spc="-1" strike="noStrike">
              <a:latin typeface="Arial"/>
            </a:endParaRPr>
          </a:p>
          <a:p>
            <a:pPr lvl="1" marL="630360" indent="-28512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Handle socket open / close events with reconnect mechanism</a:t>
            </a:r>
            <a:endParaRPr b="0" lang="en-CA" sz="2000" spc="-1" strike="noStrike">
              <a:latin typeface="Arial"/>
            </a:endParaRPr>
          </a:p>
          <a:p>
            <a:pPr lvl="1" marL="630360" indent="-285120">
              <a:lnSpc>
                <a:spcPct val="90000"/>
              </a:lnSpc>
              <a:spcBef>
                <a:spcPts val="499"/>
              </a:spcBef>
              <a:buClr>
                <a:srgbClr val="8cc63f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 </a:t>
            </a: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Sending and receiving messages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09480" y="375480"/>
            <a:ext cx="9600480" cy="41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WebSockets...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609480" y="1371600"/>
            <a:ext cx="1097208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112680" indent="-1119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modern way to have persistent browser-server connections</a:t>
            </a:r>
            <a:endParaRPr b="0" lang="en-CA" sz="2000" spc="-1" strike="noStrike">
              <a:latin typeface="Arial"/>
            </a:endParaRPr>
          </a:p>
          <a:p>
            <a:pPr marL="112680" indent="-1119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WebSockets don’t have cross-origin limitations</a:t>
            </a:r>
            <a:endParaRPr b="0" lang="en-CA" sz="2000" spc="-1" strike="noStrike">
              <a:latin typeface="Arial"/>
            </a:endParaRPr>
          </a:p>
          <a:p>
            <a:pPr marL="112680" indent="-1119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they are well-supported in browsers</a:t>
            </a:r>
            <a:endParaRPr b="0" lang="en-CA" sz="2000" spc="-1" strike="noStrike">
              <a:latin typeface="Arial"/>
            </a:endParaRPr>
          </a:p>
          <a:p>
            <a:pPr marL="112680" indent="-1119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especially great for services that require continuous data exchange</a:t>
            </a:r>
            <a:endParaRPr b="0" lang="en-CA" sz="2000" spc="-1" strike="noStrike">
              <a:latin typeface="Arial"/>
            </a:endParaRPr>
          </a:p>
          <a:p>
            <a:pPr marL="112680" indent="-1119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it’s easy to emit messages from both client and server</a:t>
            </a:r>
            <a:endParaRPr b="0" lang="en-CA" sz="2000" spc="-1" strike="noStrike">
              <a:latin typeface="Arial"/>
            </a:endParaRPr>
          </a:p>
          <a:p>
            <a:pPr marL="112680" indent="-111960">
              <a:lnSpc>
                <a:spcPct val="90000"/>
              </a:lnSpc>
              <a:spcBef>
                <a:spcPts val="1001"/>
              </a:spcBef>
              <a:buClr>
                <a:srgbClr val="8cc63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55575b"/>
                </a:solidFill>
                <a:latin typeface="Roboto"/>
                <a:ea typeface="Roboto"/>
              </a:rPr>
              <a:t>events are simple : open, close, error, message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Picture 211" descr=""/>
          <p:cNvPicPr/>
          <p:nvPr/>
        </p:nvPicPr>
        <p:blipFill>
          <a:blip r:embed="rId1"/>
          <a:stretch/>
        </p:blipFill>
        <p:spPr>
          <a:xfrm>
            <a:off x="2757240" y="1778040"/>
            <a:ext cx="6676920" cy="4006080"/>
          </a:xfrm>
          <a:prstGeom prst="rect">
            <a:avLst/>
          </a:prstGeom>
          <a:ln>
            <a:noFill/>
          </a:ln>
        </p:spPr>
      </p:pic>
      <p:sp>
        <p:nvSpPr>
          <p:cNvPr id="302" name="CustomShape 1"/>
          <p:cNvSpPr/>
          <p:nvPr/>
        </p:nvSpPr>
        <p:spPr>
          <a:xfrm>
            <a:off x="609480" y="375480"/>
            <a:ext cx="960048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Comparing to http protocol</a:t>
            </a:r>
            <a:endParaRPr b="0" lang="en-CA" sz="3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213" descr=""/>
          <p:cNvPicPr/>
          <p:nvPr/>
        </p:nvPicPr>
        <p:blipFill>
          <a:blip r:embed="rId1"/>
          <a:stretch/>
        </p:blipFill>
        <p:spPr>
          <a:xfrm>
            <a:off x="3704760" y="1523160"/>
            <a:ext cx="4781520" cy="4458960"/>
          </a:xfrm>
          <a:prstGeom prst="rect">
            <a:avLst/>
          </a:prstGeom>
          <a:ln>
            <a:noFill/>
          </a:ln>
        </p:spPr>
      </p:pic>
      <p:sp>
        <p:nvSpPr>
          <p:cNvPr id="304" name="CustomShape 1"/>
          <p:cNvSpPr/>
          <p:nvPr/>
        </p:nvSpPr>
        <p:spPr>
          <a:xfrm>
            <a:off x="609480" y="375480"/>
            <a:ext cx="960048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2800" spc="-1" strike="noStrike">
                <a:solidFill>
                  <a:srgbClr val="144658"/>
                </a:solidFill>
                <a:latin typeface="Roboto"/>
                <a:ea typeface="Roboto"/>
              </a:rPr>
              <a:t>HTTP agnostic nature needs auth headers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838440" y="637920"/>
            <a:ext cx="105138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Picture 215" descr=""/>
          <p:cNvPicPr/>
          <p:nvPr/>
        </p:nvPicPr>
        <p:blipFill>
          <a:blip r:embed="rId1"/>
          <a:stretch/>
        </p:blipFill>
        <p:spPr>
          <a:xfrm>
            <a:off x="1404720" y="126000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307" name="CustomShape 2"/>
          <p:cNvSpPr/>
          <p:nvPr/>
        </p:nvSpPr>
        <p:spPr>
          <a:xfrm>
            <a:off x="8856360" y="5508000"/>
            <a:ext cx="1078920" cy="214920"/>
          </a:xfrm>
          <a:custGeom>
            <a:avLst/>
            <a:gdLst/>
            <a:ahLst/>
            <a:rect l="l" t="t" r="r" b="b"/>
            <a:pathLst>
              <a:path w="6002" h="1202">
                <a:moveTo>
                  <a:pt x="0" y="300"/>
                </a:moveTo>
                <a:lnTo>
                  <a:pt x="4500" y="300"/>
                </a:lnTo>
                <a:lnTo>
                  <a:pt x="4500" y="0"/>
                </a:lnTo>
                <a:lnTo>
                  <a:pt x="6001" y="600"/>
                </a:lnTo>
                <a:lnTo>
                  <a:pt x="4500" y="1201"/>
                </a:lnTo>
                <a:lnTo>
                  <a:pt x="45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"/>
          <p:cNvSpPr/>
          <p:nvPr/>
        </p:nvSpPr>
        <p:spPr>
          <a:xfrm>
            <a:off x="609480" y="375480"/>
            <a:ext cx="960048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144658"/>
                </a:solidFill>
                <a:latin typeface="Roboto"/>
                <a:ea typeface="Roboto"/>
              </a:rPr>
              <a:t>A web socket is likely to close after a delay</a:t>
            </a:r>
            <a:br/>
            <a:endParaRPr b="0" lang="en-CA" sz="3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838440" y="637920"/>
            <a:ext cx="105138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0" name="Picture 218" descr=""/>
          <p:cNvPicPr/>
          <p:nvPr/>
        </p:nvPicPr>
        <p:blipFill>
          <a:blip r:embed="rId1"/>
          <a:stretch/>
        </p:blipFill>
        <p:spPr>
          <a:xfrm>
            <a:off x="1404720" y="1246680"/>
            <a:ext cx="9142920" cy="5142240"/>
          </a:xfrm>
          <a:prstGeom prst="rect">
            <a:avLst/>
          </a:prstGeom>
          <a:ln>
            <a:noFill/>
          </a:ln>
        </p:spPr>
      </p:pic>
      <p:sp>
        <p:nvSpPr>
          <p:cNvPr id="311" name="CustomShape 2"/>
          <p:cNvSpPr/>
          <p:nvPr/>
        </p:nvSpPr>
        <p:spPr>
          <a:xfrm>
            <a:off x="8892360" y="4896000"/>
            <a:ext cx="1078920" cy="214920"/>
          </a:xfrm>
          <a:custGeom>
            <a:avLst/>
            <a:gdLst/>
            <a:ahLst/>
            <a:rect l="l" t="t" r="r" b="b"/>
            <a:pathLst>
              <a:path w="6002" h="1202">
                <a:moveTo>
                  <a:pt x="0" y="300"/>
                </a:moveTo>
                <a:lnTo>
                  <a:pt x="4500" y="300"/>
                </a:lnTo>
                <a:lnTo>
                  <a:pt x="4500" y="0"/>
                </a:lnTo>
                <a:lnTo>
                  <a:pt x="6001" y="600"/>
                </a:lnTo>
                <a:lnTo>
                  <a:pt x="4500" y="1201"/>
                </a:lnTo>
                <a:lnTo>
                  <a:pt x="45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3"/>
          <p:cNvSpPr/>
          <p:nvPr/>
        </p:nvSpPr>
        <p:spPr>
          <a:xfrm>
            <a:off x="609480" y="375480"/>
            <a:ext cx="960048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en-US" sz="2800" spc="-1" strike="noStrike">
                <a:solidFill>
                  <a:srgbClr val="144658"/>
                </a:solidFill>
                <a:latin typeface="Roboto"/>
                <a:ea typeface="Roboto"/>
              </a:rPr>
              <a:t>A web socket will close after a delay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Picture 221" descr=""/>
          <p:cNvPicPr/>
          <p:nvPr/>
        </p:nvPicPr>
        <p:blipFill>
          <a:blip r:embed="rId1"/>
          <a:stretch/>
        </p:blipFill>
        <p:spPr>
          <a:xfrm>
            <a:off x="2757240" y="1647000"/>
            <a:ext cx="6676920" cy="4022640"/>
          </a:xfrm>
          <a:prstGeom prst="rect">
            <a:avLst/>
          </a:prstGeom>
          <a:ln>
            <a:noFill/>
          </a:ln>
        </p:spPr>
      </p:pic>
      <p:sp>
        <p:nvSpPr>
          <p:cNvPr id="314" name="CustomShape 1"/>
          <p:cNvSpPr/>
          <p:nvPr/>
        </p:nvSpPr>
        <p:spPr>
          <a:xfrm>
            <a:off x="609480" y="375480"/>
            <a:ext cx="960048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8000"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3000" spc="-1" strike="noStrike">
                <a:solidFill>
                  <a:srgbClr val="144658"/>
                </a:solidFill>
                <a:latin typeface="Roboto"/>
                <a:ea typeface="Roboto"/>
              </a:rPr>
              <a:t>Web sockets server simple pure javascript example</a:t>
            </a:r>
            <a:endParaRPr b="0" lang="en-CA" sz="3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Picture 223" descr=""/>
          <p:cNvPicPr/>
          <p:nvPr/>
        </p:nvPicPr>
        <p:blipFill>
          <a:blip r:embed="rId1"/>
          <a:stretch/>
        </p:blipFill>
        <p:spPr>
          <a:xfrm>
            <a:off x="3704760" y="1553400"/>
            <a:ext cx="4781520" cy="4530600"/>
          </a:xfrm>
          <a:prstGeom prst="rect">
            <a:avLst/>
          </a:prstGeom>
          <a:ln>
            <a:noFill/>
          </a:ln>
        </p:spPr>
      </p:pic>
      <p:sp>
        <p:nvSpPr>
          <p:cNvPr id="316" name="CustomShape 1"/>
          <p:cNvSpPr/>
          <p:nvPr/>
        </p:nvSpPr>
        <p:spPr>
          <a:xfrm>
            <a:off x="609480" y="375480"/>
            <a:ext cx="9600480" cy="40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0000"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204120"/>
              </a:tabLst>
            </a:pPr>
            <a:r>
              <a:rPr b="1" lang="fr-CA" sz="2800" spc="-1" strike="noStrike">
                <a:solidFill>
                  <a:srgbClr val="144658"/>
                </a:solidFill>
                <a:latin typeface="Roboto"/>
                <a:ea typeface="Roboto"/>
              </a:rPr>
              <a:t>Web sockets client simple pure javascript example</a:t>
            </a:r>
            <a:endParaRPr b="0" lang="en-CA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4e61"/>
      </a:dk2>
      <a:lt2>
        <a:srgbClr val="eeece1"/>
      </a:lt2>
      <a:accent1>
        <a:srgbClr val="8bc540"/>
      </a:accent1>
      <a:accent2>
        <a:srgbClr val="06929a"/>
      </a:accent2>
      <a:accent3>
        <a:srgbClr val="63ccc8"/>
      </a:accent3>
      <a:accent4>
        <a:srgbClr val="727775"/>
      </a:accent4>
      <a:accent5>
        <a:srgbClr val="54575c"/>
      </a:accent5>
      <a:accent6>
        <a:srgbClr val="ef5b6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943ca44-3412-4519-b69a-cf8fccce7e3a">
      <UserInfo>
        <DisplayName>Adrianna Nobrega</DisplayName>
        <AccountId>1782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E294EF6B5F714DB95809FF297CEDC8" ma:contentTypeVersion="4" ma:contentTypeDescription="Crée un document." ma:contentTypeScope="" ma:versionID="fb5acec4cf3cf3dae32d4c6e2eb51b11">
  <xsd:schema xmlns:xsd="http://www.w3.org/2001/XMLSchema" xmlns:xs="http://www.w3.org/2001/XMLSchema" xmlns:p="http://schemas.microsoft.com/office/2006/metadata/properties" xmlns:ns2="3c946ef7-9ba4-4636-a3c5-456ebfae7890" xmlns:ns3="6943ca44-3412-4519-b69a-cf8fccce7e3a" targetNamespace="http://schemas.microsoft.com/office/2006/metadata/properties" ma:root="true" ma:fieldsID="5854813ce30568da2ece5d4025c6bf33" ns2:_="" ns3:_="">
    <xsd:import namespace="3c946ef7-9ba4-4636-a3c5-456ebfae7890"/>
    <xsd:import namespace="6943ca44-3412-4519-b69a-cf8fccce7e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46ef7-9ba4-4636-a3c5-456ebfae78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3ca44-3412-4519-b69a-cf8fccce7e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1B1D91-1668-4BF4-92D3-DE89B7F671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839D64-296C-48D0-BD6E-D26F413B676A}">
  <ds:schemaRefs>
    <ds:schemaRef ds:uri="7bbceb86-8482-44b7-bbef-898525c4bbbf"/>
    <ds:schemaRef ds:uri="cc515e28-233b-478c-ad53-8242077b263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6943ca44-3412-4519-b69a-cf8fccce7e3a"/>
  </ds:schemaRefs>
</ds:datastoreItem>
</file>

<file path=customXml/itemProps3.xml><?xml version="1.0" encoding="utf-8"?>
<ds:datastoreItem xmlns:ds="http://schemas.openxmlformats.org/officeDocument/2006/customXml" ds:itemID="{0D9C0B24-DEE1-4602-AE71-77B9CAAB15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946ef7-9ba4-4636-a3c5-456ebfae7890"/>
    <ds:schemaRef ds:uri="6943ca44-3412-4519-b69a-cf8fccce7e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LibreOffice/6.4.7.2$Linux_X86_64 LibreOffice_project/40$Build-2</Application>
  <Words>366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2021-04-01T12:43:11Z</dcterms:created>
  <dc:creator>Nadine Antoun</dc:creator>
  <dc:description/>
  <dc:language>en-CA</dc:language>
  <cp:lastModifiedBy/>
  <dcterms:modified xsi:type="dcterms:W3CDTF">2022-10-06T09:13:55Z</dcterms:modified>
  <cp:revision>87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0x010100B8E294EF6B5F714DB95809FF297CEDC8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ediaServiceImageTags">
    <vt:lpwstr/>
  </property>
  <property fmtid="{D5CDD505-2E9C-101B-9397-08002B2CF9AE}" pid="9" name="Notes">
    <vt:i4>0</vt:i4>
  </property>
  <property fmtid="{D5CDD505-2E9C-101B-9397-08002B2CF9AE}" pid="10" name="PresentationFormat">
    <vt:lpwstr>Grand écran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13</vt:i4>
  </property>
</Properties>
</file>