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6"/>
  </p:notesMasterIdLst>
  <p:sldIdLst>
    <p:sldId id="256" r:id="rId2"/>
    <p:sldId id="257" r:id="rId3"/>
    <p:sldId id="258" r:id="rId4"/>
    <p:sldId id="259" r:id="rId5"/>
    <p:sldId id="260" r:id="rId6"/>
    <p:sldId id="269" r:id="rId7"/>
    <p:sldId id="265" r:id="rId8"/>
    <p:sldId id="267" r:id="rId9"/>
    <p:sldId id="268" r:id="rId10"/>
    <p:sldId id="270" r:id="rId11"/>
    <p:sldId id="262" r:id="rId12"/>
    <p:sldId id="263" r:id="rId13"/>
    <p:sldId id="271"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68077" autoAdjust="0"/>
  </p:normalViewPr>
  <p:slideViewPr>
    <p:cSldViewPr snapToGrid="0">
      <p:cViewPr varScale="1">
        <p:scale>
          <a:sx n="48" d="100"/>
          <a:sy n="48" d="100"/>
        </p:scale>
        <p:origin x="1476" y="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648"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78EAAA-EC19-4E11-8673-84069FA0718E}" type="doc">
      <dgm:prSet loTypeId="urn:microsoft.com/office/officeart/2005/8/layout/process1" loCatId="process" qsTypeId="urn:microsoft.com/office/officeart/2005/8/quickstyle/simple1" qsCatId="simple" csTypeId="urn:microsoft.com/office/officeart/2005/8/colors/accent0_2" csCatId="mainScheme" phldr="1"/>
      <dgm:spPr/>
    </dgm:pt>
    <dgm:pt modelId="{CD29DC8C-27B3-4E68-9DFB-BCFF1F9F5939}">
      <dgm:prSet phldrT="[Text]"/>
      <dgm:spPr/>
      <dgm:t>
        <a:bodyPr/>
        <a:lstStyle/>
        <a:p>
          <a:r>
            <a:rPr lang="en-US" dirty="0"/>
            <a:t>VCF files</a:t>
          </a:r>
        </a:p>
      </dgm:t>
    </dgm:pt>
    <dgm:pt modelId="{7DE8EFDC-1CFF-45C7-85B5-5ED1EE840A54}" type="parTrans" cxnId="{F5495C8C-2052-4828-8358-B9F161E72884}">
      <dgm:prSet/>
      <dgm:spPr/>
      <dgm:t>
        <a:bodyPr/>
        <a:lstStyle/>
        <a:p>
          <a:endParaRPr lang="en-US"/>
        </a:p>
      </dgm:t>
    </dgm:pt>
    <dgm:pt modelId="{4C1097E8-F5B0-477E-88C3-B115660842AC}" type="sibTrans" cxnId="{F5495C8C-2052-4828-8358-B9F161E72884}">
      <dgm:prSet/>
      <dgm:spPr/>
      <dgm:t>
        <a:bodyPr/>
        <a:lstStyle/>
        <a:p>
          <a:endParaRPr lang="en-US"/>
        </a:p>
      </dgm:t>
    </dgm:pt>
    <dgm:pt modelId="{C3AAE0BF-D87D-4BE1-A73B-B8463BAA49BF}">
      <dgm:prSet phldrT="[Text]"/>
      <dgm:spPr/>
      <dgm:t>
        <a:bodyPr/>
        <a:lstStyle/>
        <a:p>
          <a:r>
            <a:rPr lang="en-US" dirty="0"/>
            <a:t>Annotated</a:t>
          </a:r>
        </a:p>
      </dgm:t>
    </dgm:pt>
    <dgm:pt modelId="{30A931D3-A3A2-4BF0-A478-F03FF5935048}" type="parTrans" cxnId="{BA00885A-FF48-4B20-AD9D-5FB22D3D9A94}">
      <dgm:prSet/>
      <dgm:spPr/>
      <dgm:t>
        <a:bodyPr/>
        <a:lstStyle/>
        <a:p>
          <a:endParaRPr lang="en-US"/>
        </a:p>
      </dgm:t>
    </dgm:pt>
    <dgm:pt modelId="{C755A30B-B135-411E-99AC-369E6594D06A}" type="sibTrans" cxnId="{BA00885A-FF48-4B20-AD9D-5FB22D3D9A94}">
      <dgm:prSet/>
      <dgm:spPr/>
      <dgm:t>
        <a:bodyPr/>
        <a:lstStyle/>
        <a:p>
          <a:endParaRPr lang="en-US"/>
        </a:p>
      </dgm:t>
    </dgm:pt>
    <dgm:pt modelId="{7DEC9706-99A3-4F50-A5F4-9D4A941C2C7A}">
      <dgm:prSet phldrT="[Text]"/>
      <dgm:spPr/>
      <dgm:t>
        <a:bodyPr/>
        <a:lstStyle/>
        <a:p>
          <a:r>
            <a:rPr lang="en-US" dirty="0"/>
            <a:t>Analysis with PLINK</a:t>
          </a:r>
        </a:p>
      </dgm:t>
    </dgm:pt>
    <dgm:pt modelId="{F530FF47-DAFF-4CA5-BCD7-43ED8C29C78D}" type="parTrans" cxnId="{48D8AD2E-96DE-4E50-9965-FFF98AB04AC4}">
      <dgm:prSet/>
      <dgm:spPr/>
      <dgm:t>
        <a:bodyPr/>
        <a:lstStyle/>
        <a:p>
          <a:endParaRPr lang="en-US"/>
        </a:p>
      </dgm:t>
    </dgm:pt>
    <dgm:pt modelId="{2D0F644B-17CD-40C9-BA54-8C4A7D89EC52}" type="sibTrans" cxnId="{48D8AD2E-96DE-4E50-9965-FFF98AB04AC4}">
      <dgm:prSet/>
      <dgm:spPr/>
      <dgm:t>
        <a:bodyPr/>
        <a:lstStyle/>
        <a:p>
          <a:endParaRPr lang="en-US"/>
        </a:p>
      </dgm:t>
    </dgm:pt>
    <dgm:pt modelId="{A04D7F36-290D-441E-AB1B-78518062D25F}">
      <dgm:prSet phldrT="[Text]"/>
      <dgm:spPr/>
      <dgm:t>
        <a:bodyPr/>
        <a:lstStyle/>
        <a:p>
          <a:r>
            <a:rPr lang="en-US" dirty="0"/>
            <a:t>Database Formatted</a:t>
          </a:r>
        </a:p>
      </dgm:t>
    </dgm:pt>
    <dgm:pt modelId="{C97C42EA-6074-4CF0-A894-E975ACA030E8}" type="parTrans" cxnId="{5002184C-CFA1-42C6-AF67-370F29A19DC4}">
      <dgm:prSet/>
      <dgm:spPr/>
      <dgm:t>
        <a:bodyPr/>
        <a:lstStyle/>
        <a:p>
          <a:endParaRPr lang="en-US"/>
        </a:p>
      </dgm:t>
    </dgm:pt>
    <dgm:pt modelId="{807B42E9-AEFB-479A-BCD9-57990BA25B09}" type="sibTrans" cxnId="{5002184C-CFA1-42C6-AF67-370F29A19DC4}">
      <dgm:prSet/>
      <dgm:spPr/>
      <dgm:t>
        <a:bodyPr/>
        <a:lstStyle/>
        <a:p>
          <a:endParaRPr lang="en-US"/>
        </a:p>
      </dgm:t>
    </dgm:pt>
    <dgm:pt modelId="{CD4A5194-74BA-42F6-9188-9AFA99093047}" type="pres">
      <dgm:prSet presAssocID="{8B78EAAA-EC19-4E11-8673-84069FA0718E}" presName="Name0" presStyleCnt="0">
        <dgm:presLayoutVars>
          <dgm:dir/>
          <dgm:resizeHandles val="exact"/>
        </dgm:presLayoutVars>
      </dgm:prSet>
      <dgm:spPr/>
    </dgm:pt>
    <dgm:pt modelId="{817253C1-0879-4FFE-B836-9FE9B8D959DC}" type="pres">
      <dgm:prSet presAssocID="{CD29DC8C-27B3-4E68-9DFB-BCFF1F9F5939}" presName="node" presStyleLbl="node1" presStyleIdx="0" presStyleCnt="4">
        <dgm:presLayoutVars>
          <dgm:bulletEnabled val="1"/>
        </dgm:presLayoutVars>
      </dgm:prSet>
      <dgm:spPr/>
    </dgm:pt>
    <dgm:pt modelId="{98D54854-227E-49AA-B744-BBE182B51689}" type="pres">
      <dgm:prSet presAssocID="{4C1097E8-F5B0-477E-88C3-B115660842AC}" presName="sibTrans" presStyleLbl="sibTrans2D1" presStyleIdx="0" presStyleCnt="3"/>
      <dgm:spPr/>
    </dgm:pt>
    <dgm:pt modelId="{04841B52-DD64-41EC-AECE-19E8E4D863D0}" type="pres">
      <dgm:prSet presAssocID="{4C1097E8-F5B0-477E-88C3-B115660842AC}" presName="connectorText" presStyleLbl="sibTrans2D1" presStyleIdx="0" presStyleCnt="3"/>
      <dgm:spPr/>
    </dgm:pt>
    <dgm:pt modelId="{271A3302-66E6-4184-8F7A-44CA68B87EAD}" type="pres">
      <dgm:prSet presAssocID="{C3AAE0BF-D87D-4BE1-A73B-B8463BAA49BF}" presName="node" presStyleLbl="node1" presStyleIdx="1" presStyleCnt="4">
        <dgm:presLayoutVars>
          <dgm:bulletEnabled val="1"/>
        </dgm:presLayoutVars>
      </dgm:prSet>
      <dgm:spPr/>
    </dgm:pt>
    <dgm:pt modelId="{DC180624-0E3D-474A-A441-27384EE6279F}" type="pres">
      <dgm:prSet presAssocID="{C755A30B-B135-411E-99AC-369E6594D06A}" presName="sibTrans" presStyleLbl="sibTrans2D1" presStyleIdx="1" presStyleCnt="3"/>
      <dgm:spPr/>
    </dgm:pt>
    <dgm:pt modelId="{6C92ADD9-94B8-4CEB-9023-50A0006D7BF3}" type="pres">
      <dgm:prSet presAssocID="{C755A30B-B135-411E-99AC-369E6594D06A}" presName="connectorText" presStyleLbl="sibTrans2D1" presStyleIdx="1" presStyleCnt="3"/>
      <dgm:spPr/>
    </dgm:pt>
    <dgm:pt modelId="{71F73155-011A-408B-9AC4-8653EB6E8969}" type="pres">
      <dgm:prSet presAssocID="{7DEC9706-99A3-4F50-A5F4-9D4A941C2C7A}" presName="node" presStyleLbl="node1" presStyleIdx="2" presStyleCnt="4">
        <dgm:presLayoutVars>
          <dgm:bulletEnabled val="1"/>
        </dgm:presLayoutVars>
      </dgm:prSet>
      <dgm:spPr/>
    </dgm:pt>
    <dgm:pt modelId="{C0EA6FDA-AB52-4DBC-80B6-FA0746F38D6C}" type="pres">
      <dgm:prSet presAssocID="{2D0F644B-17CD-40C9-BA54-8C4A7D89EC52}" presName="sibTrans" presStyleLbl="sibTrans2D1" presStyleIdx="2" presStyleCnt="3"/>
      <dgm:spPr/>
    </dgm:pt>
    <dgm:pt modelId="{9ECECFCA-2E89-4365-B8D7-B2DF15A61519}" type="pres">
      <dgm:prSet presAssocID="{2D0F644B-17CD-40C9-BA54-8C4A7D89EC52}" presName="connectorText" presStyleLbl="sibTrans2D1" presStyleIdx="2" presStyleCnt="3"/>
      <dgm:spPr/>
    </dgm:pt>
    <dgm:pt modelId="{802091CF-0976-4C70-A549-3D09CF4407E0}" type="pres">
      <dgm:prSet presAssocID="{A04D7F36-290D-441E-AB1B-78518062D25F}" presName="node" presStyleLbl="node1" presStyleIdx="3" presStyleCnt="4">
        <dgm:presLayoutVars>
          <dgm:bulletEnabled val="1"/>
        </dgm:presLayoutVars>
      </dgm:prSet>
      <dgm:spPr/>
    </dgm:pt>
  </dgm:ptLst>
  <dgm:cxnLst>
    <dgm:cxn modelId="{F49FC91C-30EC-4CB7-B3C7-332F1477858D}" type="presOf" srcId="{C755A30B-B135-411E-99AC-369E6594D06A}" destId="{6C92ADD9-94B8-4CEB-9023-50A0006D7BF3}" srcOrd="1" destOrd="0" presId="urn:microsoft.com/office/officeart/2005/8/layout/process1"/>
    <dgm:cxn modelId="{CCB2822A-DAA6-4FE1-B8A7-5FE320B1CAED}" type="presOf" srcId="{CD29DC8C-27B3-4E68-9DFB-BCFF1F9F5939}" destId="{817253C1-0879-4FFE-B836-9FE9B8D959DC}" srcOrd="0" destOrd="0" presId="urn:microsoft.com/office/officeart/2005/8/layout/process1"/>
    <dgm:cxn modelId="{48D8AD2E-96DE-4E50-9965-FFF98AB04AC4}" srcId="{8B78EAAA-EC19-4E11-8673-84069FA0718E}" destId="{7DEC9706-99A3-4F50-A5F4-9D4A941C2C7A}" srcOrd="2" destOrd="0" parTransId="{F530FF47-DAFF-4CA5-BCD7-43ED8C29C78D}" sibTransId="{2D0F644B-17CD-40C9-BA54-8C4A7D89EC52}"/>
    <dgm:cxn modelId="{EFE36069-5C90-453E-9D0E-0680968205F1}" type="presOf" srcId="{2D0F644B-17CD-40C9-BA54-8C4A7D89EC52}" destId="{9ECECFCA-2E89-4365-B8D7-B2DF15A61519}" srcOrd="1" destOrd="0" presId="urn:microsoft.com/office/officeart/2005/8/layout/process1"/>
    <dgm:cxn modelId="{5002184C-CFA1-42C6-AF67-370F29A19DC4}" srcId="{8B78EAAA-EC19-4E11-8673-84069FA0718E}" destId="{A04D7F36-290D-441E-AB1B-78518062D25F}" srcOrd="3" destOrd="0" parTransId="{C97C42EA-6074-4CF0-A894-E975ACA030E8}" sibTransId="{807B42E9-AEFB-479A-BCD9-57990BA25B09}"/>
    <dgm:cxn modelId="{06903372-D43E-4A92-881C-011200BE39DD}" type="presOf" srcId="{2D0F644B-17CD-40C9-BA54-8C4A7D89EC52}" destId="{C0EA6FDA-AB52-4DBC-80B6-FA0746F38D6C}" srcOrd="0" destOrd="0" presId="urn:microsoft.com/office/officeart/2005/8/layout/process1"/>
    <dgm:cxn modelId="{76490979-C9FB-4613-B431-A184770B6EAB}" type="presOf" srcId="{4C1097E8-F5B0-477E-88C3-B115660842AC}" destId="{04841B52-DD64-41EC-AECE-19E8E4D863D0}" srcOrd="1" destOrd="0" presId="urn:microsoft.com/office/officeart/2005/8/layout/process1"/>
    <dgm:cxn modelId="{BA00885A-FF48-4B20-AD9D-5FB22D3D9A94}" srcId="{8B78EAAA-EC19-4E11-8673-84069FA0718E}" destId="{C3AAE0BF-D87D-4BE1-A73B-B8463BAA49BF}" srcOrd="1" destOrd="0" parTransId="{30A931D3-A3A2-4BF0-A478-F03FF5935048}" sibTransId="{C755A30B-B135-411E-99AC-369E6594D06A}"/>
    <dgm:cxn modelId="{F5495C8C-2052-4828-8358-B9F161E72884}" srcId="{8B78EAAA-EC19-4E11-8673-84069FA0718E}" destId="{CD29DC8C-27B3-4E68-9DFB-BCFF1F9F5939}" srcOrd="0" destOrd="0" parTransId="{7DE8EFDC-1CFF-45C7-85B5-5ED1EE840A54}" sibTransId="{4C1097E8-F5B0-477E-88C3-B115660842AC}"/>
    <dgm:cxn modelId="{5239498D-BA4A-4F71-8A1D-7934E6BC9508}" type="presOf" srcId="{4C1097E8-F5B0-477E-88C3-B115660842AC}" destId="{98D54854-227E-49AA-B744-BBE182B51689}" srcOrd="0" destOrd="0" presId="urn:microsoft.com/office/officeart/2005/8/layout/process1"/>
    <dgm:cxn modelId="{F58405A8-8FFC-4AF0-8B6B-993C1BA35017}" type="presOf" srcId="{C755A30B-B135-411E-99AC-369E6594D06A}" destId="{DC180624-0E3D-474A-A441-27384EE6279F}" srcOrd="0" destOrd="0" presId="urn:microsoft.com/office/officeart/2005/8/layout/process1"/>
    <dgm:cxn modelId="{045AD7B1-D799-4274-B73B-96D828D12FF2}" type="presOf" srcId="{C3AAE0BF-D87D-4BE1-A73B-B8463BAA49BF}" destId="{271A3302-66E6-4184-8F7A-44CA68B87EAD}" srcOrd="0" destOrd="0" presId="urn:microsoft.com/office/officeart/2005/8/layout/process1"/>
    <dgm:cxn modelId="{6A117FBD-BED5-4346-B6AC-EBA3C7BC5100}" type="presOf" srcId="{7DEC9706-99A3-4F50-A5F4-9D4A941C2C7A}" destId="{71F73155-011A-408B-9AC4-8653EB6E8969}" srcOrd="0" destOrd="0" presId="urn:microsoft.com/office/officeart/2005/8/layout/process1"/>
    <dgm:cxn modelId="{4D9702E5-58AB-4483-A7D2-067143CDD4AD}" type="presOf" srcId="{A04D7F36-290D-441E-AB1B-78518062D25F}" destId="{802091CF-0976-4C70-A549-3D09CF4407E0}" srcOrd="0" destOrd="0" presId="urn:microsoft.com/office/officeart/2005/8/layout/process1"/>
    <dgm:cxn modelId="{526B81F8-AF2A-4397-B3B3-592346B8B82D}" type="presOf" srcId="{8B78EAAA-EC19-4E11-8673-84069FA0718E}" destId="{CD4A5194-74BA-42F6-9188-9AFA99093047}" srcOrd="0" destOrd="0" presId="urn:microsoft.com/office/officeart/2005/8/layout/process1"/>
    <dgm:cxn modelId="{F3764530-79E5-4500-844E-053BACC92AFC}" type="presParOf" srcId="{CD4A5194-74BA-42F6-9188-9AFA99093047}" destId="{817253C1-0879-4FFE-B836-9FE9B8D959DC}" srcOrd="0" destOrd="0" presId="urn:microsoft.com/office/officeart/2005/8/layout/process1"/>
    <dgm:cxn modelId="{E7A046F9-5A03-4279-A41C-B300632A4C07}" type="presParOf" srcId="{CD4A5194-74BA-42F6-9188-9AFA99093047}" destId="{98D54854-227E-49AA-B744-BBE182B51689}" srcOrd="1" destOrd="0" presId="urn:microsoft.com/office/officeart/2005/8/layout/process1"/>
    <dgm:cxn modelId="{7CF151A9-E27A-4D4F-9A1D-C0FD1D87C0A2}" type="presParOf" srcId="{98D54854-227E-49AA-B744-BBE182B51689}" destId="{04841B52-DD64-41EC-AECE-19E8E4D863D0}" srcOrd="0" destOrd="0" presId="urn:microsoft.com/office/officeart/2005/8/layout/process1"/>
    <dgm:cxn modelId="{719461F4-5F59-4DB2-B422-45FB49EF29EA}" type="presParOf" srcId="{CD4A5194-74BA-42F6-9188-9AFA99093047}" destId="{271A3302-66E6-4184-8F7A-44CA68B87EAD}" srcOrd="2" destOrd="0" presId="urn:microsoft.com/office/officeart/2005/8/layout/process1"/>
    <dgm:cxn modelId="{E6587587-8AEC-4D08-B46F-698B515A8F4D}" type="presParOf" srcId="{CD4A5194-74BA-42F6-9188-9AFA99093047}" destId="{DC180624-0E3D-474A-A441-27384EE6279F}" srcOrd="3" destOrd="0" presId="urn:microsoft.com/office/officeart/2005/8/layout/process1"/>
    <dgm:cxn modelId="{A0F62B45-E304-4B77-AA8D-FE90492469AE}" type="presParOf" srcId="{DC180624-0E3D-474A-A441-27384EE6279F}" destId="{6C92ADD9-94B8-4CEB-9023-50A0006D7BF3}" srcOrd="0" destOrd="0" presId="urn:microsoft.com/office/officeart/2005/8/layout/process1"/>
    <dgm:cxn modelId="{A2FA0F29-F27B-4C32-A2ED-F4D3C73E3B7E}" type="presParOf" srcId="{CD4A5194-74BA-42F6-9188-9AFA99093047}" destId="{71F73155-011A-408B-9AC4-8653EB6E8969}" srcOrd="4" destOrd="0" presId="urn:microsoft.com/office/officeart/2005/8/layout/process1"/>
    <dgm:cxn modelId="{08725546-2266-4F98-BAAE-DD308B6D9CBB}" type="presParOf" srcId="{CD4A5194-74BA-42F6-9188-9AFA99093047}" destId="{C0EA6FDA-AB52-4DBC-80B6-FA0746F38D6C}" srcOrd="5" destOrd="0" presId="urn:microsoft.com/office/officeart/2005/8/layout/process1"/>
    <dgm:cxn modelId="{996AD310-203A-438E-9F66-712EE541394C}" type="presParOf" srcId="{C0EA6FDA-AB52-4DBC-80B6-FA0746F38D6C}" destId="{9ECECFCA-2E89-4365-B8D7-B2DF15A61519}" srcOrd="0" destOrd="0" presId="urn:microsoft.com/office/officeart/2005/8/layout/process1"/>
    <dgm:cxn modelId="{291475F4-EC5E-41BE-B2D6-5ED207DC4FC4}" type="presParOf" srcId="{CD4A5194-74BA-42F6-9188-9AFA99093047}" destId="{802091CF-0976-4C70-A549-3D09CF4407E0}"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78EAAA-EC19-4E11-8673-84069FA0718E}" type="doc">
      <dgm:prSet loTypeId="urn:microsoft.com/office/officeart/2005/8/layout/process1" loCatId="process" qsTypeId="urn:microsoft.com/office/officeart/2005/8/quickstyle/simple1" qsCatId="simple" csTypeId="urn:microsoft.com/office/officeart/2005/8/colors/accent0_2" csCatId="mainScheme" phldr="1"/>
      <dgm:spPr/>
    </dgm:pt>
    <dgm:pt modelId="{CD29DC8C-27B3-4E68-9DFB-BCFF1F9F5939}">
      <dgm:prSet phldrT="[Text]"/>
      <dgm:spPr/>
      <dgm:t>
        <a:bodyPr/>
        <a:lstStyle/>
        <a:p>
          <a:r>
            <a:rPr lang="en-US" dirty="0"/>
            <a:t>Loaded into RStudio</a:t>
          </a:r>
        </a:p>
      </dgm:t>
    </dgm:pt>
    <dgm:pt modelId="{7DE8EFDC-1CFF-45C7-85B5-5ED1EE840A54}" type="parTrans" cxnId="{F5495C8C-2052-4828-8358-B9F161E72884}">
      <dgm:prSet/>
      <dgm:spPr/>
      <dgm:t>
        <a:bodyPr/>
        <a:lstStyle/>
        <a:p>
          <a:endParaRPr lang="en-US"/>
        </a:p>
      </dgm:t>
    </dgm:pt>
    <dgm:pt modelId="{4C1097E8-F5B0-477E-88C3-B115660842AC}" type="sibTrans" cxnId="{F5495C8C-2052-4828-8358-B9F161E72884}">
      <dgm:prSet/>
      <dgm:spPr/>
      <dgm:t>
        <a:bodyPr/>
        <a:lstStyle/>
        <a:p>
          <a:endParaRPr lang="en-US"/>
        </a:p>
      </dgm:t>
    </dgm:pt>
    <dgm:pt modelId="{C3AAE0BF-D87D-4BE1-A73B-B8463BAA49BF}">
      <dgm:prSet phldrT="[Text]"/>
      <dgm:spPr/>
      <dgm:t>
        <a:bodyPr/>
        <a:lstStyle/>
        <a:p>
          <a:r>
            <a:rPr lang="en-US" dirty="0"/>
            <a:t>Data Cleaning</a:t>
          </a:r>
        </a:p>
      </dgm:t>
    </dgm:pt>
    <dgm:pt modelId="{30A931D3-A3A2-4BF0-A478-F03FF5935048}" type="parTrans" cxnId="{BA00885A-FF48-4B20-AD9D-5FB22D3D9A94}">
      <dgm:prSet/>
      <dgm:spPr/>
      <dgm:t>
        <a:bodyPr/>
        <a:lstStyle/>
        <a:p>
          <a:endParaRPr lang="en-US"/>
        </a:p>
      </dgm:t>
    </dgm:pt>
    <dgm:pt modelId="{C755A30B-B135-411E-99AC-369E6594D06A}" type="sibTrans" cxnId="{BA00885A-FF48-4B20-AD9D-5FB22D3D9A94}">
      <dgm:prSet/>
      <dgm:spPr/>
      <dgm:t>
        <a:bodyPr/>
        <a:lstStyle/>
        <a:p>
          <a:endParaRPr lang="en-US"/>
        </a:p>
      </dgm:t>
    </dgm:pt>
    <dgm:pt modelId="{7DEC9706-99A3-4F50-A5F4-9D4A941C2C7A}">
      <dgm:prSet phldrT="[Text]"/>
      <dgm:spPr/>
      <dgm:t>
        <a:bodyPr/>
        <a:lstStyle/>
        <a:p>
          <a:r>
            <a:rPr lang="en-US" dirty="0"/>
            <a:t>Generate Tables and Figures</a:t>
          </a:r>
        </a:p>
      </dgm:t>
    </dgm:pt>
    <dgm:pt modelId="{F530FF47-DAFF-4CA5-BCD7-43ED8C29C78D}" type="parTrans" cxnId="{48D8AD2E-96DE-4E50-9965-FFF98AB04AC4}">
      <dgm:prSet/>
      <dgm:spPr/>
      <dgm:t>
        <a:bodyPr/>
        <a:lstStyle/>
        <a:p>
          <a:endParaRPr lang="en-US"/>
        </a:p>
      </dgm:t>
    </dgm:pt>
    <dgm:pt modelId="{2D0F644B-17CD-40C9-BA54-8C4A7D89EC52}" type="sibTrans" cxnId="{48D8AD2E-96DE-4E50-9965-FFF98AB04AC4}">
      <dgm:prSet/>
      <dgm:spPr/>
      <dgm:t>
        <a:bodyPr/>
        <a:lstStyle/>
        <a:p>
          <a:endParaRPr lang="en-US"/>
        </a:p>
      </dgm:t>
    </dgm:pt>
    <dgm:pt modelId="{E0A31061-0E8D-403F-AFAA-73329B2A1C7D}">
      <dgm:prSet phldrT="[Text]"/>
      <dgm:spPr/>
      <dgm:t>
        <a:bodyPr/>
        <a:lstStyle/>
        <a:p>
          <a:r>
            <a:rPr lang="en-US" dirty="0"/>
            <a:t>Filtering and More Tables and Figures</a:t>
          </a:r>
        </a:p>
      </dgm:t>
    </dgm:pt>
    <dgm:pt modelId="{0CAD94A2-E58E-4C68-A3A3-6B3FEDA711C5}" type="parTrans" cxnId="{6D3BD216-5881-4758-8157-21E302A96037}">
      <dgm:prSet/>
      <dgm:spPr/>
      <dgm:t>
        <a:bodyPr/>
        <a:lstStyle/>
        <a:p>
          <a:endParaRPr lang="en-US"/>
        </a:p>
      </dgm:t>
    </dgm:pt>
    <dgm:pt modelId="{B4410E51-59FE-4162-B6BD-7581DE467807}" type="sibTrans" cxnId="{6D3BD216-5881-4758-8157-21E302A96037}">
      <dgm:prSet/>
      <dgm:spPr/>
      <dgm:t>
        <a:bodyPr/>
        <a:lstStyle/>
        <a:p>
          <a:endParaRPr lang="en-US"/>
        </a:p>
      </dgm:t>
    </dgm:pt>
    <dgm:pt modelId="{CD4A5194-74BA-42F6-9188-9AFA99093047}" type="pres">
      <dgm:prSet presAssocID="{8B78EAAA-EC19-4E11-8673-84069FA0718E}" presName="Name0" presStyleCnt="0">
        <dgm:presLayoutVars>
          <dgm:dir/>
          <dgm:resizeHandles val="exact"/>
        </dgm:presLayoutVars>
      </dgm:prSet>
      <dgm:spPr/>
    </dgm:pt>
    <dgm:pt modelId="{817253C1-0879-4FFE-B836-9FE9B8D959DC}" type="pres">
      <dgm:prSet presAssocID="{CD29DC8C-27B3-4E68-9DFB-BCFF1F9F5939}" presName="node" presStyleLbl="node1" presStyleIdx="0" presStyleCnt="4">
        <dgm:presLayoutVars>
          <dgm:bulletEnabled val="1"/>
        </dgm:presLayoutVars>
      </dgm:prSet>
      <dgm:spPr/>
    </dgm:pt>
    <dgm:pt modelId="{98D54854-227E-49AA-B744-BBE182B51689}" type="pres">
      <dgm:prSet presAssocID="{4C1097E8-F5B0-477E-88C3-B115660842AC}" presName="sibTrans" presStyleLbl="sibTrans2D1" presStyleIdx="0" presStyleCnt="3"/>
      <dgm:spPr/>
    </dgm:pt>
    <dgm:pt modelId="{04841B52-DD64-41EC-AECE-19E8E4D863D0}" type="pres">
      <dgm:prSet presAssocID="{4C1097E8-F5B0-477E-88C3-B115660842AC}" presName="connectorText" presStyleLbl="sibTrans2D1" presStyleIdx="0" presStyleCnt="3"/>
      <dgm:spPr/>
    </dgm:pt>
    <dgm:pt modelId="{271A3302-66E6-4184-8F7A-44CA68B87EAD}" type="pres">
      <dgm:prSet presAssocID="{C3AAE0BF-D87D-4BE1-A73B-B8463BAA49BF}" presName="node" presStyleLbl="node1" presStyleIdx="1" presStyleCnt="4">
        <dgm:presLayoutVars>
          <dgm:bulletEnabled val="1"/>
        </dgm:presLayoutVars>
      </dgm:prSet>
      <dgm:spPr/>
    </dgm:pt>
    <dgm:pt modelId="{DC180624-0E3D-474A-A441-27384EE6279F}" type="pres">
      <dgm:prSet presAssocID="{C755A30B-B135-411E-99AC-369E6594D06A}" presName="sibTrans" presStyleLbl="sibTrans2D1" presStyleIdx="1" presStyleCnt="3"/>
      <dgm:spPr/>
    </dgm:pt>
    <dgm:pt modelId="{6C92ADD9-94B8-4CEB-9023-50A0006D7BF3}" type="pres">
      <dgm:prSet presAssocID="{C755A30B-B135-411E-99AC-369E6594D06A}" presName="connectorText" presStyleLbl="sibTrans2D1" presStyleIdx="1" presStyleCnt="3"/>
      <dgm:spPr/>
    </dgm:pt>
    <dgm:pt modelId="{71F73155-011A-408B-9AC4-8653EB6E8969}" type="pres">
      <dgm:prSet presAssocID="{7DEC9706-99A3-4F50-A5F4-9D4A941C2C7A}" presName="node" presStyleLbl="node1" presStyleIdx="2" presStyleCnt="4">
        <dgm:presLayoutVars>
          <dgm:bulletEnabled val="1"/>
        </dgm:presLayoutVars>
      </dgm:prSet>
      <dgm:spPr/>
    </dgm:pt>
    <dgm:pt modelId="{EEDDB77A-B464-4599-91CB-35738CF870A9}" type="pres">
      <dgm:prSet presAssocID="{2D0F644B-17CD-40C9-BA54-8C4A7D89EC52}" presName="sibTrans" presStyleLbl="sibTrans2D1" presStyleIdx="2" presStyleCnt="3"/>
      <dgm:spPr/>
    </dgm:pt>
    <dgm:pt modelId="{F770DE40-2E49-4D06-86BC-0CEE7F54FD5D}" type="pres">
      <dgm:prSet presAssocID="{2D0F644B-17CD-40C9-BA54-8C4A7D89EC52}" presName="connectorText" presStyleLbl="sibTrans2D1" presStyleIdx="2" presStyleCnt="3"/>
      <dgm:spPr/>
    </dgm:pt>
    <dgm:pt modelId="{81F7039A-47ED-419B-8271-251E0858EFB9}" type="pres">
      <dgm:prSet presAssocID="{E0A31061-0E8D-403F-AFAA-73329B2A1C7D}" presName="node" presStyleLbl="node1" presStyleIdx="3" presStyleCnt="4">
        <dgm:presLayoutVars>
          <dgm:bulletEnabled val="1"/>
        </dgm:presLayoutVars>
      </dgm:prSet>
      <dgm:spPr/>
    </dgm:pt>
  </dgm:ptLst>
  <dgm:cxnLst>
    <dgm:cxn modelId="{6D3BD216-5881-4758-8157-21E302A96037}" srcId="{8B78EAAA-EC19-4E11-8673-84069FA0718E}" destId="{E0A31061-0E8D-403F-AFAA-73329B2A1C7D}" srcOrd="3" destOrd="0" parTransId="{0CAD94A2-E58E-4C68-A3A3-6B3FEDA711C5}" sibTransId="{B4410E51-59FE-4162-B6BD-7581DE467807}"/>
    <dgm:cxn modelId="{F49FC91C-30EC-4CB7-B3C7-332F1477858D}" type="presOf" srcId="{C755A30B-B135-411E-99AC-369E6594D06A}" destId="{6C92ADD9-94B8-4CEB-9023-50A0006D7BF3}" srcOrd="1" destOrd="0" presId="urn:microsoft.com/office/officeart/2005/8/layout/process1"/>
    <dgm:cxn modelId="{80126C24-957A-4135-95A4-3FB777471042}" type="presOf" srcId="{2D0F644B-17CD-40C9-BA54-8C4A7D89EC52}" destId="{EEDDB77A-B464-4599-91CB-35738CF870A9}" srcOrd="0" destOrd="0" presId="urn:microsoft.com/office/officeart/2005/8/layout/process1"/>
    <dgm:cxn modelId="{CCB2822A-DAA6-4FE1-B8A7-5FE320B1CAED}" type="presOf" srcId="{CD29DC8C-27B3-4E68-9DFB-BCFF1F9F5939}" destId="{817253C1-0879-4FFE-B836-9FE9B8D959DC}" srcOrd="0" destOrd="0" presId="urn:microsoft.com/office/officeart/2005/8/layout/process1"/>
    <dgm:cxn modelId="{48D8AD2E-96DE-4E50-9965-FFF98AB04AC4}" srcId="{8B78EAAA-EC19-4E11-8673-84069FA0718E}" destId="{7DEC9706-99A3-4F50-A5F4-9D4A941C2C7A}" srcOrd="2" destOrd="0" parTransId="{F530FF47-DAFF-4CA5-BCD7-43ED8C29C78D}" sibTransId="{2D0F644B-17CD-40C9-BA54-8C4A7D89EC52}"/>
    <dgm:cxn modelId="{76490979-C9FB-4613-B431-A184770B6EAB}" type="presOf" srcId="{4C1097E8-F5B0-477E-88C3-B115660842AC}" destId="{04841B52-DD64-41EC-AECE-19E8E4D863D0}" srcOrd="1" destOrd="0" presId="urn:microsoft.com/office/officeart/2005/8/layout/process1"/>
    <dgm:cxn modelId="{BA00885A-FF48-4B20-AD9D-5FB22D3D9A94}" srcId="{8B78EAAA-EC19-4E11-8673-84069FA0718E}" destId="{C3AAE0BF-D87D-4BE1-A73B-B8463BAA49BF}" srcOrd="1" destOrd="0" parTransId="{30A931D3-A3A2-4BF0-A478-F03FF5935048}" sibTransId="{C755A30B-B135-411E-99AC-369E6594D06A}"/>
    <dgm:cxn modelId="{F5495C8C-2052-4828-8358-B9F161E72884}" srcId="{8B78EAAA-EC19-4E11-8673-84069FA0718E}" destId="{CD29DC8C-27B3-4E68-9DFB-BCFF1F9F5939}" srcOrd="0" destOrd="0" parTransId="{7DE8EFDC-1CFF-45C7-85B5-5ED1EE840A54}" sibTransId="{4C1097E8-F5B0-477E-88C3-B115660842AC}"/>
    <dgm:cxn modelId="{5239498D-BA4A-4F71-8A1D-7934E6BC9508}" type="presOf" srcId="{4C1097E8-F5B0-477E-88C3-B115660842AC}" destId="{98D54854-227E-49AA-B744-BBE182B51689}" srcOrd="0" destOrd="0" presId="urn:microsoft.com/office/officeart/2005/8/layout/process1"/>
    <dgm:cxn modelId="{F58405A8-8FFC-4AF0-8B6B-993C1BA35017}" type="presOf" srcId="{C755A30B-B135-411E-99AC-369E6594D06A}" destId="{DC180624-0E3D-474A-A441-27384EE6279F}" srcOrd="0" destOrd="0" presId="urn:microsoft.com/office/officeart/2005/8/layout/process1"/>
    <dgm:cxn modelId="{924373B1-2444-4647-89CE-4A20DDAA96A4}" type="presOf" srcId="{E0A31061-0E8D-403F-AFAA-73329B2A1C7D}" destId="{81F7039A-47ED-419B-8271-251E0858EFB9}" srcOrd="0" destOrd="0" presId="urn:microsoft.com/office/officeart/2005/8/layout/process1"/>
    <dgm:cxn modelId="{045AD7B1-D799-4274-B73B-96D828D12FF2}" type="presOf" srcId="{C3AAE0BF-D87D-4BE1-A73B-B8463BAA49BF}" destId="{271A3302-66E6-4184-8F7A-44CA68B87EAD}" srcOrd="0" destOrd="0" presId="urn:microsoft.com/office/officeart/2005/8/layout/process1"/>
    <dgm:cxn modelId="{6A117FBD-BED5-4346-B6AC-EBA3C7BC5100}" type="presOf" srcId="{7DEC9706-99A3-4F50-A5F4-9D4A941C2C7A}" destId="{71F73155-011A-408B-9AC4-8653EB6E8969}" srcOrd="0" destOrd="0" presId="urn:microsoft.com/office/officeart/2005/8/layout/process1"/>
    <dgm:cxn modelId="{24DA39F7-6D79-4300-A067-9AE1464227CE}" type="presOf" srcId="{2D0F644B-17CD-40C9-BA54-8C4A7D89EC52}" destId="{F770DE40-2E49-4D06-86BC-0CEE7F54FD5D}" srcOrd="1" destOrd="0" presId="urn:microsoft.com/office/officeart/2005/8/layout/process1"/>
    <dgm:cxn modelId="{526B81F8-AF2A-4397-B3B3-592346B8B82D}" type="presOf" srcId="{8B78EAAA-EC19-4E11-8673-84069FA0718E}" destId="{CD4A5194-74BA-42F6-9188-9AFA99093047}" srcOrd="0" destOrd="0" presId="urn:microsoft.com/office/officeart/2005/8/layout/process1"/>
    <dgm:cxn modelId="{F3764530-79E5-4500-844E-053BACC92AFC}" type="presParOf" srcId="{CD4A5194-74BA-42F6-9188-9AFA99093047}" destId="{817253C1-0879-4FFE-B836-9FE9B8D959DC}" srcOrd="0" destOrd="0" presId="urn:microsoft.com/office/officeart/2005/8/layout/process1"/>
    <dgm:cxn modelId="{E7A046F9-5A03-4279-A41C-B300632A4C07}" type="presParOf" srcId="{CD4A5194-74BA-42F6-9188-9AFA99093047}" destId="{98D54854-227E-49AA-B744-BBE182B51689}" srcOrd="1" destOrd="0" presId="urn:microsoft.com/office/officeart/2005/8/layout/process1"/>
    <dgm:cxn modelId="{7CF151A9-E27A-4D4F-9A1D-C0FD1D87C0A2}" type="presParOf" srcId="{98D54854-227E-49AA-B744-BBE182B51689}" destId="{04841B52-DD64-41EC-AECE-19E8E4D863D0}" srcOrd="0" destOrd="0" presId="urn:microsoft.com/office/officeart/2005/8/layout/process1"/>
    <dgm:cxn modelId="{719461F4-5F59-4DB2-B422-45FB49EF29EA}" type="presParOf" srcId="{CD4A5194-74BA-42F6-9188-9AFA99093047}" destId="{271A3302-66E6-4184-8F7A-44CA68B87EAD}" srcOrd="2" destOrd="0" presId="urn:microsoft.com/office/officeart/2005/8/layout/process1"/>
    <dgm:cxn modelId="{E6587587-8AEC-4D08-B46F-698B515A8F4D}" type="presParOf" srcId="{CD4A5194-74BA-42F6-9188-9AFA99093047}" destId="{DC180624-0E3D-474A-A441-27384EE6279F}" srcOrd="3" destOrd="0" presId="urn:microsoft.com/office/officeart/2005/8/layout/process1"/>
    <dgm:cxn modelId="{A0F62B45-E304-4B77-AA8D-FE90492469AE}" type="presParOf" srcId="{DC180624-0E3D-474A-A441-27384EE6279F}" destId="{6C92ADD9-94B8-4CEB-9023-50A0006D7BF3}" srcOrd="0" destOrd="0" presId="urn:microsoft.com/office/officeart/2005/8/layout/process1"/>
    <dgm:cxn modelId="{A2FA0F29-F27B-4C32-A2ED-F4D3C73E3B7E}" type="presParOf" srcId="{CD4A5194-74BA-42F6-9188-9AFA99093047}" destId="{71F73155-011A-408B-9AC4-8653EB6E8969}" srcOrd="4" destOrd="0" presId="urn:microsoft.com/office/officeart/2005/8/layout/process1"/>
    <dgm:cxn modelId="{66088424-8359-4087-BAE9-C27EE7D70C71}" type="presParOf" srcId="{CD4A5194-74BA-42F6-9188-9AFA99093047}" destId="{EEDDB77A-B464-4599-91CB-35738CF870A9}" srcOrd="5" destOrd="0" presId="urn:microsoft.com/office/officeart/2005/8/layout/process1"/>
    <dgm:cxn modelId="{6AE0BA1C-89BD-4519-9F63-7F229D14F2F7}" type="presParOf" srcId="{EEDDB77A-B464-4599-91CB-35738CF870A9}" destId="{F770DE40-2E49-4D06-86BC-0CEE7F54FD5D}" srcOrd="0" destOrd="0" presId="urn:microsoft.com/office/officeart/2005/8/layout/process1"/>
    <dgm:cxn modelId="{79D8FACF-16E3-40D9-B712-9783AFCD7E4A}" type="presParOf" srcId="{CD4A5194-74BA-42F6-9188-9AFA99093047}" destId="{81F7039A-47ED-419B-8271-251E0858EFB9}" srcOrd="6"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7253C1-0879-4FFE-B836-9FE9B8D959DC}">
      <dsp:nvSpPr>
        <dsp:cNvPr id="0" name=""/>
        <dsp:cNvSpPr/>
      </dsp:nvSpPr>
      <dsp:spPr>
        <a:xfrm>
          <a:off x="4909" y="3437516"/>
          <a:ext cx="2146680" cy="128800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VCF files</a:t>
          </a:r>
        </a:p>
      </dsp:txBody>
      <dsp:txXfrm>
        <a:off x="42633" y="3475240"/>
        <a:ext cx="2071232" cy="1212560"/>
      </dsp:txXfrm>
    </dsp:sp>
    <dsp:sp modelId="{98D54854-227E-49AA-B744-BBE182B51689}">
      <dsp:nvSpPr>
        <dsp:cNvPr id="0" name=""/>
        <dsp:cNvSpPr/>
      </dsp:nvSpPr>
      <dsp:spPr>
        <a:xfrm>
          <a:off x="2366257" y="3815332"/>
          <a:ext cx="455096" cy="5323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366257" y="3921807"/>
        <a:ext cx="318567" cy="319426"/>
      </dsp:txXfrm>
    </dsp:sp>
    <dsp:sp modelId="{271A3302-66E6-4184-8F7A-44CA68B87EAD}">
      <dsp:nvSpPr>
        <dsp:cNvPr id="0" name=""/>
        <dsp:cNvSpPr/>
      </dsp:nvSpPr>
      <dsp:spPr>
        <a:xfrm>
          <a:off x="3010261" y="3437516"/>
          <a:ext cx="2146680" cy="128800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Annotated</a:t>
          </a:r>
        </a:p>
      </dsp:txBody>
      <dsp:txXfrm>
        <a:off x="3047985" y="3475240"/>
        <a:ext cx="2071232" cy="1212560"/>
      </dsp:txXfrm>
    </dsp:sp>
    <dsp:sp modelId="{DC180624-0E3D-474A-A441-27384EE6279F}">
      <dsp:nvSpPr>
        <dsp:cNvPr id="0" name=""/>
        <dsp:cNvSpPr/>
      </dsp:nvSpPr>
      <dsp:spPr>
        <a:xfrm>
          <a:off x="5371609" y="3815332"/>
          <a:ext cx="455096" cy="5323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371609" y="3921807"/>
        <a:ext cx="318567" cy="319426"/>
      </dsp:txXfrm>
    </dsp:sp>
    <dsp:sp modelId="{71F73155-011A-408B-9AC4-8653EB6E8969}">
      <dsp:nvSpPr>
        <dsp:cNvPr id="0" name=""/>
        <dsp:cNvSpPr/>
      </dsp:nvSpPr>
      <dsp:spPr>
        <a:xfrm>
          <a:off x="6015614" y="3437516"/>
          <a:ext cx="2146680" cy="128800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Analysis with PLINK</a:t>
          </a:r>
        </a:p>
      </dsp:txBody>
      <dsp:txXfrm>
        <a:off x="6053338" y="3475240"/>
        <a:ext cx="2071232" cy="1212560"/>
      </dsp:txXfrm>
    </dsp:sp>
    <dsp:sp modelId="{C0EA6FDA-AB52-4DBC-80B6-FA0746F38D6C}">
      <dsp:nvSpPr>
        <dsp:cNvPr id="0" name=""/>
        <dsp:cNvSpPr/>
      </dsp:nvSpPr>
      <dsp:spPr>
        <a:xfrm>
          <a:off x="8376962" y="3815332"/>
          <a:ext cx="455096" cy="5323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76962" y="3921807"/>
        <a:ext cx="318567" cy="319426"/>
      </dsp:txXfrm>
    </dsp:sp>
    <dsp:sp modelId="{802091CF-0976-4C70-A549-3D09CF4407E0}">
      <dsp:nvSpPr>
        <dsp:cNvPr id="0" name=""/>
        <dsp:cNvSpPr/>
      </dsp:nvSpPr>
      <dsp:spPr>
        <a:xfrm>
          <a:off x="9020966" y="3437516"/>
          <a:ext cx="2146680" cy="128800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Database Formatted</a:t>
          </a:r>
        </a:p>
      </dsp:txBody>
      <dsp:txXfrm>
        <a:off x="9058690" y="3475240"/>
        <a:ext cx="2071232" cy="1212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7253C1-0879-4FFE-B836-9FE9B8D959DC}">
      <dsp:nvSpPr>
        <dsp:cNvPr id="0" name=""/>
        <dsp:cNvSpPr/>
      </dsp:nvSpPr>
      <dsp:spPr>
        <a:xfrm>
          <a:off x="4909" y="2758673"/>
          <a:ext cx="2146680" cy="128800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Loaded into RStudio</a:t>
          </a:r>
        </a:p>
      </dsp:txBody>
      <dsp:txXfrm>
        <a:off x="42633" y="2796397"/>
        <a:ext cx="2071232" cy="1212560"/>
      </dsp:txXfrm>
    </dsp:sp>
    <dsp:sp modelId="{98D54854-227E-49AA-B744-BBE182B51689}">
      <dsp:nvSpPr>
        <dsp:cNvPr id="0" name=""/>
        <dsp:cNvSpPr/>
      </dsp:nvSpPr>
      <dsp:spPr>
        <a:xfrm>
          <a:off x="2366257" y="3136489"/>
          <a:ext cx="455096" cy="5323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366257" y="3242964"/>
        <a:ext cx="318567" cy="319426"/>
      </dsp:txXfrm>
    </dsp:sp>
    <dsp:sp modelId="{271A3302-66E6-4184-8F7A-44CA68B87EAD}">
      <dsp:nvSpPr>
        <dsp:cNvPr id="0" name=""/>
        <dsp:cNvSpPr/>
      </dsp:nvSpPr>
      <dsp:spPr>
        <a:xfrm>
          <a:off x="3010261" y="2758673"/>
          <a:ext cx="2146680" cy="128800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Cleaning</a:t>
          </a:r>
        </a:p>
      </dsp:txBody>
      <dsp:txXfrm>
        <a:off x="3047985" y="2796397"/>
        <a:ext cx="2071232" cy="1212560"/>
      </dsp:txXfrm>
    </dsp:sp>
    <dsp:sp modelId="{DC180624-0E3D-474A-A441-27384EE6279F}">
      <dsp:nvSpPr>
        <dsp:cNvPr id="0" name=""/>
        <dsp:cNvSpPr/>
      </dsp:nvSpPr>
      <dsp:spPr>
        <a:xfrm>
          <a:off x="5371609" y="3136489"/>
          <a:ext cx="455096" cy="5323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371609" y="3242964"/>
        <a:ext cx="318567" cy="319426"/>
      </dsp:txXfrm>
    </dsp:sp>
    <dsp:sp modelId="{71F73155-011A-408B-9AC4-8653EB6E8969}">
      <dsp:nvSpPr>
        <dsp:cNvPr id="0" name=""/>
        <dsp:cNvSpPr/>
      </dsp:nvSpPr>
      <dsp:spPr>
        <a:xfrm>
          <a:off x="6015614" y="2758673"/>
          <a:ext cx="2146680" cy="128800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Generate Tables and Figures</a:t>
          </a:r>
        </a:p>
      </dsp:txBody>
      <dsp:txXfrm>
        <a:off x="6053338" y="2796397"/>
        <a:ext cx="2071232" cy="1212560"/>
      </dsp:txXfrm>
    </dsp:sp>
    <dsp:sp modelId="{EEDDB77A-B464-4599-91CB-35738CF870A9}">
      <dsp:nvSpPr>
        <dsp:cNvPr id="0" name=""/>
        <dsp:cNvSpPr/>
      </dsp:nvSpPr>
      <dsp:spPr>
        <a:xfrm>
          <a:off x="8376962" y="3136489"/>
          <a:ext cx="455096" cy="53237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376962" y="3242964"/>
        <a:ext cx="318567" cy="319426"/>
      </dsp:txXfrm>
    </dsp:sp>
    <dsp:sp modelId="{81F7039A-47ED-419B-8271-251E0858EFB9}">
      <dsp:nvSpPr>
        <dsp:cNvPr id="0" name=""/>
        <dsp:cNvSpPr/>
      </dsp:nvSpPr>
      <dsp:spPr>
        <a:xfrm>
          <a:off x="9020966" y="2758673"/>
          <a:ext cx="2146680" cy="128800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Filtering and More Tables and Figures</a:t>
          </a:r>
        </a:p>
      </dsp:txBody>
      <dsp:txXfrm>
        <a:off x="9058690" y="2796397"/>
        <a:ext cx="2071232" cy="12125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6A5AF95C-6751-4783-8FDB-7D7D06E890AC}" type="datetimeFigureOut">
              <a:rPr lang="en-US" smtClean="0"/>
              <a:t>8/13/2025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F44B3-801C-4C4D-807B-10943E4869EF}" type="slidenum">
              <a:rPr lang="en-US" smtClean="0"/>
              <a:t>‹#›</a:t>
            </a:fld>
            <a:endParaRPr lang="en-US"/>
          </a:p>
        </p:txBody>
      </p:sp>
    </p:spTree>
    <p:extLst>
      <p:ext uri="{BB962C8B-B14F-4D97-AF65-F5344CB8AC3E}">
        <p14:creationId xmlns:p14="http://schemas.microsoft.com/office/powerpoint/2010/main" val="3396529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EF44B3-801C-4C4D-807B-10943E4869EF}" type="slidenum">
              <a:rPr lang="en-US" smtClean="0"/>
              <a:t>1</a:t>
            </a:fld>
            <a:endParaRPr lang="en-US"/>
          </a:p>
        </p:txBody>
      </p:sp>
    </p:spTree>
    <p:extLst>
      <p:ext uri="{BB962C8B-B14F-4D97-AF65-F5344CB8AC3E}">
        <p14:creationId xmlns:p14="http://schemas.microsoft.com/office/powerpoint/2010/main" val="1655008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i="1" kern="1200" dirty="0">
                <a:solidFill>
                  <a:schemeClr val="tx1"/>
                </a:solidFill>
                <a:effectLst/>
                <a:latin typeface="+mn-lt"/>
                <a:ea typeface="+mn-ea"/>
                <a:cs typeface="+mn-cs"/>
              </a:rPr>
              <a:t>This table shows the results of filtering for genes of interest and for only the harmful indicators in the predictor tools. The results are placed in descending order of the minor allele frequency (MAF). Minor allele frequency </a:t>
            </a:r>
            <a:r>
              <a:rPr lang="en-US" sz="1100" b="0" i="0" kern="1200" dirty="0">
                <a:solidFill>
                  <a:schemeClr val="tx1"/>
                </a:solidFill>
                <a:effectLst/>
                <a:latin typeface="+mn-lt"/>
                <a:ea typeface="+mn-ea"/>
                <a:cs typeface="+mn-cs"/>
              </a:rPr>
              <a:t> is </a:t>
            </a:r>
            <a:r>
              <a:rPr lang="en-US" sz="1100" dirty="0"/>
              <a:t>the frequency at which the second-most common allele appears within a population.</a:t>
            </a:r>
            <a:endParaRPr lang="en-US" sz="11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i="1" kern="1200" dirty="0">
                <a:solidFill>
                  <a:schemeClr val="tx1"/>
                </a:solidFill>
                <a:effectLst/>
                <a:latin typeface="+mn-lt"/>
                <a:ea typeface="+mn-ea"/>
                <a:cs typeface="+mn-cs"/>
              </a:rPr>
              <a:t>To note, the PCCB gene had the highest MAF and REVEL score.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i="1"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REVEL (rare exome variant ensemble learner) scores are based on a model that is trained on multiple predictive tools and are applied to missense variants to assess pathogenicity (Ioannidis et al., 2016). Among the genes of interest, all but one had a REVEL score above 0.8, indicating a high likelihood of disease causation, as REVEL scores range from 0 to 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CADD (Combined Annotation Dependent Depletion) scores are also used to predict the deleteriousness of gene variants as a higher score indicates that a variant is more likely to be damaging. CADD compares observed variants with simulated mutations and generates scores that correlate with both allelic diversity and disease association (University of Washington, n.d.). Within the genes of interest, the CADD scores centered around 5-6, indicating a lower likelihood of pathogenicity compared to more deleterious variants. GERP++ (Genomic Evolutionary Rate Profiling) scores identify constrained genomic regions by comparing observed substitutions to those expected under neutral evolution (Davydov et al., 2010). For the whole database, the highest GERP++ scores were about 9, while scores for the genes of interest were generally around 6. Since scores above 2 suggest a region is under selective pressure, these variants are considered deleterious and less likely to occur by random chance</a:t>
            </a:r>
            <a:endParaRPr lang="en-US" sz="1100" dirty="0"/>
          </a:p>
        </p:txBody>
      </p:sp>
      <p:sp>
        <p:nvSpPr>
          <p:cNvPr id="4" name="Slide Number Placeholder 3"/>
          <p:cNvSpPr>
            <a:spLocks noGrp="1"/>
          </p:cNvSpPr>
          <p:nvPr>
            <p:ph type="sldNum" sz="quarter" idx="5"/>
          </p:nvPr>
        </p:nvSpPr>
        <p:spPr/>
        <p:txBody>
          <a:bodyPr/>
          <a:lstStyle/>
          <a:p>
            <a:fld id="{D1EF44B3-801C-4C4D-807B-10943E4869EF}" type="slidenum">
              <a:rPr lang="en-US" smtClean="0"/>
              <a:t>10</a:t>
            </a:fld>
            <a:endParaRPr lang="en-US"/>
          </a:p>
        </p:txBody>
      </p:sp>
    </p:spTree>
    <p:extLst>
      <p:ext uri="{BB962C8B-B14F-4D97-AF65-F5344CB8AC3E}">
        <p14:creationId xmlns:p14="http://schemas.microsoft.com/office/powerpoint/2010/main" val="3762919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mn-lt"/>
                <a:ea typeface="+mn-ea"/>
                <a:cs typeface="+mn-cs"/>
              </a:rPr>
              <a:t>The resulting database includes key genetic metrics such as minor allele frequency, homozygosity, heterozygosity, and more. It serves as a valuable resource for both healthcare professionals and patients seeking a better understanding of gene function. The database can be used to estimate the prevalence of specific variants in the population to better understand their potential impact. Additionally, the database can be compared to variant data from outside populations to better understand disease risk and the frequency of specific mutations.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mn-lt"/>
                <a:ea typeface="+mn-ea"/>
                <a:cs typeface="+mn-cs"/>
              </a:rPr>
              <a:t>Analysis revealed a high concentration of potentially pathogenic variants on chromosome 1 across all predictive tools. Considering the large size of chromosome 1 compared to other chromosomes, it is not surprising to observe more gene variants on this chromosome. Chromosome 1 accounts for about 8% of the entire genome and is six times longer than chromosome 21, the smallest in the genome. This chromosome may need particular attention in future research. However, this concentration may be a result of the founder effect or reduced genetic diversity within this closed population.</a:t>
            </a:r>
          </a:p>
          <a:p>
            <a:endParaRPr lang="en-US" sz="1000" kern="1200" dirty="0">
              <a:solidFill>
                <a:schemeClr val="tx1"/>
              </a:solidFill>
              <a:effectLst/>
              <a:latin typeface="+mn-lt"/>
              <a:ea typeface="+mn-ea"/>
              <a:cs typeface="+mn-cs"/>
            </a:endParaRPr>
          </a:p>
          <a:p>
            <a:r>
              <a:rPr lang="en-US" sz="1000" kern="1200" dirty="0">
                <a:solidFill>
                  <a:schemeClr val="tx1"/>
                </a:solidFill>
                <a:effectLst/>
                <a:latin typeface="+mn-lt"/>
                <a:ea typeface="+mn-ea"/>
                <a:cs typeface="+mn-cs"/>
              </a:rPr>
              <a:t>Many of the genes of interests had variants that were disease causing and are listed here on the slide. There were also some genes that were mostly neutral or potentially harmless mutations as predicted by the predictor tools. This could either indicate these genes don’t need to be as prioritized in research, or if a patient is experiencing symptoms that are linked to these gene variants there is a possibility these are misclassified by the predictor tools or there are multiple gene mutations affecting the patient for those symptoms.</a:t>
            </a:r>
          </a:p>
          <a:p>
            <a:endParaRPr lang="en-US" sz="1000" kern="1200" dirty="0">
              <a:solidFill>
                <a:schemeClr val="tx1"/>
              </a:solidFill>
              <a:effectLst/>
              <a:latin typeface="+mn-lt"/>
              <a:ea typeface="+mn-ea"/>
              <a:cs typeface="+mn-cs"/>
            </a:endParaRPr>
          </a:p>
          <a:p>
            <a:r>
              <a:rPr lang="en-US" sz="1000" kern="1200" dirty="0">
                <a:solidFill>
                  <a:schemeClr val="tx1"/>
                </a:solidFill>
                <a:effectLst/>
                <a:latin typeface="+mn-lt"/>
                <a:ea typeface="+mn-ea"/>
                <a:cs typeface="+mn-cs"/>
              </a:rPr>
              <a:t>Looking at the table summarizing filtered results showing only the harmful predictions from each tool for Dr. Morton’s genes of interest. The PCCB gene variant displayed the highest minor allele frequency, suggesting a larger proportion of people in this population carried this mutation. As this mutation was determined to be disease-causing by all predictor tools, it should be prioritized among the genes of interest for future research.</a:t>
            </a:r>
          </a:p>
          <a:p>
            <a:endParaRPr lang="en-US" sz="1000" kern="1200" dirty="0">
              <a:solidFill>
                <a:schemeClr val="tx1"/>
              </a:solidFill>
              <a:effectLst/>
              <a:latin typeface="+mn-lt"/>
              <a:ea typeface="+mn-ea"/>
              <a:cs typeface="+mn-cs"/>
            </a:endParaRPr>
          </a:p>
          <a:p>
            <a:r>
              <a:rPr lang="en-US" sz="1000" kern="1200" dirty="0">
                <a:solidFill>
                  <a:schemeClr val="tx1"/>
                </a:solidFill>
                <a:effectLst/>
                <a:latin typeface="+mn-lt"/>
                <a:ea typeface="+mn-ea"/>
                <a:cs typeface="+mn-cs"/>
              </a:rPr>
              <a:t>In this table was also the CADD scores. the CADD scores were low for these genes (5-6). Meaning these gene variants may not be among the most deleterious genome-wide, but they still carry harmful consequences. </a:t>
            </a:r>
            <a:endParaRPr lang="en-US" sz="1000" dirty="0"/>
          </a:p>
        </p:txBody>
      </p:sp>
      <p:sp>
        <p:nvSpPr>
          <p:cNvPr id="4" name="Slide Number Placeholder 3"/>
          <p:cNvSpPr>
            <a:spLocks noGrp="1"/>
          </p:cNvSpPr>
          <p:nvPr>
            <p:ph type="sldNum" sz="quarter" idx="5"/>
          </p:nvPr>
        </p:nvSpPr>
        <p:spPr/>
        <p:txBody>
          <a:bodyPr/>
          <a:lstStyle/>
          <a:p>
            <a:fld id="{D1EF44B3-801C-4C4D-807B-10943E4869EF}" type="slidenum">
              <a:rPr lang="en-US" smtClean="0"/>
              <a:t>11</a:t>
            </a:fld>
            <a:endParaRPr lang="en-US"/>
          </a:p>
        </p:txBody>
      </p:sp>
    </p:spTree>
    <p:extLst>
      <p:ext uri="{BB962C8B-B14F-4D97-AF65-F5344CB8AC3E}">
        <p14:creationId xmlns:p14="http://schemas.microsoft.com/office/powerpoint/2010/main" val="44158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Overall, the consistency across multiple prediction tools, allele frequency data, and conservation scores provides strong evidence for prioritizing the genes found to be harmful in this database for future clinical and functional studies. Further research would be necessary to establish the clinical significance of the variants. Importantly, findings from this closed population could have broader impacts, as the genetic background of the Plain community could overlap with parts of the general population. This could also be relevant given that some individuals from these communities have decided to leave their community and integrate into the broader society. This database and its findings could be incorporated into preventative care strategies and cost reduction efforts for not only the Plain population, but also other populations.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1EF44B3-801C-4C4D-807B-10943E4869EF}" type="slidenum">
              <a:rPr lang="en-US" smtClean="0"/>
              <a:t>12</a:t>
            </a:fld>
            <a:endParaRPr lang="en-US"/>
          </a:p>
        </p:txBody>
      </p:sp>
    </p:spTree>
    <p:extLst>
      <p:ext uri="{BB962C8B-B14F-4D97-AF65-F5344CB8AC3E}">
        <p14:creationId xmlns:p14="http://schemas.microsoft.com/office/powerpoint/2010/main" val="366504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Despite these findings, this study had several limitations, the most significant being its small sample size of only 210 individuals. While this may be substantial for a closed or specific population, it limits the applicability of the findings to the broader population. As a result, the database may not be as applicable to the general public. But, it still includes known disease-causing variants that may be of relevance to wider groups. Another limitation lies in the tools used to predict variant pathogenicity, which are not perfect and are prone to errors. For instance, the LRT tool, which was not shown in any of the graphs in the slides, was unable to classify certain variants and marked them as “unknown.” These unclassified variants could still pose a risk and merit further investigation. Future research should examine how this database compares to those from other populations and how its findings could inform the prioritization of specific genetic variants in patient care.</a:t>
            </a:r>
          </a:p>
          <a:p>
            <a:endParaRPr lang="en-US" dirty="0"/>
          </a:p>
        </p:txBody>
      </p:sp>
      <p:sp>
        <p:nvSpPr>
          <p:cNvPr id="4" name="Slide Number Placeholder 3"/>
          <p:cNvSpPr>
            <a:spLocks noGrp="1"/>
          </p:cNvSpPr>
          <p:nvPr>
            <p:ph type="sldNum" sz="quarter" idx="5"/>
          </p:nvPr>
        </p:nvSpPr>
        <p:spPr/>
        <p:txBody>
          <a:bodyPr/>
          <a:lstStyle/>
          <a:p>
            <a:fld id="{D1EF44B3-801C-4C4D-807B-10943E4869EF}" type="slidenum">
              <a:rPr lang="en-US" smtClean="0"/>
              <a:t>13</a:t>
            </a:fld>
            <a:endParaRPr lang="en-US"/>
          </a:p>
        </p:txBody>
      </p:sp>
    </p:spTree>
    <p:extLst>
      <p:ext uri="{BB962C8B-B14F-4D97-AF65-F5344CB8AC3E}">
        <p14:creationId xmlns:p14="http://schemas.microsoft.com/office/powerpoint/2010/main" val="1287454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EF44B3-801C-4C4D-807B-10943E4869EF}" type="slidenum">
              <a:rPr lang="en-US" smtClean="0"/>
              <a:t>14</a:t>
            </a:fld>
            <a:endParaRPr lang="en-US"/>
          </a:p>
        </p:txBody>
      </p:sp>
    </p:spTree>
    <p:extLst>
      <p:ext uri="{BB962C8B-B14F-4D97-AF65-F5344CB8AC3E}">
        <p14:creationId xmlns:p14="http://schemas.microsoft.com/office/powerpoint/2010/main" val="1573448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EF44B3-801C-4C4D-807B-10943E4869EF}" type="slidenum">
              <a:rPr lang="en-US" smtClean="0"/>
              <a:t>2</a:t>
            </a:fld>
            <a:endParaRPr lang="en-US"/>
          </a:p>
        </p:txBody>
      </p:sp>
    </p:spTree>
    <p:extLst>
      <p:ext uri="{BB962C8B-B14F-4D97-AF65-F5344CB8AC3E}">
        <p14:creationId xmlns:p14="http://schemas.microsoft.com/office/powerpoint/2010/main" val="2945635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p>
        </p:txBody>
      </p:sp>
      <p:sp>
        <p:nvSpPr>
          <p:cNvPr id="4" name="Slide Number Placeholder 3"/>
          <p:cNvSpPr>
            <a:spLocks noGrp="1"/>
          </p:cNvSpPr>
          <p:nvPr>
            <p:ph type="sldNum" sz="quarter" idx="5"/>
          </p:nvPr>
        </p:nvSpPr>
        <p:spPr/>
        <p:txBody>
          <a:bodyPr/>
          <a:lstStyle/>
          <a:p>
            <a:fld id="{D1EF44B3-801C-4C4D-807B-10943E4869EF}" type="slidenum">
              <a:rPr lang="en-US" smtClean="0"/>
              <a:t>3</a:t>
            </a:fld>
            <a:endParaRPr lang="en-US"/>
          </a:p>
        </p:txBody>
      </p:sp>
    </p:spTree>
    <p:extLst>
      <p:ext uri="{BB962C8B-B14F-4D97-AF65-F5344CB8AC3E}">
        <p14:creationId xmlns:p14="http://schemas.microsoft.com/office/powerpoint/2010/main" val="3768783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1EF44B3-801C-4C4D-807B-10943E4869EF}" type="slidenum">
              <a:rPr lang="en-US" smtClean="0"/>
              <a:t>4</a:t>
            </a:fld>
            <a:endParaRPr lang="en-US"/>
          </a:p>
        </p:txBody>
      </p:sp>
    </p:spTree>
    <p:extLst>
      <p:ext uri="{BB962C8B-B14F-4D97-AF65-F5344CB8AC3E}">
        <p14:creationId xmlns:p14="http://schemas.microsoft.com/office/powerpoint/2010/main" val="186029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5"/>
          </p:nvPr>
        </p:nvSpPr>
        <p:spPr/>
        <p:txBody>
          <a:bodyPr/>
          <a:lstStyle/>
          <a:p>
            <a:fld id="{D1EF44B3-801C-4C4D-807B-10943E4869EF}" type="slidenum">
              <a:rPr lang="en-US" smtClean="0"/>
              <a:t>5</a:t>
            </a:fld>
            <a:endParaRPr lang="en-US"/>
          </a:p>
        </p:txBody>
      </p:sp>
    </p:spTree>
    <p:extLst>
      <p:ext uri="{BB962C8B-B14F-4D97-AF65-F5344CB8AC3E}">
        <p14:creationId xmlns:p14="http://schemas.microsoft.com/office/powerpoint/2010/main" val="3104641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EF44B3-801C-4C4D-807B-10943E4869EF}" type="slidenum">
              <a:rPr lang="en-US" smtClean="0"/>
              <a:t>6</a:t>
            </a:fld>
            <a:endParaRPr lang="en-US"/>
          </a:p>
        </p:txBody>
      </p:sp>
    </p:spTree>
    <p:extLst>
      <p:ext uri="{BB962C8B-B14F-4D97-AF65-F5344CB8AC3E}">
        <p14:creationId xmlns:p14="http://schemas.microsoft.com/office/powerpoint/2010/main" val="3528625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This is a searchable database of gene variants identified in the Kish Valley Amish and Mennonite community. It includes variant location, frequency, and the predicted impact of each variant using various bioinformatics tools. On this slide, is just the first 10 variants in the database as the database is too large to display the whole thing on the screen. But, this gives you an idea of the different variables that could be useful to someone searching through the database.</a:t>
            </a:r>
            <a:endParaRPr lang="en-US" dirty="0"/>
          </a:p>
        </p:txBody>
      </p:sp>
      <p:sp>
        <p:nvSpPr>
          <p:cNvPr id="4" name="Slide Number Placeholder 3"/>
          <p:cNvSpPr>
            <a:spLocks noGrp="1"/>
          </p:cNvSpPr>
          <p:nvPr>
            <p:ph type="sldNum" sz="quarter" idx="5"/>
          </p:nvPr>
        </p:nvSpPr>
        <p:spPr/>
        <p:txBody>
          <a:bodyPr/>
          <a:lstStyle/>
          <a:p>
            <a:fld id="{D1EF44B3-801C-4C4D-807B-10943E4869EF}" type="slidenum">
              <a:rPr lang="en-US" smtClean="0"/>
              <a:t>7</a:t>
            </a:fld>
            <a:endParaRPr lang="en-US"/>
          </a:p>
        </p:txBody>
      </p:sp>
    </p:spTree>
    <p:extLst>
      <p:ext uri="{BB962C8B-B14F-4D97-AF65-F5344CB8AC3E}">
        <p14:creationId xmlns:p14="http://schemas.microsoft.com/office/powerpoint/2010/main" val="4087237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were many predictor tools used in the analysis. Among these were SIFT, LRT, </a:t>
            </a:r>
            <a:r>
              <a:rPr lang="en-US" sz="1200" kern="1200" dirty="0" err="1">
                <a:solidFill>
                  <a:schemeClr val="tx1"/>
                </a:solidFill>
                <a:effectLst/>
                <a:latin typeface="+mn-lt"/>
                <a:ea typeface="+mn-ea"/>
                <a:cs typeface="+mn-cs"/>
              </a:rPr>
              <a:t>MutationTaster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MutationAssessor</a:t>
            </a:r>
            <a:r>
              <a:rPr lang="en-US" sz="1200" kern="1200" dirty="0">
                <a:solidFill>
                  <a:schemeClr val="tx1"/>
                </a:solidFill>
                <a:effectLst/>
                <a:latin typeface="+mn-lt"/>
                <a:ea typeface="+mn-ea"/>
                <a:cs typeface="+mn-cs"/>
              </a:rPr>
              <a:t>, and FATHMM. All of these tools used different metrics to try to determine whether a variant was disease-causing or tolerated, and they all had similar results. The </a:t>
            </a:r>
            <a:r>
              <a:rPr lang="en-US" sz="1200" kern="1200" dirty="0" err="1">
                <a:solidFill>
                  <a:schemeClr val="tx1"/>
                </a:solidFill>
                <a:effectLst/>
                <a:latin typeface="+mn-lt"/>
                <a:ea typeface="+mn-ea"/>
                <a:cs typeface="+mn-cs"/>
              </a:rPr>
              <a:t>MutationTaster</a:t>
            </a:r>
            <a:r>
              <a:rPr lang="en-US" sz="1200" kern="1200" dirty="0">
                <a:solidFill>
                  <a:schemeClr val="tx1"/>
                </a:solidFill>
                <a:effectLst/>
                <a:latin typeface="+mn-lt"/>
                <a:ea typeface="+mn-ea"/>
                <a:cs typeface="+mn-cs"/>
              </a:rPr>
              <a:t> predictor gives a good visual representation of these different graphs from the other tools also.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this tool, “A” means it is known to be disease-causing, “D” represents potentially disease-causing, “N” means probably harmless, and “P” means automatically classified as harmless. As you can see there were not many classified as known disease-causing, but there were quite a few seen in green that are potentially disease-causing. These variants are the ones that should be focused on or prioritized base on not only this figure but also the ones from the other predictor tools.</a:t>
            </a:r>
          </a:p>
          <a:p>
            <a:endParaRPr lang="en-US" dirty="0"/>
          </a:p>
        </p:txBody>
      </p:sp>
      <p:sp>
        <p:nvSpPr>
          <p:cNvPr id="4" name="Slide Number Placeholder 3"/>
          <p:cNvSpPr>
            <a:spLocks noGrp="1"/>
          </p:cNvSpPr>
          <p:nvPr>
            <p:ph type="sldNum" sz="quarter" idx="5"/>
          </p:nvPr>
        </p:nvSpPr>
        <p:spPr/>
        <p:txBody>
          <a:bodyPr/>
          <a:lstStyle/>
          <a:p>
            <a:fld id="{D1EF44B3-801C-4C4D-807B-10943E4869EF}" type="slidenum">
              <a:rPr lang="en-US" smtClean="0"/>
              <a:t>8</a:t>
            </a:fld>
            <a:endParaRPr lang="en-US"/>
          </a:p>
        </p:txBody>
      </p:sp>
    </p:spTree>
    <p:extLst>
      <p:ext uri="{BB962C8B-B14F-4D97-AF65-F5344CB8AC3E}">
        <p14:creationId xmlns:p14="http://schemas.microsoft.com/office/powerpoint/2010/main" val="256859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EF44B3-801C-4C4D-807B-10943E4869EF}" type="slidenum">
              <a:rPr lang="en-US" smtClean="0"/>
              <a:t>9</a:t>
            </a:fld>
            <a:endParaRPr lang="en-US"/>
          </a:p>
        </p:txBody>
      </p:sp>
    </p:spTree>
    <p:extLst>
      <p:ext uri="{BB962C8B-B14F-4D97-AF65-F5344CB8AC3E}">
        <p14:creationId xmlns:p14="http://schemas.microsoft.com/office/powerpoint/2010/main" val="28764115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99B4A0-57E8-4597-95F7-5C435616CD4A}"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08B8FDB5-3748-4A8E-B83E-38FEA425A3F5}" type="slidenum">
              <a:rPr lang="en-US" smtClean="0"/>
              <a:t>‹#›</a:t>
            </a:fld>
            <a:endParaRPr lang="en-US"/>
          </a:p>
        </p:txBody>
      </p:sp>
    </p:spTree>
    <p:extLst>
      <p:ext uri="{BB962C8B-B14F-4D97-AF65-F5344CB8AC3E}">
        <p14:creationId xmlns:p14="http://schemas.microsoft.com/office/powerpoint/2010/main" val="1736793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99B4A0-57E8-4597-95F7-5C435616CD4A}"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08B8FDB5-3748-4A8E-B83E-38FEA425A3F5}" type="slidenum">
              <a:rPr lang="en-US" smtClean="0"/>
              <a:t>‹#›</a:t>
            </a:fld>
            <a:endParaRPr lang="en-US"/>
          </a:p>
        </p:txBody>
      </p:sp>
    </p:spTree>
    <p:extLst>
      <p:ext uri="{BB962C8B-B14F-4D97-AF65-F5344CB8AC3E}">
        <p14:creationId xmlns:p14="http://schemas.microsoft.com/office/powerpoint/2010/main" val="2192314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99B4A0-57E8-4597-95F7-5C435616CD4A}"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08B8FDB5-3748-4A8E-B83E-38FEA425A3F5}" type="slidenum">
              <a:rPr lang="en-US" smtClean="0"/>
              <a:t>‹#›</a:t>
            </a:fld>
            <a:endParaRPr lang="en-US"/>
          </a:p>
        </p:txBody>
      </p:sp>
    </p:spTree>
    <p:extLst>
      <p:ext uri="{BB962C8B-B14F-4D97-AF65-F5344CB8AC3E}">
        <p14:creationId xmlns:p14="http://schemas.microsoft.com/office/powerpoint/2010/main" val="3372889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99B4A0-57E8-4597-95F7-5C435616CD4A}"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8B8FDB5-3748-4A8E-B83E-38FEA425A3F5}"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717967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99B4A0-57E8-4597-95F7-5C435616CD4A}"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8B8FDB5-3748-4A8E-B83E-38FEA425A3F5}" type="slidenum">
              <a:rPr lang="en-US" smtClean="0"/>
              <a:t>‹#›</a:t>
            </a:fld>
            <a:endParaRPr lang="en-US"/>
          </a:p>
        </p:txBody>
      </p:sp>
    </p:spTree>
    <p:extLst>
      <p:ext uri="{BB962C8B-B14F-4D97-AF65-F5344CB8AC3E}">
        <p14:creationId xmlns:p14="http://schemas.microsoft.com/office/powerpoint/2010/main" val="4219127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399B4A0-57E8-4597-95F7-5C435616CD4A}" type="datetimeFigureOut">
              <a:rPr lang="en-US" smtClean="0"/>
              <a:t>8/13/2025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B8FDB5-3748-4A8E-B83E-38FEA425A3F5}" type="slidenum">
              <a:rPr lang="en-US" smtClean="0"/>
              <a:t>‹#›</a:t>
            </a:fld>
            <a:endParaRPr lang="en-US"/>
          </a:p>
        </p:txBody>
      </p:sp>
    </p:spTree>
    <p:extLst>
      <p:ext uri="{BB962C8B-B14F-4D97-AF65-F5344CB8AC3E}">
        <p14:creationId xmlns:p14="http://schemas.microsoft.com/office/powerpoint/2010/main" val="1314423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399B4A0-57E8-4597-95F7-5C435616CD4A}" type="datetimeFigureOut">
              <a:rPr lang="en-US" smtClean="0"/>
              <a:t>8/13/2025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B8FDB5-3748-4A8E-B83E-38FEA425A3F5}" type="slidenum">
              <a:rPr lang="en-US" smtClean="0"/>
              <a:t>‹#›</a:t>
            </a:fld>
            <a:endParaRPr lang="en-US"/>
          </a:p>
        </p:txBody>
      </p:sp>
    </p:spTree>
    <p:extLst>
      <p:ext uri="{BB962C8B-B14F-4D97-AF65-F5344CB8AC3E}">
        <p14:creationId xmlns:p14="http://schemas.microsoft.com/office/powerpoint/2010/main" val="1433536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9B4A0-57E8-4597-95F7-5C435616CD4A}"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8FDB5-3748-4A8E-B83E-38FEA425A3F5}" type="slidenum">
              <a:rPr lang="en-US" smtClean="0"/>
              <a:t>‹#›</a:t>
            </a:fld>
            <a:endParaRPr lang="en-US"/>
          </a:p>
        </p:txBody>
      </p:sp>
    </p:spTree>
    <p:extLst>
      <p:ext uri="{BB962C8B-B14F-4D97-AF65-F5344CB8AC3E}">
        <p14:creationId xmlns:p14="http://schemas.microsoft.com/office/powerpoint/2010/main" val="1554286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399B4A0-57E8-4597-95F7-5C435616CD4A}" type="datetimeFigureOut">
              <a:rPr lang="en-US" smtClean="0"/>
              <a:t>8/13/2025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8B8FDB5-3748-4A8E-B83E-38FEA425A3F5}" type="slidenum">
              <a:rPr lang="en-US" smtClean="0"/>
              <a:t>‹#›</a:t>
            </a:fld>
            <a:endParaRPr lang="en-US"/>
          </a:p>
        </p:txBody>
      </p:sp>
    </p:spTree>
    <p:extLst>
      <p:ext uri="{BB962C8B-B14F-4D97-AF65-F5344CB8AC3E}">
        <p14:creationId xmlns:p14="http://schemas.microsoft.com/office/powerpoint/2010/main" val="2404200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9B4A0-57E8-4597-95F7-5C435616CD4A}"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8FDB5-3748-4A8E-B83E-38FEA425A3F5}" type="slidenum">
              <a:rPr lang="en-US" smtClean="0"/>
              <a:t>‹#›</a:t>
            </a:fld>
            <a:endParaRPr lang="en-US"/>
          </a:p>
        </p:txBody>
      </p:sp>
    </p:spTree>
    <p:extLst>
      <p:ext uri="{BB962C8B-B14F-4D97-AF65-F5344CB8AC3E}">
        <p14:creationId xmlns:p14="http://schemas.microsoft.com/office/powerpoint/2010/main" val="1392595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9B4A0-57E8-4597-95F7-5C435616CD4A}"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08B8FDB5-3748-4A8E-B83E-38FEA425A3F5}" type="slidenum">
              <a:rPr lang="en-US" smtClean="0"/>
              <a:t>‹#›</a:t>
            </a:fld>
            <a:endParaRPr lang="en-US"/>
          </a:p>
        </p:txBody>
      </p:sp>
    </p:spTree>
    <p:extLst>
      <p:ext uri="{BB962C8B-B14F-4D97-AF65-F5344CB8AC3E}">
        <p14:creationId xmlns:p14="http://schemas.microsoft.com/office/powerpoint/2010/main" val="100486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99B4A0-57E8-4597-95F7-5C435616CD4A}"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8FDB5-3748-4A8E-B83E-38FEA425A3F5}" type="slidenum">
              <a:rPr lang="en-US" smtClean="0"/>
              <a:t>‹#›</a:t>
            </a:fld>
            <a:endParaRPr lang="en-US"/>
          </a:p>
        </p:txBody>
      </p:sp>
    </p:spTree>
    <p:extLst>
      <p:ext uri="{BB962C8B-B14F-4D97-AF65-F5344CB8AC3E}">
        <p14:creationId xmlns:p14="http://schemas.microsoft.com/office/powerpoint/2010/main" val="235919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99B4A0-57E8-4597-95F7-5C435616CD4A}" type="datetimeFigureOut">
              <a:rPr lang="en-US" smtClean="0"/>
              <a:t>8/13/2025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B8FDB5-3748-4A8E-B83E-38FEA425A3F5}" type="slidenum">
              <a:rPr lang="en-US" smtClean="0"/>
              <a:t>‹#›</a:t>
            </a:fld>
            <a:endParaRPr lang="en-US"/>
          </a:p>
        </p:txBody>
      </p:sp>
    </p:spTree>
    <p:extLst>
      <p:ext uri="{BB962C8B-B14F-4D97-AF65-F5344CB8AC3E}">
        <p14:creationId xmlns:p14="http://schemas.microsoft.com/office/powerpoint/2010/main" val="7341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99B4A0-57E8-4597-95F7-5C435616CD4A}" type="datetimeFigureOut">
              <a:rPr lang="en-US" smtClean="0"/>
              <a:t>8/13/2025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B8FDB5-3748-4A8E-B83E-38FEA425A3F5}" type="slidenum">
              <a:rPr lang="en-US" smtClean="0"/>
              <a:t>‹#›</a:t>
            </a:fld>
            <a:endParaRPr lang="en-US"/>
          </a:p>
        </p:txBody>
      </p:sp>
    </p:spTree>
    <p:extLst>
      <p:ext uri="{BB962C8B-B14F-4D97-AF65-F5344CB8AC3E}">
        <p14:creationId xmlns:p14="http://schemas.microsoft.com/office/powerpoint/2010/main" val="34618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399B4A0-57E8-4597-95F7-5C435616CD4A}" type="datetimeFigureOut">
              <a:rPr lang="en-US" smtClean="0"/>
              <a:t>8/13/2025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B8FDB5-3748-4A8E-B83E-38FEA425A3F5}" type="slidenum">
              <a:rPr lang="en-US" smtClean="0"/>
              <a:t>‹#›</a:t>
            </a:fld>
            <a:endParaRPr lang="en-US"/>
          </a:p>
        </p:txBody>
      </p:sp>
    </p:spTree>
    <p:extLst>
      <p:ext uri="{BB962C8B-B14F-4D97-AF65-F5344CB8AC3E}">
        <p14:creationId xmlns:p14="http://schemas.microsoft.com/office/powerpoint/2010/main" val="118973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99B4A0-57E8-4597-95F7-5C435616CD4A}"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8FDB5-3748-4A8E-B83E-38FEA425A3F5}" type="slidenum">
              <a:rPr lang="en-US" smtClean="0"/>
              <a:t>‹#›</a:t>
            </a:fld>
            <a:endParaRPr lang="en-US"/>
          </a:p>
        </p:txBody>
      </p:sp>
    </p:spTree>
    <p:extLst>
      <p:ext uri="{BB962C8B-B14F-4D97-AF65-F5344CB8AC3E}">
        <p14:creationId xmlns:p14="http://schemas.microsoft.com/office/powerpoint/2010/main" val="39120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99B4A0-57E8-4597-95F7-5C435616CD4A}"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8FDB5-3748-4A8E-B83E-38FEA425A3F5}" type="slidenum">
              <a:rPr lang="en-US" smtClean="0"/>
              <a:t>‹#›</a:t>
            </a:fld>
            <a:endParaRPr lang="en-US"/>
          </a:p>
        </p:txBody>
      </p:sp>
    </p:spTree>
    <p:extLst>
      <p:ext uri="{BB962C8B-B14F-4D97-AF65-F5344CB8AC3E}">
        <p14:creationId xmlns:p14="http://schemas.microsoft.com/office/powerpoint/2010/main" val="306765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399B4A0-57E8-4597-95F7-5C435616CD4A}" type="datetimeFigureOut">
              <a:rPr lang="en-US" smtClean="0"/>
              <a:t>8/13/2025</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8B8FDB5-3748-4A8E-B83E-38FEA425A3F5}" type="slidenum">
              <a:rPr lang="en-US" smtClean="0"/>
              <a:t>‹#›</a:t>
            </a:fld>
            <a:endParaRPr lang="en-US"/>
          </a:p>
        </p:txBody>
      </p:sp>
    </p:spTree>
    <p:extLst>
      <p:ext uri="{BB962C8B-B14F-4D97-AF65-F5344CB8AC3E}">
        <p14:creationId xmlns:p14="http://schemas.microsoft.com/office/powerpoint/2010/main" val="3265603485"/>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B869-BD97-8EDB-2901-B5A05A84632E}"/>
              </a:ext>
            </a:extLst>
          </p:cNvPr>
          <p:cNvSpPr>
            <a:spLocks noGrp="1"/>
          </p:cNvSpPr>
          <p:nvPr>
            <p:ph type="ctrTitle"/>
          </p:nvPr>
        </p:nvSpPr>
        <p:spPr>
          <a:xfrm>
            <a:off x="-1587291" y="2742465"/>
            <a:ext cx="10557521" cy="1373070"/>
          </a:xfrm>
        </p:spPr>
        <p:txBody>
          <a:bodyPr>
            <a:noAutofit/>
          </a:bodyPr>
          <a:lstStyle/>
          <a:p>
            <a:r>
              <a:rPr lang="en-US" sz="4400" dirty="0"/>
              <a:t>Genetic Insights from a Genetically Isolated Community</a:t>
            </a:r>
          </a:p>
        </p:txBody>
      </p:sp>
      <p:sp>
        <p:nvSpPr>
          <p:cNvPr id="3" name="Subtitle 2">
            <a:extLst>
              <a:ext uri="{FF2B5EF4-FFF2-40B4-BE49-F238E27FC236}">
                <a16:creationId xmlns:a16="http://schemas.microsoft.com/office/drawing/2014/main" id="{ADEA492B-0B35-9648-CA0C-C121B4E3BF65}"/>
              </a:ext>
            </a:extLst>
          </p:cNvPr>
          <p:cNvSpPr>
            <a:spLocks noGrp="1"/>
          </p:cNvSpPr>
          <p:nvPr>
            <p:ph type="subTitle" idx="1"/>
          </p:nvPr>
        </p:nvSpPr>
        <p:spPr/>
        <p:txBody>
          <a:bodyPr/>
          <a:lstStyle/>
          <a:p>
            <a:r>
              <a:rPr lang="en-US" dirty="0"/>
              <a:t>Alyssa Wheeler</a:t>
            </a:r>
          </a:p>
        </p:txBody>
      </p:sp>
    </p:spTree>
    <p:extLst>
      <p:ext uri="{BB962C8B-B14F-4D97-AF65-F5344CB8AC3E}">
        <p14:creationId xmlns:p14="http://schemas.microsoft.com/office/powerpoint/2010/main" val="3955875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A26F-D09C-0210-EC05-19437D3310C2}"/>
              </a:ext>
            </a:extLst>
          </p:cNvPr>
          <p:cNvSpPr>
            <a:spLocks noGrp="1"/>
          </p:cNvSpPr>
          <p:nvPr>
            <p:ph type="title"/>
          </p:nvPr>
        </p:nvSpPr>
        <p:spPr/>
        <p:txBody>
          <a:bodyPr/>
          <a:lstStyle/>
          <a:p>
            <a:r>
              <a:rPr lang="en-US" dirty="0"/>
              <a:t>PCCB had highest MAF</a:t>
            </a:r>
          </a:p>
        </p:txBody>
      </p:sp>
      <p:graphicFrame>
        <p:nvGraphicFramePr>
          <p:cNvPr id="5" name="Table 4">
            <a:extLst>
              <a:ext uri="{FF2B5EF4-FFF2-40B4-BE49-F238E27FC236}">
                <a16:creationId xmlns:a16="http://schemas.microsoft.com/office/drawing/2014/main" id="{D1167DFD-F145-95FD-919D-097807E459A9}"/>
              </a:ext>
            </a:extLst>
          </p:cNvPr>
          <p:cNvGraphicFramePr>
            <a:graphicFrameLocks noGrp="1"/>
          </p:cNvGraphicFramePr>
          <p:nvPr>
            <p:extLst>
              <p:ext uri="{D42A27DB-BD31-4B8C-83A1-F6EECF244321}">
                <p14:modId xmlns:p14="http://schemas.microsoft.com/office/powerpoint/2010/main" val="1730285555"/>
              </p:ext>
            </p:extLst>
          </p:nvPr>
        </p:nvGraphicFramePr>
        <p:xfrm>
          <a:off x="680321" y="2405940"/>
          <a:ext cx="10855553" cy="3698832"/>
        </p:xfrm>
        <a:graphic>
          <a:graphicData uri="http://schemas.openxmlformats.org/drawingml/2006/table">
            <a:tbl>
              <a:tblPr firstRow="1" firstCol="1" bandRow="1">
                <a:tableStyleId>{5940675A-B579-460E-94D1-54222C63F5DA}</a:tableStyleId>
              </a:tblPr>
              <a:tblGrid>
                <a:gridCol w="1784194">
                  <a:extLst>
                    <a:ext uri="{9D8B030D-6E8A-4147-A177-3AD203B41FA5}">
                      <a16:colId xmlns:a16="http://schemas.microsoft.com/office/drawing/2014/main" val="3342768426"/>
                    </a:ext>
                  </a:extLst>
                </a:gridCol>
                <a:gridCol w="1253303">
                  <a:extLst>
                    <a:ext uri="{9D8B030D-6E8A-4147-A177-3AD203B41FA5}">
                      <a16:colId xmlns:a16="http://schemas.microsoft.com/office/drawing/2014/main" val="2160573000"/>
                    </a:ext>
                  </a:extLst>
                </a:gridCol>
                <a:gridCol w="1138507">
                  <a:extLst>
                    <a:ext uri="{9D8B030D-6E8A-4147-A177-3AD203B41FA5}">
                      <a16:colId xmlns:a16="http://schemas.microsoft.com/office/drawing/2014/main" val="870826387"/>
                    </a:ext>
                  </a:extLst>
                </a:gridCol>
                <a:gridCol w="1821370">
                  <a:extLst>
                    <a:ext uri="{9D8B030D-6E8A-4147-A177-3AD203B41FA5}">
                      <a16:colId xmlns:a16="http://schemas.microsoft.com/office/drawing/2014/main" val="1187903479"/>
                    </a:ext>
                  </a:extLst>
                </a:gridCol>
                <a:gridCol w="1724327">
                  <a:extLst>
                    <a:ext uri="{9D8B030D-6E8A-4147-A177-3AD203B41FA5}">
                      <a16:colId xmlns:a16="http://schemas.microsoft.com/office/drawing/2014/main" val="746369567"/>
                    </a:ext>
                  </a:extLst>
                </a:gridCol>
                <a:gridCol w="1494733">
                  <a:extLst>
                    <a:ext uri="{9D8B030D-6E8A-4147-A177-3AD203B41FA5}">
                      <a16:colId xmlns:a16="http://schemas.microsoft.com/office/drawing/2014/main" val="3476675288"/>
                    </a:ext>
                  </a:extLst>
                </a:gridCol>
                <a:gridCol w="1639119">
                  <a:extLst>
                    <a:ext uri="{9D8B030D-6E8A-4147-A177-3AD203B41FA5}">
                      <a16:colId xmlns:a16="http://schemas.microsoft.com/office/drawing/2014/main" val="684105694"/>
                    </a:ext>
                  </a:extLst>
                </a:gridCol>
              </a:tblGrid>
              <a:tr h="477174">
                <a:tc>
                  <a:txBody>
                    <a:bodyPr/>
                    <a:lstStyle/>
                    <a:p>
                      <a:pPr marL="0" marR="0">
                        <a:lnSpc>
                          <a:spcPct val="200000"/>
                        </a:lnSpc>
                        <a:buNone/>
                      </a:pPr>
                      <a:r>
                        <a:rPr lang="en-US" sz="1600" kern="100" dirty="0" err="1">
                          <a:effectLst/>
                        </a:rPr>
                        <a:t>SNPid</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dirty="0">
                          <a:effectLst/>
                        </a:rPr>
                        <a:t>Gene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dirty="0">
                          <a:effectLst/>
                        </a:rPr>
                        <a:t>Chr</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dirty="0" err="1">
                          <a:effectLst/>
                        </a:rPr>
                        <a:t>MAF_percent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dirty="0" err="1">
                          <a:effectLst/>
                        </a:rPr>
                        <a:t>REVEL_score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CADD_raw</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dirty="0">
                          <a:effectLst/>
                        </a:rPr>
                        <a:t>GERP++_NR</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extLst>
                  <a:ext uri="{0D108BD9-81ED-4DB2-BD59-A6C34878D82A}">
                    <a16:rowId xmlns:a16="http://schemas.microsoft.com/office/drawing/2014/main" val="2935571558"/>
                  </a:ext>
                </a:extLst>
              </a:tr>
              <a:tr h="220279">
                <a:tc>
                  <a:txBody>
                    <a:bodyPr/>
                    <a:lstStyle/>
                    <a:p>
                      <a:pPr marL="0" marR="0">
                        <a:lnSpc>
                          <a:spcPct val="200000"/>
                        </a:lnSpc>
                        <a:buNone/>
                      </a:pPr>
                      <a:r>
                        <a:rPr lang="en-US" sz="1600" kern="100">
                          <a:effectLst/>
                        </a:rPr>
                        <a:t>3:136048854:A:G</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PCCB</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dirty="0">
                          <a:effectLst/>
                        </a:rPr>
                        <a:t>3.571429</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0.919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5.072618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5.3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extLst>
                  <a:ext uri="{0D108BD9-81ED-4DB2-BD59-A6C34878D82A}">
                    <a16:rowId xmlns:a16="http://schemas.microsoft.com/office/drawing/2014/main" val="1756844720"/>
                  </a:ext>
                </a:extLst>
              </a:tr>
              <a:tr h="477174">
                <a:tc>
                  <a:txBody>
                    <a:bodyPr/>
                    <a:lstStyle/>
                    <a:p>
                      <a:pPr marL="0" marR="0">
                        <a:lnSpc>
                          <a:spcPct val="200000"/>
                        </a:lnSpc>
                        <a:buNone/>
                      </a:pPr>
                      <a:r>
                        <a:rPr lang="en-US" sz="1600" kern="100">
                          <a:effectLst/>
                        </a:rPr>
                        <a:t>19:41930487:T:A</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BCKDHA</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19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1.904762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0.953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5.097043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5.45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extLst>
                  <a:ext uri="{0D108BD9-81ED-4DB2-BD59-A6C34878D82A}">
                    <a16:rowId xmlns:a16="http://schemas.microsoft.com/office/drawing/2014/main" val="1495908412"/>
                  </a:ext>
                </a:extLst>
              </a:tr>
              <a:tr h="477174">
                <a:tc>
                  <a:txBody>
                    <a:bodyPr/>
                    <a:lstStyle/>
                    <a:p>
                      <a:pPr marL="0" marR="0">
                        <a:lnSpc>
                          <a:spcPct val="200000"/>
                        </a:lnSpc>
                        <a:buNone/>
                      </a:pPr>
                      <a:r>
                        <a:rPr lang="en-US" sz="1600" kern="100">
                          <a:effectLst/>
                        </a:rPr>
                        <a:t>16:56919275:C:G</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SLC12A3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16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1.428571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0.511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6.313977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5.4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extLst>
                  <a:ext uri="{0D108BD9-81ED-4DB2-BD59-A6C34878D82A}">
                    <a16:rowId xmlns:a16="http://schemas.microsoft.com/office/drawing/2014/main" val="4027394131"/>
                  </a:ext>
                </a:extLst>
              </a:tr>
              <a:tr h="477174">
                <a:tc>
                  <a:txBody>
                    <a:bodyPr/>
                    <a:lstStyle/>
                    <a:p>
                      <a:pPr marL="0" marR="0">
                        <a:lnSpc>
                          <a:spcPct val="200000"/>
                        </a:lnSpc>
                        <a:buNone/>
                      </a:pPr>
                      <a:r>
                        <a:rPr lang="en-US" sz="1600" kern="100">
                          <a:effectLst/>
                        </a:rPr>
                        <a:t>12:103246653:C:T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PAH</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12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dirty="0">
                          <a:effectLst/>
                        </a:rPr>
                        <a:t>0.714286</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0.985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6.13065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5.72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extLst>
                  <a:ext uri="{0D108BD9-81ED-4DB2-BD59-A6C34878D82A}">
                    <a16:rowId xmlns:a16="http://schemas.microsoft.com/office/drawing/2014/main" val="4269087201"/>
                  </a:ext>
                </a:extLst>
              </a:tr>
              <a:tr h="220279">
                <a:tc>
                  <a:txBody>
                    <a:bodyPr/>
                    <a:lstStyle/>
                    <a:p>
                      <a:pPr marL="0" marR="0">
                        <a:lnSpc>
                          <a:spcPct val="200000"/>
                        </a:lnSpc>
                        <a:buNone/>
                      </a:pPr>
                      <a:r>
                        <a:rPr lang="en-US" sz="1600" kern="100">
                          <a:effectLst/>
                        </a:rPr>
                        <a:t>1:155261636:C:T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PKLR</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0.47619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0.947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5.750361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4.85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extLst>
                  <a:ext uri="{0D108BD9-81ED-4DB2-BD59-A6C34878D82A}">
                    <a16:rowId xmlns:a16="http://schemas.microsoft.com/office/drawing/2014/main" val="2451035165"/>
                  </a:ext>
                </a:extLst>
              </a:tr>
              <a:tr h="477174">
                <a:tc>
                  <a:txBody>
                    <a:bodyPr/>
                    <a:lstStyle/>
                    <a:p>
                      <a:pPr marL="0" marR="0">
                        <a:lnSpc>
                          <a:spcPct val="200000"/>
                        </a:lnSpc>
                        <a:buNone/>
                      </a:pPr>
                      <a:r>
                        <a:rPr lang="en-US" sz="1600" kern="100">
                          <a:effectLst/>
                        </a:rPr>
                        <a:t>12:103234252:T:C</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PAH</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12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0.238095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0.982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dirty="0">
                          <a:effectLst/>
                        </a:rPr>
                        <a:t>4.988886</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5.63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extLst>
                  <a:ext uri="{0D108BD9-81ED-4DB2-BD59-A6C34878D82A}">
                    <a16:rowId xmlns:a16="http://schemas.microsoft.com/office/drawing/2014/main" val="1724280826"/>
                  </a:ext>
                </a:extLst>
              </a:tr>
              <a:tr h="477174">
                <a:tc>
                  <a:txBody>
                    <a:bodyPr/>
                    <a:lstStyle/>
                    <a:p>
                      <a:pPr marL="0" marR="0">
                        <a:lnSpc>
                          <a:spcPct val="200000"/>
                        </a:lnSpc>
                        <a:buNone/>
                      </a:pPr>
                      <a:r>
                        <a:rPr lang="en-US" sz="1600" kern="100">
                          <a:effectLst/>
                        </a:rPr>
                        <a:t>12:103249091:C:T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PAH</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12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0.238095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0.89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a:effectLst/>
                        </a:rPr>
                        <a:t>5.048905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tc>
                  <a:txBody>
                    <a:bodyPr/>
                    <a:lstStyle/>
                    <a:p>
                      <a:pPr marL="0" marR="0">
                        <a:lnSpc>
                          <a:spcPct val="200000"/>
                        </a:lnSpc>
                        <a:buNone/>
                      </a:pPr>
                      <a:r>
                        <a:rPr lang="en-US" sz="1600" kern="100" dirty="0">
                          <a:effectLst/>
                        </a:rPr>
                        <a:t>5.73</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2473" marR="52473" marT="0" marB="0"/>
                </a:tc>
                <a:extLst>
                  <a:ext uri="{0D108BD9-81ED-4DB2-BD59-A6C34878D82A}">
                    <a16:rowId xmlns:a16="http://schemas.microsoft.com/office/drawing/2014/main" val="3195369614"/>
                  </a:ext>
                </a:extLst>
              </a:tr>
            </a:tbl>
          </a:graphicData>
        </a:graphic>
      </p:graphicFrame>
    </p:spTree>
    <p:extLst>
      <p:ext uri="{BB962C8B-B14F-4D97-AF65-F5344CB8AC3E}">
        <p14:creationId xmlns:p14="http://schemas.microsoft.com/office/powerpoint/2010/main" val="6978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EEAC-F8F1-88E5-79A3-DBB2A8FC3A18}"/>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23FC1073-8E2E-03B9-EEC7-F6908B9DD607}"/>
              </a:ext>
            </a:extLst>
          </p:cNvPr>
          <p:cNvSpPr>
            <a:spLocks noGrp="1"/>
          </p:cNvSpPr>
          <p:nvPr>
            <p:ph idx="1"/>
          </p:nvPr>
        </p:nvSpPr>
        <p:spPr>
          <a:xfrm>
            <a:off x="680321" y="2336872"/>
            <a:ext cx="10292479" cy="4280903"/>
          </a:xfrm>
        </p:spPr>
        <p:txBody>
          <a:bodyPr>
            <a:normAutofit lnSpcReduction="10000"/>
          </a:bodyPr>
          <a:lstStyle/>
          <a:p>
            <a:r>
              <a:rPr lang="en-US" sz="3500" dirty="0"/>
              <a:t>Database</a:t>
            </a:r>
          </a:p>
          <a:p>
            <a:pPr lvl="1"/>
            <a:r>
              <a:rPr lang="en-US" sz="2400" dirty="0"/>
              <a:t>Key genetic metrics</a:t>
            </a:r>
          </a:p>
          <a:p>
            <a:pPr lvl="1"/>
            <a:r>
              <a:rPr lang="en-US" sz="2400" dirty="0"/>
              <a:t>Resource for healthcare and broader society</a:t>
            </a:r>
          </a:p>
          <a:p>
            <a:r>
              <a:rPr lang="en-US" sz="3500" dirty="0"/>
              <a:t>Pathogenicity</a:t>
            </a:r>
          </a:p>
          <a:p>
            <a:pPr lvl="1"/>
            <a:r>
              <a:rPr lang="en-US" sz="2400" dirty="0"/>
              <a:t>Most likely disease causing: ACADM, BCKDHA, GCDH, PAH, PCCB, PKLR, RYR2, SLC12A3, and ZDHHC16</a:t>
            </a:r>
          </a:p>
          <a:p>
            <a:pPr lvl="1"/>
            <a:r>
              <a:rPr lang="en-US" sz="2400" dirty="0"/>
              <a:t>Neutral or harmless: FLVCR1 and MTHFR</a:t>
            </a:r>
          </a:p>
          <a:p>
            <a:r>
              <a:rPr lang="en-US" sz="3500" dirty="0"/>
              <a:t>Filtering for Harmful Predictions</a:t>
            </a:r>
          </a:p>
          <a:p>
            <a:pPr lvl="1"/>
            <a:r>
              <a:rPr lang="en-US" sz="2400" dirty="0"/>
              <a:t>Highest minor allele frequency: PCCB</a:t>
            </a:r>
          </a:p>
          <a:p>
            <a:pPr lvl="1"/>
            <a:r>
              <a:rPr lang="en-US" sz="2400" dirty="0"/>
              <a:t>CADD scores</a:t>
            </a:r>
          </a:p>
          <a:p>
            <a:pPr lvl="1"/>
            <a:endParaRPr lang="en-US" dirty="0"/>
          </a:p>
        </p:txBody>
      </p:sp>
    </p:spTree>
    <p:extLst>
      <p:ext uri="{BB962C8B-B14F-4D97-AF65-F5344CB8AC3E}">
        <p14:creationId xmlns:p14="http://schemas.microsoft.com/office/powerpoint/2010/main" val="195564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4FC69-C5AF-85AA-8971-93A3C0DE383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7D5AC8C-462E-2304-2AFA-D77A9A011FDF}"/>
              </a:ext>
            </a:extLst>
          </p:cNvPr>
          <p:cNvSpPr>
            <a:spLocks noGrp="1"/>
          </p:cNvSpPr>
          <p:nvPr>
            <p:ph idx="1"/>
          </p:nvPr>
        </p:nvSpPr>
        <p:spPr/>
        <p:txBody>
          <a:bodyPr/>
          <a:lstStyle/>
          <a:p>
            <a:r>
              <a:rPr lang="en-US" sz="3200" dirty="0"/>
              <a:t>Prioritize harmful gene variants</a:t>
            </a:r>
          </a:p>
          <a:p>
            <a:r>
              <a:rPr lang="en-US" sz="3200" dirty="0"/>
              <a:t>Broader impacts</a:t>
            </a:r>
          </a:p>
          <a:p>
            <a:r>
              <a:rPr lang="en-US" sz="3200" dirty="0"/>
              <a:t>Improved healthcare</a:t>
            </a:r>
          </a:p>
          <a:p>
            <a:endParaRPr lang="en-US" dirty="0"/>
          </a:p>
        </p:txBody>
      </p:sp>
    </p:spTree>
    <p:extLst>
      <p:ext uri="{BB962C8B-B14F-4D97-AF65-F5344CB8AC3E}">
        <p14:creationId xmlns:p14="http://schemas.microsoft.com/office/powerpoint/2010/main" val="4013056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94E5-2CA7-E6C0-2A85-8708602DDC51}"/>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CD07FB9D-FEB5-E4D9-162C-9A3A2BFAA8B0}"/>
              </a:ext>
            </a:extLst>
          </p:cNvPr>
          <p:cNvSpPr>
            <a:spLocks noGrp="1"/>
          </p:cNvSpPr>
          <p:nvPr>
            <p:ph idx="1"/>
          </p:nvPr>
        </p:nvSpPr>
        <p:spPr/>
        <p:txBody>
          <a:bodyPr/>
          <a:lstStyle/>
          <a:p>
            <a:r>
              <a:rPr lang="en-US" sz="3200" dirty="0"/>
              <a:t>Smalls sample size (210 individuals)</a:t>
            </a:r>
          </a:p>
          <a:p>
            <a:r>
              <a:rPr lang="en-US" sz="3200" dirty="0"/>
              <a:t>Predictor tool errors</a:t>
            </a:r>
          </a:p>
          <a:p>
            <a:r>
              <a:rPr lang="en-US" sz="3200" dirty="0"/>
              <a:t>Future research</a:t>
            </a:r>
          </a:p>
          <a:p>
            <a:endParaRPr lang="en-US" dirty="0"/>
          </a:p>
        </p:txBody>
      </p:sp>
    </p:spTree>
    <p:extLst>
      <p:ext uri="{BB962C8B-B14F-4D97-AF65-F5344CB8AC3E}">
        <p14:creationId xmlns:p14="http://schemas.microsoft.com/office/powerpoint/2010/main" val="4130059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A342A-B4F7-D65B-A6CC-4200A2CA0EED}"/>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99B18425-1A8D-D171-C864-87B0056EBC85}"/>
              </a:ext>
            </a:extLst>
          </p:cNvPr>
          <p:cNvSpPr>
            <a:spLocks noGrp="1"/>
          </p:cNvSpPr>
          <p:nvPr>
            <p:ph idx="1"/>
          </p:nvPr>
        </p:nvSpPr>
        <p:spPr>
          <a:xfrm>
            <a:off x="-101032" y="3429000"/>
            <a:ext cx="12394063" cy="3599316"/>
          </a:xfrm>
        </p:spPr>
        <p:txBody>
          <a:bodyPr>
            <a:normAutofit/>
          </a:bodyPr>
          <a:lstStyle/>
          <a:p>
            <a:pPr marL="0" indent="0" algn="ctr">
              <a:buNone/>
            </a:pPr>
            <a:r>
              <a:rPr lang="en-US" sz="3200" dirty="0"/>
              <a:t>Thank you to Dr. Lamendella, Dr. Morton, and Brittney McMullen for their help and guidance throughout this project</a:t>
            </a:r>
          </a:p>
        </p:txBody>
      </p:sp>
    </p:spTree>
    <p:extLst>
      <p:ext uri="{BB962C8B-B14F-4D97-AF65-F5344CB8AC3E}">
        <p14:creationId xmlns:p14="http://schemas.microsoft.com/office/powerpoint/2010/main" val="1678136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468A-5055-191B-C7A2-0C544F140BE8}"/>
              </a:ext>
            </a:extLst>
          </p:cNvPr>
          <p:cNvSpPr>
            <a:spLocks noGrp="1"/>
          </p:cNvSpPr>
          <p:nvPr>
            <p:ph type="title"/>
          </p:nvPr>
        </p:nvSpPr>
        <p:spPr/>
        <p:txBody>
          <a:bodyPr/>
          <a:lstStyle/>
          <a:p>
            <a:r>
              <a:rPr lang="en-US" dirty="0"/>
              <a:t>About Myself</a:t>
            </a:r>
          </a:p>
        </p:txBody>
      </p:sp>
      <p:sp>
        <p:nvSpPr>
          <p:cNvPr id="3" name="Content Placeholder 2">
            <a:extLst>
              <a:ext uri="{FF2B5EF4-FFF2-40B4-BE49-F238E27FC236}">
                <a16:creationId xmlns:a16="http://schemas.microsoft.com/office/drawing/2014/main" id="{DF96A3FE-F48F-659C-1C00-DFCC37B92FB0}"/>
              </a:ext>
            </a:extLst>
          </p:cNvPr>
          <p:cNvSpPr>
            <a:spLocks noGrp="1"/>
          </p:cNvSpPr>
          <p:nvPr>
            <p:ph idx="1"/>
          </p:nvPr>
        </p:nvSpPr>
        <p:spPr/>
        <p:txBody>
          <a:bodyPr>
            <a:normAutofit/>
          </a:bodyPr>
          <a:lstStyle/>
          <a:p>
            <a:r>
              <a:rPr lang="en-US" sz="3200" dirty="0"/>
              <a:t>Graduate student</a:t>
            </a:r>
          </a:p>
          <a:p>
            <a:r>
              <a:rPr lang="en-US" sz="3200" dirty="0"/>
              <a:t>Bioinformatics</a:t>
            </a:r>
          </a:p>
          <a:p>
            <a:r>
              <a:rPr lang="en-US" sz="3200" dirty="0"/>
              <a:t>Healthcare research</a:t>
            </a:r>
          </a:p>
        </p:txBody>
      </p:sp>
    </p:spTree>
    <p:extLst>
      <p:ext uri="{BB962C8B-B14F-4D97-AF65-F5344CB8AC3E}">
        <p14:creationId xmlns:p14="http://schemas.microsoft.com/office/powerpoint/2010/main" val="1390570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15A9-FB30-7482-20BB-D38E09767AE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3A44909-E960-EA5F-59A3-5327E2F5A030}"/>
              </a:ext>
            </a:extLst>
          </p:cNvPr>
          <p:cNvSpPr>
            <a:spLocks noGrp="1"/>
          </p:cNvSpPr>
          <p:nvPr>
            <p:ph idx="1"/>
          </p:nvPr>
        </p:nvSpPr>
        <p:spPr/>
        <p:txBody>
          <a:bodyPr>
            <a:normAutofit/>
          </a:bodyPr>
          <a:lstStyle/>
          <a:p>
            <a:r>
              <a:rPr lang="en-US" sz="3500" dirty="0"/>
              <a:t>Plain people</a:t>
            </a:r>
          </a:p>
          <a:p>
            <a:pPr lvl="1"/>
            <a:r>
              <a:rPr lang="en-US" dirty="0"/>
              <a:t>Genetically isolated</a:t>
            </a:r>
          </a:p>
          <a:p>
            <a:pPr lvl="1"/>
            <a:r>
              <a:rPr lang="en-US" dirty="0"/>
              <a:t>Founder effect</a:t>
            </a:r>
          </a:p>
          <a:p>
            <a:r>
              <a:rPr lang="en-US" sz="3200" dirty="0"/>
              <a:t>Broader society</a:t>
            </a:r>
          </a:p>
          <a:p>
            <a:pPr lvl="1"/>
            <a:r>
              <a:rPr lang="en-US" dirty="0"/>
              <a:t>Leaving Plain community</a:t>
            </a:r>
          </a:p>
          <a:p>
            <a:r>
              <a:rPr lang="en-US" sz="3200" dirty="0"/>
              <a:t>Genetic databases</a:t>
            </a:r>
          </a:p>
          <a:p>
            <a:pPr lvl="1"/>
            <a:r>
              <a:rPr lang="en-US" dirty="0"/>
              <a:t>Healthcare providers</a:t>
            </a:r>
          </a:p>
          <a:p>
            <a:pPr lvl="1"/>
            <a:endParaRPr lang="en-US" dirty="0"/>
          </a:p>
        </p:txBody>
      </p:sp>
    </p:spTree>
    <p:extLst>
      <p:ext uri="{BB962C8B-B14F-4D97-AF65-F5344CB8AC3E}">
        <p14:creationId xmlns:p14="http://schemas.microsoft.com/office/powerpoint/2010/main" val="3726712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CFFC7-7FC9-1BBF-A65F-DC2CD856D81F}"/>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5C14F507-0510-A60E-2264-CE1D5C381CBD}"/>
              </a:ext>
            </a:extLst>
          </p:cNvPr>
          <p:cNvSpPr>
            <a:spLocks noGrp="1"/>
          </p:cNvSpPr>
          <p:nvPr>
            <p:ph idx="1"/>
          </p:nvPr>
        </p:nvSpPr>
        <p:spPr/>
        <p:txBody>
          <a:bodyPr>
            <a:normAutofit/>
          </a:bodyPr>
          <a:lstStyle/>
          <a:p>
            <a:pPr marL="0" indent="0" algn="ctr">
              <a:buNone/>
            </a:pPr>
            <a:r>
              <a:rPr lang="en-US" sz="3200" dirty="0"/>
              <a:t>This study created a database from 210 Kish Valley Amish and Mennonite patient exomes. Then, exploratory data analysis was performed to identify meaningful gene variants with a focus on genes of interest identified by Dr. Morton.</a:t>
            </a:r>
          </a:p>
        </p:txBody>
      </p:sp>
    </p:spTree>
    <p:extLst>
      <p:ext uri="{BB962C8B-B14F-4D97-AF65-F5344CB8AC3E}">
        <p14:creationId xmlns:p14="http://schemas.microsoft.com/office/powerpoint/2010/main" val="4277005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FC09C-0569-4E11-198C-45C6A4B7F127}"/>
              </a:ext>
            </a:extLst>
          </p:cNvPr>
          <p:cNvSpPr>
            <a:spLocks noGrp="1"/>
          </p:cNvSpPr>
          <p:nvPr>
            <p:ph type="title"/>
          </p:nvPr>
        </p:nvSpPr>
        <p:spPr/>
        <p:txBody>
          <a:bodyPr/>
          <a:lstStyle/>
          <a:p>
            <a:r>
              <a:rPr lang="en-US" dirty="0"/>
              <a:t>Methods</a:t>
            </a:r>
          </a:p>
        </p:txBody>
      </p:sp>
      <p:graphicFrame>
        <p:nvGraphicFramePr>
          <p:cNvPr id="4" name="Diagram 3">
            <a:extLst>
              <a:ext uri="{FF2B5EF4-FFF2-40B4-BE49-F238E27FC236}">
                <a16:creationId xmlns:a16="http://schemas.microsoft.com/office/drawing/2014/main" id="{9074ED34-1DD8-D487-664F-C0EC2B8838E9}"/>
              </a:ext>
            </a:extLst>
          </p:cNvPr>
          <p:cNvGraphicFramePr/>
          <p:nvPr>
            <p:extLst>
              <p:ext uri="{D42A27DB-BD31-4B8C-83A1-F6EECF244321}">
                <p14:modId xmlns:p14="http://schemas.microsoft.com/office/powerpoint/2010/main" val="1774005391"/>
              </p:ext>
            </p:extLst>
          </p:nvPr>
        </p:nvGraphicFramePr>
        <p:xfrm>
          <a:off x="866183" y="-652521"/>
          <a:ext cx="11172556" cy="81630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0BBFA626-ABAC-F65B-541E-B4F90DD4D01C}"/>
              </a:ext>
            </a:extLst>
          </p:cNvPr>
          <p:cNvGraphicFramePr/>
          <p:nvPr>
            <p:extLst>
              <p:ext uri="{D42A27DB-BD31-4B8C-83A1-F6EECF244321}">
                <p14:modId xmlns:p14="http://schemas.microsoft.com/office/powerpoint/2010/main" val="4002958311"/>
              </p:ext>
            </p:extLst>
          </p:nvPr>
        </p:nvGraphicFramePr>
        <p:xfrm>
          <a:off x="866183" y="2463298"/>
          <a:ext cx="11172556" cy="680535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TextBox 7">
            <a:extLst>
              <a:ext uri="{FF2B5EF4-FFF2-40B4-BE49-F238E27FC236}">
                <a16:creationId xmlns:a16="http://schemas.microsoft.com/office/drawing/2014/main" id="{9997A00A-AAEF-9BCA-16E7-604B122E9373}"/>
              </a:ext>
            </a:extLst>
          </p:cNvPr>
          <p:cNvSpPr txBox="1"/>
          <p:nvPr/>
        </p:nvSpPr>
        <p:spPr>
          <a:xfrm>
            <a:off x="0" y="2278632"/>
            <a:ext cx="2960176" cy="369332"/>
          </a:xfrm>
          <a:prstGeom prst="rect">
            <a:avLst/>
          </a:prstGeom>
          <a:noFill/>
        </p:spPr>
        <p:txBody>
          <a:bodyPr wrap="square" rtlCol="0">
            <a:spAutoFit/>
          </a:bodyPr>
          <a:lstStyle/>
          <a:p>
            <a:r>
              <a:rPr lang="en-US" dirty="0"/>
              <a:t>Part 1: Database Creation</a:t>
            </a:r>
          </a:p>
        </p:txBody>
      </p:sp>
      <p:sp>
        <p:nvSpPr>
          <p:cNvPr id="9" name="TextBox 8">
            <a:extLst>
              <a:ext uri="{FF2B5EF4-FFF2-40B4-BE49-F238E27FC236}">
                <a16:creationId xmlns:a16="http://schemas.microsoft.com/office/drawing/2014/main" id="{FA05B4AC-3271-4359-E40F-0F157BB4F7BD}"/>
              </a:ext>
            </a:extLst>
          </p:cNvPr>
          <p:cNvSpPr txBox="1"/>
          <p:nvPr/>
        </p:nvSpPr>
        <p:spPr>
          <a:xfrm>
            <a:off x="0" y="4525244"/>
            <a:ext cx="3688597" cy="369332"/>
          </a:xfrm>
          <a:prstGeom prst="rect">
            <a:avLst/>
          </a:prstGeom>
          <a:noFill/>
        </p:spPr>
        <p:txBody>
          <a:bodyPr wrap="square" rtlCol="0">
            <a:spAutoFit/>
          </a:bodyPr>
          <a:lstStyle/>
          <a:p>
            <a:r>
              <a:rPr lang="en-US" dirty="0"/>
              <a:t>Part 2: Exploratory Data Analysis</a:t>
            </a:r>
          </a:p>
        </p:txBody>
      </p:sp>
    </p:spTree>
    <p:extLst>
      <p:ext uri="{BB962C8B-B14F-4D97-AF65-F5344CB8AC3E}">
        <p14:creationId xmlns:p14="http://schemas.microsoft.com/office/powerpoint/2010/main" val="7602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B6D4-C9B0-9BAF-B908-E91106B6C2CC}"/>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1848348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203C45E-8554-794A-A2DD-B4CF80F8189D}"/>
              </a:ext>
            </a:extLst>
          </p:cNvPr>
          <p:cNvPicPr>
            <a:picLocks noChangeAspect="1"/>
          </p:cNvPicPr>
          <p:nvPr/>
        </p:nvPicPr>
        <p:blipFill>
          <a:blip r:embed="rId3"/>
          <a:stretch>
            <a:fillRect/>
          </a:stretch>
        </p:blipFill>
        <p:spPr>
          <a:xfrm>
            <a:off x="457200" y="2178818"/>
            <a:ext cx="11277600" cy="203835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97C3D6EE-463B-42D9-B084-3E82D2FACA17}"/>
              </a:ext>
            </a:extLst>
          </p:cNvPr>
          <p:cNvPicPr>
            <a:picLocks noChangeAspect="1"/>
          </p:cNvPicPr>
          <p:nvPr/>
        </p:nvPicPr>
        <p:blipFill>
          <a:blip r:embed="rId4"/>
          <a:stretch>
            <a:fillRect/>
          </a:stretch>
        </p:blipFill>
        <p:spPr>
          <a:xfrm>
            <a:off x="457200" y="4423209"/>
            <a:ext cx="11277601" cy="177456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itle 1">
            <a:extLst>
              <a:ext uri="{FF2B5EF4-FFF2-40B4-BE49-F238E27FC236}">
                <a16:creationId xmlns:a16="http://schemas.microsoft.com/office/drawing/2014/main" id="{E472AD5A-CCB0-8477-2690-F8D3D21D79B9}"/>
              </a:ext>
            </a:extLst>
          </p:cNvPr>
          <p:cNvSpPr>
            <a:spLocks noGrp="1"/>
          </p:cNvSpPr>
          <p:nvPr>
            <p:ph type="title"/>
          </p:nvPr>
        </p:nvSpPr>
        <p:spPr>
          <a:xfrm>
            <a:off x="680321" y="753228"/>
            <a:ext cx="9613861" cy="1080938"/>
          </a:xfrm>
        </p:spPr>
        <p:txBody>
          <a:bodyPr/>
          <a:lstStyle/>
          <a:p>
            <a:r>
              <a:rPr lang="en-US" dirty="0"/>
              <a:t>Database</a:t>
            </a:r>
          </a:p>
        </p:txBody>
      </p:sp>
    </p:spTree>
    <p:extLst>
      <p:ext uri="{BB962C8B-B14F-4D97-AF65-F5344CB8AC3E}">
        <p14:creationId xmlns:p14="http://schemas.microsoft.com/office/powerpoint/2010/main" val="2257588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0854-1535-D11C-A099-BA4B832E8DED}"/>
              </a:ext>
            </a:extLst>
          </p:cNvPr>
          <p:cNvSpPr>
            <a:spLocks noGrp="1"/>
          </p:cNvSpPr>
          <p:nvPr>
            <p:ph type="title"/>
          </p:nvPr>
        </p:nvSpPr>
        <p:spPr/>
        <p:txBody>
          <a:bodyPr/>
          <a:lstStyle/>
          <a:p>
            <a:r>
              <a:rPr lang="en-US" dirty="0" err="1"/>
              <a:t>MutationTaster</a:t>
            </a:r>
            <a:r>
              <a:rPr lang="en-US" dirty="0"/>
              <a:t> Predictor Results</a:t>
            </a:r>
          </a:p>
        </p:txBody>
      </p:sp>
      <p:pic>
        <p:nvPicPr>
          <p:cNvPr id="4" name="Picture 3">
            <a:extLst>
              <a:ext uri="{FF2B5EF4-FFF2-40B4-BE49-F238E27FC236}">
                <a16:creationId xmlns:a16="http://schemas.microsoft.com/office/drawing/2014/main" id="{9B1E26F1-179A-F23B-04D7-9C32CB3F3E01}"/>
              </a:ext>
            </a:extLst>
          </p:cNvPr>
          <p:cNvPicPr>
            <a:picLocks noChangeAspect="1"/>
          </p:cNvPicPr>
          <p:nvPr/>
        </p:nvPicPr>
        <p:blipFill rotWithShape="1">
          <a:blip r:embed="rId3"/>
          <a:srcRect t="4709"/>
          <a:stretch>
            <a:fillRect/>
          </a:stretch>
        </p:blipFill>
        <p:spPr bwMode="auto">
          <a:xfrm>
            <a:off x="827262" y="2302208"/>
            <a:ext cx="10537475" cy="40697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98077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5F3E-47C6-ECED-AB0B-EF315D5F357B}"/>
              </a:ext>
            </a:extLst>
          </p:cNvPr>
          <p:cNvSpPr>
            <a:spLocks noGrp="1"/>
          </p:cNvSpPr>
          <p:nvPr>
            <p:ph type="title"/>
          </p:nvPr>
        </p:nvSpPr>
        <p:spPr>
          <a:xfrm>
            <a:off x="0" y="762853"/>
            <a:ext cx="11072125" cy="1080938"/>
          </a:xfrm>
        </p:spPr>
        <p:txBody>
          <a:bodyPr/>
          <a:lstStyle/>
          <a:p>
            <a:r>
              <a:rPr lang="en-US" dirty="0" err="1"/>
              <a:t>MutationTaster</a:t>
            </a:r>
            <a:r>
              <a:rPr lang="en-US" dirty="0"/>
              <a:t> Predictions with Genes of Interest</a:t>
            </a:r>
          </a:p>
        </p:txBody>
      </p:sp>
      <p:pic>
        <p:nvPicPr>
          <p:cNvPr id="4" name="Picture 3">
            <a:extLst>
              <a:ext uri="{FF2B5EF4-FFF2-40B4-BE49-F238E27FC236}">
                <a16:creationId xmlns:a16="http://schemas.microsoft.com/office/drawing/2014/main" id="{E3AC37D2-3F7B-7514-9B71-434B03B00E31}"/>
              </a:ext>
            </a:extLst>
          </p:cNvPr>
          <p:cNvPicPr>
            <a:picLocks noChangeAspect="1"/>
          </p:cNvPicPr>
          <p:nvPr/>
        </p:nvPicPr>
        <p:blipFill rotWithShape="1">
          <a:blip r:embed="rId3"/>
          <a:srcRect t="6067"/>
          <a:stretch>
            <a:fillRect/>
          </a:stretch>
        </p:blipFill>
        <p:spPr bwMode="auto">
          <a:xfrm>
            <a:off x="2250258" y="2175309"/>
            <a:ext cx="7691483" cy="44853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0708762"/>
      </p:ext>
    </p:extLst>
  </p:cSld>
  <p:clrMapOvr>
    <a:masterClrMapping/>
  </p:clrMapOvr>
</p:sld>
</file>

<file path=ppt/theme/theme1.xml><?xml version="1.0" encoding="utf-8"?>
<a:theme xmlns:a="http://schemas.openxmlformats.org/drawingml/2006/main" name="Berli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508</TotalTime>
  <Words>1586</Words>
  <Application>Microsoft Office PowerPoint</Application>
  <PresentationFormat>Widescreen</PresentationFormat>
  <Paragraphs>143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Berlin</vt:lpstr>
      <vt:lpstr>Genetic Insights from a Genetically Isolated Community</vt:lpstr>
      <vt:lpstr>About Myself</vt:lpstr>
      <vt:lpstr>Introduction</vt:lpstr>
      <vt:lpstr>Project Goal</vt:lpstr>
      <vt:lpstr>Methods</vt:lpstr>
      <vt:lpstr>Results</vt:lpstr>
      <vt:lpstr>Database</vt:lpstr>
      <vt:lpstr>MutationTaster Predictor Results</vt:lpstr>
      <vt:lpstr>MutationTaster Predictions with Genes of Interest</vt:lpstr>
      <vt:lpstr>PCCB had highest MAF</vt:lpstr>
      <vt:lpstr>Discussion</vt:lpstr>
      <vt:lpstr>Conclusion</vt:lpstr>
      <vt:lpstr>Limitations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Alyssa Wheeler</dc:creator>
  <cp:lastModifiedBy>Alyssa Wheeler</cp:lastModifiedBy>
  <cp:revision>11</cp:revision>
  <dcterms:created xsi:type="dcterms:W3CDTF">2025-08-11T15:04:44Z</dcterms:created>
  <dcterms:modified xsi:type="dcterms:W3CDTF">2025-08-13T21:41:49Z</dcterms:modified>
</cp:coreProperties>
</file>