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possibly the most misunderstood economic indicator, but simultaneously one of the most spoken about. 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a:p>
            <a:pPr lvl="0" indent="0" marL="0">
              <a:buNone/>
            </a:pPr>
          </a:p>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sv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sv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00npeUY_1Vg"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Talking about Productivity with Members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Organiser Essentials: The NRC LEgal, Political and Economic Education Series</a:t>
            </a:r>
            <a:br/>
            <a:br/>
            <a:r>
              <a:rPr/>
              <a:t>Josh Newton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organiser-education-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organiser-education-productivity_files/figure-pptx/unnamed-chunk-4-1.sv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organiser-education-productivity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organiser-education-productivity_files/figure-pptx/unnamed-chunk-6-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
        <p:nvSpPr>
          <p:cNvPr id="3" name="Content Placeholder 2"/>
          <p:cNvSpPr>
            <a:spLocks noGrp="1"/>
          </p:cNvSpPr>
          <p:nvPr>
            <p:ph idx="1"/>
          </p:nvPr>
        </p:nvSpPr>
        <p:spPr/>
        <p:txBody>
          <a:bodyPr/>
          <a:lstStyle/>
          <a:p>
            <a:pPr lvl="0"/>
            <a:r>
              <a:rPr/>
              <a:t>The amount it costs to produce one unit of output</a:t>
            </a:r>
          </a:p>
          <a:p>
            <a:pPr lvl="0"/>
            <a:r>
              <a:rPr/>
              <a:t>Consistent across market and non-market sectors</a:t>
            </a:r>
          </a:p>
          <a:p>
            <a:pPr lvl="0"/>
            <a:r>
              <a:rPr/>
              <a:t>Tied to real wages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and Management</a:t>
            </a:r>
          </a:p>
        </p:txBody>
      </p:sp>
      <p:sp>
        <p:nvSpPr>
          <p:cNvPr id="3" name="Content Placeholder 2"/>
          <p:cNvSpPr>
            <a:spLocks noGrp="1"/>
          </p:cNvSpPr>
          <p:nvPr>
            <p:ph idx="1"/>
          </p:nvPr>
        </p:nvSpPr>
        <p:spPr/>
        <p:txBody>
          <a:bodyPr/>
          <a:lstStyle/>
          <a:p>
            <a:pPr lvl="0" indent="0" marL="0">
              <a:buNone/>
            </a:pPr>
            <a:r>
              <a:rPr/>
              <a:t>Productivity is primarily determined by five things:</a:t>
            </a:r>
          </a:p>
          <a:p>
            <a:pPr lvl="0"/>
            <a:r>
              <a:rPr/>
              <a:t>The health and skills of workers</a:t>
            </a:r>
          </a:p>
          <a:p>
            <a:pPr lvl="0"/>
            <a:r>
              <a:rPr/>
              <a:t>Physical capital like tools, and machines</a:t>
            </a:r>
          </a:p>
          <a:p>
            <a:pPr lvl="0"/>
            <a:r>
              <a:rPr/>
              <a:t>Technology and innovation</a:t>
            </a:r>
          </a:p>
          <a:p>
            <a:pPr lvl="0"/>
            <a:r>
              <a:rPr/>
              <a:t>Management of resources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and Public Policy</a:t>
            </a:r>
          </a:p>
        </p:txBody>
      </p:sp>
      <p:sp>
        <p:nvSpPr>
          <p:cNvPr id="3" name="Content Placeholder 2"/>
          <p:cNvSpPr>
            <a:spLocks noGrp="1"/>
          </p:cNvSpPr>
          <p:nvPr>
            <p:ph idx="1"/>
          </p:nvPr>
        </p:nvSpPr>
        <p:spPr/>
        <p:txBody>
          <a:bodyPr/>
          <a:lstStyle/>
          <a:p>
            <a:pPr lvl="0" indent="0" marL="0">
              <a:buNone/>
            </a:pPr>
            <a:r>
              <a:rPr/>
              <a:t>Policy levers available to grow/improve productivity</a:t>
            </a:r>
          </a:p>
          <a:p>
            <a:pPr lvl="0"/>
            <a:r>
              <a:rPr/>
              <a:t>Health</a:t>
            </a:r>
          </a:p>
          <a:p>
            <a:pPr lvl="0"/>
            <a:r>
              <a:rPr/>
              <a:t>Skills</a:t>
            </a:r>
          </a:p>
          <a:p>
            <a:pPr lvl="0"/>
            <a:r>
              <a:rPr/>
              <a:t>Investment</a:t>
            </a:r>
          </a:p>
          <a:p>
            <a:pPr lvl="0"/>
            <a:r>
              <a:rPr/>
              <a:t>Environmental regulation</a:t>
            </a:r>
          </a:p>
          <a:p>
            <a:pPr lvl="0"/>
            <a:r>
              <a:rPr/>
              <a:t>Managerial practices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a:t>
            </a:r>
          </a:p>
        </p:txBody>
      </p:sp>
      <p:sp>
        <p:nvSpPr>
          <p:cNvPr id="3" name="Content Placeholder 2"/>
          <p:cNvSpPr>
            <a:spLocks noGrp="1"/>
          </p:cNvSpPr>
          <p:nvPr>
            <p:ph idx="1"/>
          </p:nvPr>
        </p:nvSpPr>
        <p:spPr/>
        <p:txBody>
          <a:bodyPr/>
          <a:lstStyle/>
          <a:p>
            <a:pPr lvl="0" indent="0" marL="1270000">
              <a:buNone/>
            </a:pPr>
            <a:r>
              <a:rPr sz="2000"/>
              <a:t>A wage increase isn’t affordable this year because productivity is stagnant</a:t>
            </a:r>
          </a:p>
          <a:p>
            <a:pPr lvl="0"/>
            <a:r>
              <a:rPr/>
              <a:t>This is often a lie but even if it is true - who is responsible for stagnant productivity? Worker or Boss?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 - Health</a:t>
            </a:r>
          </a:p>
        </p:txBody>
      </p:sp>
      <p:sp>
        <p:nvSpPr>
          <p:cNvPr id="3" name="Content Placeholder 2"/>
          <p:cNvSpPr>
            <a:spLocks noGrp="1"/>
          </p:cNvSpPr>
          <p:nvPr>
            <p:ph idx="1"/>
          </p:nvPr>
        </p:nvSpPr>
        <p:spPr/>
        <p:txBody>
          <a:bodyPr/>
          <a:lstStyle/>
          <a:p>
            <a:pPr lvl="0"/>
            <a:r>
              <a:rPr/>
              <a:t>Are workers earning enough to live without constant stress?</a:t>
            </a:r>
          </a:p>
          <a:p>
            <a:pPr lvl="0"/>
            <a:r>
              <a:rPr/>
              <a:t>Are workplace health and safety risks properly addressed?</a:t>
            </a:r>
          </a:p>
          <a:p>
            <a:pPr lvl="0"/>
            <a:r>
              <a:rPr/>
              <a:t>Do workers have sufficient time to rest and recover?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Organiser Essentials: The NRC Legal, Political and Economic Education Series</a:t>
            </a:r>
          </a:p>
        </p:txBody>
      </p:sp>
      <p:sp>
        <p:nvSpPr>
          <p:cNvPr id="3" name="Content Placeholder 2"/>
          <p:cNvSpPr>
            <a:spLocks noGrp="1"/>
          </p:cNvSpPr>
          <p:nvPr>
            <p:ph idx="1"/>
          </p:nvPr>
        </p:nvSpPr>
        <p:spPr/>
        <p:txBody>
          <a:bodyPr/>
          <a:lstStyle/>
          <a:p>
            <a:pPr lvl="0"/>
            <a:r>
              <a:rPr/>
              <a:t>Tell us what you need.</a:t>
            </a:r>
          </a:p>
          <a:p>
            <a:pPr lvl="0"/>
            <a:r>
              <a:rPr/>
              <a:t>These sessions are designed to help build a culture of mindful militancy.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 - Skills</a:t>
            </a:r>
          </a:p>
        </p:txBody>
      </p:sp>
      <p:sp>
        <p:nvSpPr>
          <p:cNvPr id="3" name="Content Placeholder 2"/>
          <p:cNvSpPr>
            <a:spLocks noGrp="1"/>
          </p:cNvSpPr>
          <p:nvPr>
            <p:ph idx="1"/>
          </p:nvPr>
        </p:nvSpPr>
        <p:spPr/>
        <p:txBody>
          <a:bodyPr/>
          <a:lstStyle/>
          <a:p>
            <a:pPr lvl="0"/>
            <a:r>
              <a:rPr/>
              <a:t>Are workers given opportunities to develop their skills and advance their careers?</a:t>
            </a:r>
          </a:p>
          <a:p>
            <a:pPr lvl="0"/>
            <a:r>
              <a:rPr/>
              <a:t>Does the company cover training costs? Or offer time off?</a:t>
            </a:r>
          </a:p>
          <a:p>
            <a:pPr lvl="0"/>
            <a:r>
              <a:rPr/>
              <a:t>Are there incentives to train?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 - Investment</a:t>
            </a:r>
          </a:p>
        </p:txBody>
      </p:sp>
      <p:sp>
        <p:nvSpPr>
          <p:cNvPr id="3" name="Content Placeholder 2"/>
          <p:cNvSpPr>
            <a:spLocks noGrp="1"/>
          </p:cNvSpPr>
          <p:nvPr>
            <p:ph idx="1"/>
          </p:nvPr>
        </p:nvSpPr>
        <p:spPr/>
        <p:txBody>
          <a:bodyPr/>
          <a:lstStyle/>
          <a:p>
            <a:pPr lvl="0"/>
            <a:r>
              <a:rPr/>
              <a:t>Is the company investing in physical capital and research?</a:t>
            </a:r>
          </a:p>
          <a:p>
            <a:pPr lvl="0"/>
            <a:r>
              <a:rPr/>
              <a:t>Are workers provided with the tools and materials they need to be productive?</a:t>
            </a:r>
          </a:p>
          <a:p>
            <a:pPr lvl="0"/>
            <a:r>
              <a:rPr/>
              <a:t>Is time wasted on non-value adding tasks?</a:t>
            </a:r>
          </a:p>
          <a:p>
            <a:pPr lvl="0"/>
            <a:r>
              <a:rPr/>
              <a:t>Can workers raise and resolve issues with management?</a:t>
            </a:r>
          </a:p>
          <a:p>
            <a:pPr lvl="0"/>
            <a:r>
              <a:rPr/>
              <a:t>Are workers deployed effectively?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a:t>
            </a:r>
          </a:p>
        </p:txBody>
      </p:sp>
      <p:sp>
        <p:nvSpPr>
          <p:cNvPr id="3" name="Content Placeholder 2"/>
          <p:cNvSpPr>
            <a:spLocks noGrp="1"/>
          </p:cNvSpPr>
          <p:nvPr>
            <p:ph idx="1"/>
          </p:nvPr>
        </p:nvSpPr>
        <p:spPr/>
        <p:txBody>
          <a:bodyPr/>
          <a:lstStyle/>
          <a:p>
            <a:pPr lvl="0"/>
            <a:r>
              <a:rPr/>
              <a:t>Productivity in the workplace is shaped by the choices companies make</a:t>
            </a:r>
          </a:p>
          <a:p>
            <a:pPr lvl="0"/>
            <a:r>
              <a:rPr/>
              <a:t>Companies can be profitable without being productive.</a:t>
            </a:r>
          </a:p>
          <a:p>
            <a:pPr lvl="0"/>
            <a:r>
              <a:rPr/>
              <a:t>Workers need to be able to discuss productivity openly so they can challenge misleading claims.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NRC is Here to Help</a:t>
            </a:r>
          </a:p>
        </p:txBody>
      </p:sp>
      <p:sp>
        <p:nvSpPr>
          <p:cNvPr id="3" name="Content Placeholder 2"/>
          <p:cNvSpPr>
            <a:spLocks noGrp="1"/>
          </p:cNvSpPr>
          <p:nvPr>
            <p:ph idx="1"/>
          </p:nvPr>
        </p:nvSpPr>
        <p:spPr/>
        <p:txBody>
          <a:bodyPr/>
          <a:lstStyle/>
          <a:p>
            <a:pPr lvl="0"/>
            <a:r>
              <a:rPr/>
              <a:t>Please reach out if you need any help</a:t>
            </a:r>
          </a:p>
          <a:p>
            <a:pPr lvl="0"/>
            <a:r>
              <a:rPr/>
              <a:t>Contact us on nrc@amwu.org.au</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Talking about Productivity</a:t>
            </a:r>
          </a:p>
        </p:txBody>
      </p:sp>
      <p:sp>
        <p:nvSpPr>
          <p:cNvPr id="3" name="Content Placeholder 2"/>
          <p:cNvSpPr>
            <a:spLocks noGrp="1"/>
          </p:cNvSpPr>
          <p:nvPr>
            <p:ph idx="1"/>
          </p:nvPr>
        </p:nvSpPr>
        <p:spPr/>
        <p:txBody>
          <a:bodyPr/>
          <a:lstStyle/>
          <a:p>
            <a:pPr lvl="0"/>
            <a:r>
              <a:rPr/>
              <a:t>Why do you need to understand productivity?</a:t>
            </a:r>
          </a:p>
          <a:p>
            <a:pPr lvl="0"/>
            <a:r>
              <a:rPr/>
              <a:t>What is productivity, and what is it not?</a:t>
            </a:r>
          </a:p>
          <a:p>
            <a:pPr lvl="0"/>
            <a:r>
              <a:rPr/>
              <a:t>What factors affect trends in productivity?</a:t>
            </a:r>
          </a:p>
          <a:p>
            <a:pPr lvl="0"/>
            <a:r>
              <a:rPr/>
              <a:t>Productivity in the workplace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a:t>
            </a:r>
          </a:p>
        </p:txBody>
      </p:sp>
      <p:sp>
        <p:nvSpPr>
          <p:cNvPr id="3" name="Content Placeholder 2"/>
          <p:cNvSpPr>
            <a:spLocks noGrp="1"/>
          </p:cNvSpPr>
          <p:nvPr>
            <p:ph idx="1"/>
          </p:nvPr>
        </p:nvSpPr>
        <p:spPr/>
        <p:txBody>
          <a:bodyPr/>
          <a:lstStyle/>
          <a:p>
            <a:pPr lvl="0" indent="0" marL="0">
              <a:buNone/>
            </a:pPr>
            <a:r>
              <a:rPr>
                <a:hlinkClick r:id="rId2"/>
              </a:rPr>
              <a:t>https://www.youtube.com/watch?v=00npeUY_1Vg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about Productivity with Members</dc:title>
  <dc:creator>Josh Newton</dc:creator>
  <cp:keywords/>
  <dcterms:created xsi:type="dcterms:W3CDTF">2025-09-29T04:58:52Z</dcterms:created>
  <dcterms:modified xsi:type="dcterms:W3CDTF">2025-09-29T04:58:52Z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 - AMWU</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subtitle">
    <vt:lpwstr>Organiser Essentials: The NRC LEgal, Political and Economic Education Series</vt:lpwstr>
  </property>
  <property fmtid="{D5CDD505-2E9C-101B-9397-08002B2CF9AE}" pid="13" name="toc-title">
    <vt:lpwstr>Table of contents</vt:lpwstr>
  </property>
</Properties>
</file>