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notesMaster" Target="notesMasters/notesMaster1.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Economics used to be the realm of the philosopher.</a:t>
            </a:r>
          </a:p>
          <a:p>
            <a:pPr lvl="0" indent="0" marL="0">
              <a:buNone/>
            </a:pPr>
          </a:p>
          <a:p>
            <a:pPr lvl="0" indent="0" marL="0">
              <a:buNone/>
            </a:pPr>
            <a:r>
              <a:rPr/>
              <a:t>In about the 1950s to 1960s, a new school of economists decided that adding maths equations to economics made it more rigorous, and more scientific.</a:t>
            </a:r>
          </a:p>
          <a:p>
            <a:pPr lvl="0" indent="0" marL="0">
              <a:buNone/>
            </a:pPr>
          </a:p>
          <a:p>
            <a:pPr lvl="0" indent="0" marL="0">
              <a:buNone/>
            </a:pPr>
            <a:r>
              <a:rPr/>
              <a:t>This shifted the discipline away from thinking about the interaction of the economy and the government, instead thinking of it as an abstract concept which can be modelled, and those models can be used to make predictions.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we call ‘economics’ today is very different from what would have been called economics in the 1960s, economics in the 1890s, economics in the 1600s, and economics prior to the invention of agriculture.</a:t>
            </a:r>
          </a:p>
          <a:p>
            <a:pPr lvl="0" indent="0" marL="0">
              <a:buNone/>
            </a:pPr>
          </a:p>
          <a:p>
            <a:pPr lvl="0" indent="0" marL="0">
              <a:buNone/>
            </a:pPr>
            <a:r>
              <a:rPr/>
              <a:t>The study of economics is ideological. It is a social science, not a hard science. There is no Nobel prize in economics (the Nobel Memorial Prize in Economic Sciences was not and is not one of the original 5).</a:t>
            </a:r>
          </a:p>
          <a:p>
            <a:pPr lvl="0" indent="0" marL="0">
              <a:buNone/>
            </a:pPr>
          </a:p>
          <a:p>
            <a:pPr lvl="0" indent="0" marL="0">
              <a:buNone/>
            </a:pPr>
            <a:r>
              <a:rPr/>
              <a:t>Early economics was philosophical - looking at questions like:</a:t>
            </a:r>
          </a:p>
          <a:p>
            <a:pPr lvl="0" indent="0" marL="0">
              <a:buNone/>
            </a:pPr>
          </a:p>
          <a:p>
            <a:pPr lvl="0"/>
            <a:r>
              <a:rPr/>
              <a:t>What is work? What is production?</a:t>
            </a:r>
          </a:p>
          <a:p>
            <a:pPr lvl="0" indent="0" marL="0">
              <a:buNone/>
            </a:pPr>
          </a:p>
          <a:p>
            <a:pPr lvl="0"/>
            <a:r>
              <a:rPr/>
              <a:t>What is value?</a:t>
            </a:r>
          </a:p>
          <a:p>
            <a:pPr lvl="0" indent="0" marL="0">
              <a:buNone/>
            </a:pPr>
          </a:p>
          <a:p>
            <a:pPr lvl="0" indent="0" marL="0">
              <a:buNone/>
            </a:pPr>
            <a:r>
              <a:rPr/>
              <a:t>In the 1600s, the dominant ideology of Britain was </a:t>
            </a:r>
            <a:r>
              <a:rPr i="1"/>
              <a:t>mercantilism,</a:t>
            </a:r>
            <a:r>
              <a:rPr/>
              <a:t> based on the growing power of Britain, and the vast trade networks they had developed through colonialism. The economics of the time was a reflection of this ideology, highlighting the ways in which trade was important for a country’s economic development. Economists argued for increased power of the state (to strengthen colonial power) and for government’s to maintain a trade surplus.</a:t>
            </a:r>
          </a:p>
          <a:p>
            <a:pPr lvl="0" indent="0" marL="0">
              <a:buNone/>
            </a:pPr>
          </a:p>
          <a:p>
            <a:pPr lvl="0" indent="0" marL="0">
              <a:buNone/>
            </a:pPr>
            <a:r>
              <a:rPr/>
              <a:t>In France, about 100 years later, the </a:t>
            </a:r>
            <a:r>
              <a:rPr i="1"/>
              <a:t>physiocrats</a:t>
            </a:r>
            <a:r>
              <a:rPr/>
              <a:t> considered two distinct industries - agricultural, and non-agricultural, in reflection of the growing industrialisation in workshops and of artisans. The physiocrats believed that only agricultural labour could create value in the products of society, and that non-agricultural labour was unproductive.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b="1"/>
              <a:t>Classical Economics</a:t>
            </a:r>
          </a:p>
          <a:p>
            <a:pPr lvl="0" indent="0" marL="0">
              <a:buNone/>
            </a:pPr>
          </a:p>
          <a:p>
            <a:pPr lvl="0" indent="0" marL="0">
              <a:buNone/>
            </a:pPr>
            <a:r>
              <a:rPr/>
              <a:t>Prior to and during the industrial revolution, classical economics was developed, primarily through Adam Smith - advancing the theory of the divisibility of labour - that it is more productive for individuals to specialise in one part of the creation of a product, rather than the whole chain. Again - the economics is reflective of the political - increased work in factories, industrial revolution, factory work. Adam Smith is seen by some as the guy who invented free market economics. But Smith was strongly opposed to monopolies, and recognised the importance of </a:t>
            </a:r>
            <a:r>
              <a:rPr i="1"/>
              <a:t>class</a:t>
            </a:r>
            <a:r>
              <a:rPr/>
              <a:t>, compared to </a:t>
            </a:r>
            <a:r>
              <a:rPr i="1"/>
              <a:t>individual.</a:t>
            </a:r>
          </a:p>
          <a:p>
            <a:pPr lvl="0" indent="0" marL="0">
              <a:buNone/>
            </a:pPr>
          </a:p>
          <a:p>
            <a:pPr lvl="0" indent="0" marL="0">
              <a:buNone/>
            </a:pPr>
            <a:r>
              <a:rPr/>
              <a:t>Some ideas have lasted longer than others. Smith’s division of labour is still popular today. Others, like Malthus who argued that any wages greater than that required to subside would fuel unstable population growth that absorbed any real income growth, have </a:t>
            </a:r>
            <a:r>
              <a:rPr i="1"/>
              <a:t>mostly</a:t>
            </a:r>
            <a:r>
              <a:rPr/>
              <a:t> died out.</a:t>
            </a:r>
          </a:p>
          <a:p>
            <a:pPr lvl="0" indent="0" marL="0">
              <a:buNone/>
            </a:pPr>
          </a:p>
          <a:p>
            <a:pPr lvl="0" indent="0" marL="0">
              <a:buNone/>
            </a:pPr>
            <a:r>
              <a:rPr/>
              <a:t>Ricardo invented a theory of free trade which said that all economies are made better off by specialising in the industry they have comparative advantage which is only true in theory - but is still trotted out by free market advocates today.</a:t>
            </a:r>
          </a:p>
          <a:p>
            <a:pPr lvl="0" indent="0" marL="0">
              <a:buNone/>
            </a:pPr>
          </a:p>
          <a:p>
            <a:pPr lvl="0" indent="0" marL="0">
              <a:buNone/>
            </a:pPr>
            <a:r>
              <a:rPr b="1"/>
              <a:t>Marxism</a:t>
            </a:r>
            <a:r>
              <a:rPr/>
              <a:t> was a response to the conditions under which labour was treated during the industrial period - long hours, terrible conditions, high death rates, child labour etc, as well as the growing and obvious disaprities in wealth between the owners of capital, and those who had to work for a living. One insight from Marxism about capitalism is “the tendency for the rate of profit to fall”, which says basically, over time, the rate of profit to the amount of invested capital decreases over time. I think that such a theory explains a lot about the development of capitalism and economics since the 1900s.</a:t>
            </a:r>
          </a:p>
          <a:p>
            <a:pPr lvl="0" indent="0" marL="0">
              <a:buNone/>
            </a:pPr>
          </a:p>
          <a:p>
            <a:pPr lvl="0" indent="0" marL="0">
              <a:buNone/>
            </a:pPr>
            <a:r>
              <a:rPr b="1"/>
              <a:t>Neoclassical</a:t>
            </a:r>
          </a:p>
          <a:p>
            <a:pPr lvl="0" indent="0" marL="0">
              <a:buNone/>
            </a:pPr>
          </a:p>
          <a:p>
            <a:pPr lvl="0" indent="0" marL="0">
              <a:buNone/>
            </a:pPr>
            <a:r>
              <a:rPr/>
              <a:t>Focus on the individual, and equilibrium in markets. Bring in mathematics and models to try and answer economic questions. Neoclassical theories are based on abstract ideas, rather than the visible realities. Stuff like:</a:t>
            </a:r>
          </a:p>
          <a:p>
            <a:pPr lvl="0" indent="0" marL="0">
              <a:buNone/>
            </a:pPr>
          </a:p>
          <a:p>
            <a:pPr lvl="0"/>
            <a:r>
              <a:rPr/>
              <a:t>Everyone is born with some endowment of labour power, skill, or another resource.</a:t>
            </a:r>
          </a:p>
          <a:p>
            <a:pPr lvl="0" indent="0" marL="0">
              <a:buNone/>
            </a:pPr>
          </a:p>
          <a:p>
            <a:pPr lvl="0"/>
            <a:r>
              <a:rPr/>
              <a:t>Everyone is born with a set of preferences which determine what they like to consume.</a:t>
            </a:r>
          </a:p>
          <a:p>
            <a:pPr lvl="0" indent="0" marL="0">
              <a:buNone/>
            </a:pPr>
          </a:p>
          <a:p>
            <a:pPr lvl="0"/>
            <a:r>
              <a:rPr/>
              <a:t>Technology converts endowments into usable goods and services.</a:t>
            </a:r>
          </a:p>
          <a:p>
            <a:pPr lvl="0" indent="0" marL="0">
              <a:buNone/>
            </a:pPr>
          </a:p>
          <a:p>
            <a:pPr lvl="0"/>
            <a:r>
              <a:rPr/>
              <a:t>Trading through markets makes sure that everything is optimal.</a:t>
            </a:r>
          </a:p>
          <a:p>
            <a:pPr lvl="0" indent="0" marL="0">
              <a:buNone/>
            </a:pPr>
          </a:p>
          <a:p>
            <a:pPr lvl="0" indent="0" marL="0">
              <a:buNone/>
            </a:pPr>
            <a:r>
              <a:rPr/>
              <a:t>Which leads to the conclusion that:</a:t>
            </a:r>
          </a:p>
          <a:p>
            <a:pPr lvl="0" indent="0" marL="0">
              <a:buNone/>
            </a:pPr>
          </a:p>
          <a:p>
            <a:pPr lvl="0"/>
            <a:r>
              <a:rPr/>
              <a:t>the market fixes everything and;</a:t>
            </a:r>
          </a:p>
          <a:p>
            <a:pPr lvl="0" indent="0" marL="0">
              <a:buNone/>
            </a:pPr>
          </a:p>
          <a:p>
            <a:pPr lvl="0"/>
            <a:r>
              <a:rPr/>
              <a:t>profit represents the productivity of owned capital - and it is morally justifiable - just explain away the exploitation.</a:t>
            </a:r>
          </a:p>
          <a:p>
            <a:pPr lvl="0" indent="0" marL="0">
              <a:buNone/>
            </a:pPr>
          </a:p>
          <a:p>
            <a:pPr lvl="0" indent="0" marL="0">
              <a:buNone/>
            </a:pPr>
            <a:r>
              <a:rPr/>
              <a:t>Brief interlude with Keynesianism (explicitly a response to the great depression)- the situation won’t resolve itself, and government can stop unemployment by boosting demand (govt spending, taxation, interest rates)</a:t>
            </a:r>
          </a:p>
          <a:p>
            <a:pPr lvl="0" indent="0" marL="0">
              <a:buNone/>
            </a:pPr>
          </a:p>
          <a:p>
            <a:pPr lvl="0" indent="0" marL="0">
              <a:buNone/>
            </a:pPr>
            <a:r>
              <a:rPr/>
              <a:t>But the return in the 1970s of neoclassical economics (explicitly a response to the stagflation of the 1970s), consolidated today as neoliberalism returns us back to the market solving everyone’s problems.</a:t>
            </a:r>
          </a:p>
          <a:p>
            <a:pPr lvl="0" indent="0" marL="0">
              <a:buNone/>
            </a:pPr>
          </a:p>
          <a:p>
            <a:pPr lvl="0" indent="0" marL="0">
              <a:buNone/>
            </a:pPr>
            <a:r>
              <a:rPr/>
              <a:t>The most important message is:</a:t>
            </a:r>
          </a:p>
          <a:p>
            <a:pPr lvl="0" indent="0" marL="0">
              <a:buNone/>
            </a:pPr>
          </a:p>
          <a:p>
            <a:pPr lvl="0"/>
            <a:r>
              <a:rPr/>
              <a:t>Economics </a:t>
            </a:r>
            <a:r>
              <a:rPr i="1"/>
              <a:t>reflects</a:t>
            </a:r>
            <a:r>
              <a:rPr/>
              <a:t> the the political ideology, not the other way around!</a:t>
            </a:r>
          </a:p>
          <a:p>
            <a:pPr lvl="0" indent="0" marL="0">
              <a:buNone/>
            </a:pPr>
          </a:p>
          <a:p>
            <a:pPr lvl="0"/>
            <a:r>
              <a:rPr/>
              <a:t>Economists (as social scientists) have ideas about ways that the economy </a:t>
            </a:r>
            <a:r>
              <a:rPr i="1"/>
              <a:t>should</a:t>
            </a:r>
            <a:r>
              <a:rPr/>
              <a:t> function</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impossible to produce value without work. Even fully automated production lines require:</a:t>
            </a:r>
          </a:p>
          <a:p>
            <a:pPr lvl="0" indent="0" marL="0">
              <a:buNone/>
            </a:pPr>
          </a:p>
          <a:p>
            <a:pPr lvl="0"/>
            <a:r>
              <a:rPr/>
              <a:t>Labour to produce the equipment</a:t>
            </a:r>
          </a:p>
          <a:p>
            <a:pPr lvl="0" indent="0" marL="0">
              <a:buNone/>
            </a:pPr>
          </a:p>
          <a:p>
            <a:pPr lvl="0"/>
            <a:r>
              <a:rPr/>
              <a:t>Labour to monitor the equipment</a:t>
            </a:r>
          </a:p>
          <a:p>
            <a:pPr lvl="0" indent="0" marL="0">
              <a:buNone/>
            </a:pPr>
          </a:p>
          <a:p>
            <a:pPr lvl="0"/>
            <a:r>
              <a:rPr/>
              <a:t>Labour to repair the equipment</a:t>
            </a:r>
          </a:p>
          <a:p>
            <a:pPr lvl="0" indent="0" marL="0">
              <a:buNone/>
            </a:pPr>
          </a:p>
          <a:p>
            <a:pPr lvl="0" indent="0" marL="0">
              <a:buNone/>
            </a:pPr>
            <a:r>
              <a:rPr/>
              <a:t>Profit represents a payment on private capital to the owner of that capital. But profit itself is not a productive activity - but a social relationship between owner, worker, and capital. Profit can be used to re-invest into more capital - and this was the fundamental driver of capitalism during the industrial revolution. Productivity increases from the increased division of labour rapidly increased profits. SOME of these profits were re-invested into production - both to maintain machinery, and to improve processes. Of course, some of the profits were consumed by the ‘capitalist fat cat’ - which is why they’re always depicted as such during this period.</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Class solidarity is important - in a positive and negative sense. Capitalists maintain strong class consciousness and solidarity, and work hard to prevent solidarity forming in other classes.</a:t>
            </a:r>
          </a:p>
          <a:p>
            <a:pPr lvl="0" indent="0" marL="0">
              <a:buNone/>
            </a:pPr>
          </a:p>
          <a:p>
            <a:pPr lvl="0" indent="0" marL="0">
              <a:buNone/>
            </a:pPr>
            <a:r>
              <a:rPr/>
              <a:t>When the economy was based on manufacturing and heavy industry like mining, steel working, and shipbuilding, it was very easy to characterize the classes.</a:t>
            </a:r>
          </a:p>
          <a:p>
            <a:pPr lvl="0" indent="0" marL="0">
              <a:buNone/>
            </a:pPr>
          </a:p>
          <a:p>
            <a:pPr lvl="0" indent="0" marL="0">
              <a:buNone/>
            </a:pPr>
            <a:r>
              <a:rPr/>
              <a:t>A small number of people owned capital in the form of a factory, or mine - or occasionally - state run monopolies in sectors like automotive manufacturing - with very few ‘supervisors’.</a:t>
            </a:r>
          </a:p>
          <a:p>
            <a:pPr lvl="0" indent="0" marL="0">
              <a:buNone/>
            </a:pPr>
          </a:p>
          <a:p>
            <a:pPr lvl="0" indent="0" marL="0">
              <a:buNone/>
            </a:pPr>
            <a:r>
              <a:rPr/>
              <a:t>The division of labour was stark - you had workers on one side and the bosses or state on the other. Most households were </a:t>
            </a:r>
            <a:r>
              <a:rPr i="1"/>
              <a:t>proletarian</a:t>
            </a:r>
            <a:r>
              <a:rPr/>
              <a:t> or “working class” and the bosses were the </a:t>
            </a:r>
            <a:r>
              <a:rPr i="1"/>
              <a:t>bourgeois</a:t>
            </a:r>
            <a:r>
              <a:rPr/>
              <a:t> or capitalist class.</a:t>
            </a:r>
          </a:p>
          <a:p>
            <a:pPr lvl="0" indent="0" marL="0">
              <a:buNone/>
            </a:pPr>
          </a:p>
          <a:p>
            <a:pPr lvl="0"/>
            <a:r>
              <a:rPr/>
              <a:t>See: the Simpsons nuclear power plant.</a:t>
            </a:r>
          </a:p>
          <a:p>
            <a:pPr lvl="0" indent="0" marL="0">
              <a:buNone/>
            </a:pPr>
          </a:p>
          <a:p>
            <a:pPr lvl="0" indent="0" marL="0">
              <a:buNone/>
            </a:pPr>
            <a:r>
              <a:rPr/>
              <a:t>This period coincides with strong trade union membership, a strong sense of working class identity, and a strong understanding of the power that existed in its collectivism.</a:t>
            </a:r>
          </a:p>
          <a:p>
            <a:pPr lvl="0" indent="0" marL="0">
              <a:buNone/>
            </a:pPr>
          </a:p>
          <a:p>
            <a:pPr lvl="0" indent="0" marL="0">
              <a:buNone/>
            </a:pPr>
            <a:r>
              <a:rPr/>
              <a:t>The theoretical underpinning behind class is rooted in the relationship between individual and the means of production. If you didn’t own the equipment which made the product you were working class.</a:t>
            </a:r>
          </a:p>
          <a:p>
            <a:pPr lvl="0" indent="0" marL="0">
              <a:buNone/>
            </a:pPr>
          </a:p>
          <a:p>
            <a:pPr lvl="0" indent="0" marL="0">
              <a:buNone/>
            </a:pPr>
            <a:r>
              <a:rPr/>
              <a:t>Beyond the theoretical (or economical), there are </a:t>
            </a:r>
            <a:r>
              <a:rPr i="1"/>
              <a:t>social</a:t>
            </a:r>
            <a:r>
              <a:rPr/>
              <a:t> elements to class as well - including culture, pastimes, institutions, even where you live.</a:t>
            </a:r>
          </a:p>
          <a:p>
            <a:pPr lvl="0" indent="0" marL="0">
              <a:buNone/>
            </a:pPr>
          </a:p>
          <a:p>
            <a:pPr lvl="0" indent="0" marL="0">
              <a:buNone/>
            </a:pPr>
            <a:r>
              <a:rPr/>
              <a:t>Post the 1960s, the decline in mining, construction, and manufacturing resulted in a change in the structure of the economy - away from manual work, and towards clerical, administrative, and supervisory work - the white collar. Advances in technology further resulted in increases in technician or supervisory, foreman style work at the expense of manual labour.</a:t>
            </a:r>
          </a:p>
          <a:p>
            <a:pPr lvl="0" indent="0" marL="0">
              <a:buNone/>
            </a:pPr>
          </a:p>
          <a:p>
            <a:pPr lvl="0" indent="0" marL="0">
              <a:buNone/>
            </a:pPr>
            <a:r>
              <a:rPr/>
              <a:t>Ratio of services output to manufacturing output.</a:t>
            </a:r>
          </a:p>
          <a:p>
            <a:pPr lvl="0" indent="0" marL="0">
              <a:buNone/>
            </a:pPr>
          </a:p>
          <a:p>
            <a:pPr lvl="0" indent="0" marL="0">
              <a:buNone/>
            </a:pPr>
            <a:r>
              <a:rPr/>
              <a:t>This has had a huge impact on trade union density.</a:t>
            </a:r>
          </a:p>
          <a:p>
            <a:pPr lvl="0" indent="0" marL="0">
              <a:buNone/>
            </a:pPr>
          </a:p>
          <a:p>
            <a:pPr lvl="0" indent="0" marL="0">
              <a:buNone/>
            </a:pPr>
            <a:r>
              <a:rPr/>
              <a:t>Just as the capitalist today is aesthetically different from the factory owner of the industrial revolution, so too has the working class changed.</a:t>
            </a:r>
          </a:p>
          <a:p>
            <a:pPr lvl="0" indent="0" marL="0">
              <a:buNone/>
            </a:pPr>
          </a:p>
          <a:p>
            <a:pPr lvl="0" indent="0" marL="0">
              <a:buNone/>
            </a:pPr>
            <a:r>
              <a:rPr/>
              <a:t>It isn’t as easy today to spot the capitalist class. Unlike in the industrial revolution, the company owner is unlikely to be on the factory floor - patrolling and keeping everyone in line. The modern capitalist tries to trade on the aesthetics of the working class.</a:t>
            </a:r>
          </a:p>
          <a:p>
            <a:pPr lvl="0" indent="0" marL="0">
              <a:buNone/>
            </a:pPr>
          </a:p>
          <a:p>
            <a:pPr lvl="0" indent="0" marL="0">
              <a:buNone/>
            </a:pPr>
            <a:r>
              <a:rPr/>
              <a:t>The concentration of wealth among the capital class however, has only increased since the industrial age. More and more wealth is held by fewer and fewer people. Owning shares, or investing in a mutual fund, does not make you a member of the capitalist class.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Power comes from recognising that productive labour is the only source of value created in the economy. Without workers, there are no products. Without products, there is no profit to be collected by the capitalist. Financial institutions might keep swapping IOUs but this doesn’t make for a happy or fed society.</a:t>
            </a:r>
          </a:p>
          <a:p>
            <a:pPr lvl="0" indent="0" marL="0">
              <a:buNone/>
            </a:pPr>
          </a:p>
          <a:p>
            <a:pPr lvl="0" indent="0" marL="0">
              <a:buNone/>
            </a:pPr>
            <a:r>
              <a:rPr/>
              <a:t>Building labour power</a:t>
            </a:r>
          </a:p>
          <a:p>
            <a:pPr lvl="0" indent="0" marL="0">
              <a:buNone/>
            </a:pPr>
          </a:p>
          <a:p>
            <a:pPr lvl="0" indent="0" marL="0">
              <a:buNone/>
            </a:pPr>
            <a:r>
              <a:rPr/>
              <a:t>Building labour density</a:t>
            </a:r>
          </a:p>
          <a:p>
            <a:pPr lvl="0" indent="0" marL="0">
              <a:buNone/>
            </a:pPr>
          </a:p>
          <a:p>
            <a:pPr lvl="0" indent="0" marL="0">
              <a:buNone/>
            </a:pPr>
            <a:r>
              <a:rPr/>
              <a:t>Individual actions like voting, calling your local MP, protesting, signing a petition. Might work. But constrained by the choices we are offered, lobbying, one person can’t make a difference.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youtu.be/vt5X8zrHiSM?si=tDM75Th0pBtxsyRc"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QPKKQnijnsM"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watch?v=pQPv5oUfsbg"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Political Economy</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Political Economy - Modern Economics</a:t>
            </a:r>
          </a:p>
        </p:txBody>
      </p:sp>
      <p:sp>
        <p:nvSpPr>
          <p:cNvPr id="3" name="Content Placeholder 2"/>
          <p:cNvSpPr>
            <a:spLocks noGrp="1"/>
          </p:cNvSpPr>
          <p:nvPr>
            <p:ph idx="1"/>
          </p:nvPr>
        </p:nvSpPr>
        <p:spPr/>
        <p:txBody>
          <a:bodyPr/>
          <a:lstStyle/>
          <a:p>
            <a:pPr lvl="0"/>
            <a:r>
              <a:rPr/>
              <a:t>Class analysis was neglected in the late 1800s and early 1900s in favour of analysis of individuals. This is “Neo Classical” economics, and is what they teach at University.</a:t>
            </a:r>
          </a:p>
          <a:p>
            <a:pPr lvl="0"/>
            <a:r>
              <a:rPr/>
              <a:t>When thinking of economics, remember that it is ideological:</a:t>
            </a:r>
          </a:p>
          <a:p>
            <a:pPr lvl="1"/>
            <a:r>
              <a:rPr/>
              <a:t>What kind of growth do we want?</a:t>
            </a:r>
          </a:p>
          <a:p>
            <a:pPr lvl="1"/>
            <a:r>
              <a:rPr/>
              <a:t>Efficiency for whom?</a:t>
            </a:r>
          </a:p>
          <a:p>
            <a:pPr lvl="1"/>
            <a:r>
              <a:rPr/>
              <a:t>Who should get the benefits of increased productivity?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 and Value</a:t>
            </a:r>
          </a:p>
        </p:txBody>
      </p:sp>
      <p:sp>
        <p:nvSpPr>
          <p:cNvPr id="3" name="Content Placeholder 2"/>
          <p:cNvSpPr>
            <a:spLocks noGrp="1"/>
          </p:cNvSpPr>
          <p:nvPr>
            <p:ph idx="1"/>
          </p:nvPr>
        </p:nvSpPr>
        <p:spPr/>
        <p:txBody>
          <a:bodyPr/>
          <a:lstStyle/>
          <a:p>
            <a:pPr lvl="0"/>
            <a:r>
              <a:rPr/>
              <a:t>Everything in the economy comes from some combination of work and the natural environment, but only work can “add value”</a:t>
            </a:r>
          </a:p>
          <a:p>
            <a:pPr lvl="0"/>
            <a:r>
              <a:rPr/>
              <a:t>There have been many attempts to define value - but clearly productive labour is the only source of it.</a:t>
            </a:r>
          </a:p>
          <a:p>
            <a:pPr lvl="0"/>
            <a:r>
              <a:rPr/>
              <a:t>Capital is not inherently ‘productive’, despite being paid profit.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 Consciousness and Solidarity</a:t>
            </a:r>
          </a:p>
        </p:txBody>
      </p:sp>
      <p:sp>
        <p:nvSpPr>
          <p:cNvPr id="3" name="Content Placeholder 2"/>
          <p:cNvSpPr>
            <a:spLocks noGrp="1"/>
          </p:cNvSpPr>
          <p:nvPr>
            <p:ph idx="1"/>
          </p:nvPr>
        </p:nvSpPr>
        <p:spPr/>
        <p:txBody>
          <a:bodyPr/>
          <a:lstStyle/>
          <a:p>
            <a:pPr lvl="0" indent="0" marL="0">
              <a:buNone/>
            </a:pPr>
            <a:r>
              <a:rPr>
                <a:hlinkClick r:id="rId2"/>
              </a:rPr>
              <a:t>https://youtu.be/vt5X8zrHiSM?si=tDM75Th0pBtxsyRc</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Class Consciousness and Solidarity</a:t>
            </a:r>
          </a:p>
        </p:txBody>
      </p:sp>
      <p:sp>
        <p:nvSpPr>
          <p:cNvPr id="3" name="Content Placeholder 2"/>
          <p:cNvSpPr>
            <a:spLocks noGrp="1"/>
          </p:cNvSpPr>
          <p:nvPr>
            <p:ph idx="1"/>
          </p:nvPr>
        </p:nvSpPr>
        <p:spPr/>
        <p:txBody>
          <a:bodyPr/>
          <a:lstStyle/>
          <a:p>
            <a:pPr lvl="0"/>
            <a:r>
              <a:rPr/>
              <a:t>Capitalists understand the importance of class solidarity.</a:t>
            </a:r>
          </a:p>
          <a:p>
            <a:pPr lvl="0"/>
            <a:r>
              <a:rPr/>
              <a:t>Identity politics, culture war, woke vs. anti-woke, etc. are tools used to keep the working class from building solidarity.</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Income Inequality</a:t>
            </a:r>
          </a:p>
        </p:txBody>
      </p:sp>
      <p:sp>
        <p:nvSpPr>
          <p:cNvPr id="3" name="Content Placeholder 2"/>
          <p:cNvSpPr>
            <a:spLocks noGrp="1"/>
          </p:cNvSpPr>
          <p:nvPr>
            <p:ph idx="1"/>
          </p:nvPr>
        </p:nvSpPr>
        <p:spPr/>
        <p:txBody>
          <a:bodyPr/>
          <a:lstStyle/>
          <a:p>
            <a:pPr lvl="0" indent="0" marL="0">
              <a:buNone/>
            </a:pPr>
            <a:r>
              <a:rPr>
                <a:hlinkClick r:id="rId2"/>
              </a:rPr>
              <a:t>https://www.youtube.com/watch?v=QPKKQnijnsM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Income Inequality</a:t>
            </a:r>
          </a:p>
        </p:txBody>
      </p:sp>
      <p:pic>
        <p:nvPicPr>
          <p:cNvPr descr="img/inequality1A.jpg" id="0" name="Picture 1"/>
          <p:cNvPicPr>
            <a:picLocks noGrp="1" noChangeAspect="1"/>
          </p:cNvPicPr>
          <p:nvPr/>
        </p:nvPicPr>
        <p:blipFill>
          <a:blip r:embed="rId2"/>
          <a:stretch>
            <a:fillRect/>
          </a:stretch>
        </p:blipFill>
        <p:spPr bwMode="auto">
          <a:xfrm>
            <a:off x="1524000" y="1193800"/>
            <a:ext cx="6096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Wealth Inequality</a:t>
            </a:r>
          </a:p>
        </p:txBody>
      </p:sp>
      <p:pic>
        <p:nvPicPr>
          <p:cNvPr descr="img/inequality2B.jpg" id="0" name="Picture 1"/>
          <p:cNvPicPr>
            <a:picLocks noGrp="1" noChangeAspect="1"/>
          </p:cNvPicPr>
          <p:nvPr/>
        </p:nvPicPr>
        <p:blipFill>
          <a:blip r:embed="rId2"/>
          <a:stretch>
            <a:fillRect/>
          </a:stretch>
        </p:blipFill>
        <p:spPr bwMode="auto">
          <a:xfrm>
            <a:off x="1409700" y="1193800"/>
            <a:ext cx="63373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What Is To Be Done?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Political Economy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It’s the economy, stupid!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Economics</a:t>
            </a:r>
          </a:p>
        </p:txBody>
      </p:sp>
      <p:sp>
        <p:nvSpPr>
          <p:cNvPr id="3" name="Content Placeholder 2"/>
          <p:cNvSpPr>
            <a:spLocks noGrp="1"/>
          </p:cNvSpPr>
          <p:nvPr>
            <p:ph idx="1"/>
          </p:nvPr>
        </p:nvSpPr>
        <p:spPr/>
        <p:txBody>
          <a:bodyPr/>
          <a:lstStyle/>
          <a:p>
            <a:pPr lvl="0" indent="0" marL="0">
              <a:buNone/>
            </a:pPr>
            <a:r>
              <a:rPr>
                <a:hlinkClick r:id="rId2"/>
              </a:rPr>
              <a:t>https://www.youtube.com/watch?v=pQPv5oUfsbg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Economists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Know it all</a:t>
            </a:r>
          </a:p>
          <a:p>
            <a:pPr lvl="0"/>
            <a:r>
              <a:rPr/>
              <a:t>Work in </a:t>
            </a:r>
            <a:r>
              <a:rPr i="1"/>
              <a:t>finance</a:t>
            </a:r>
          </a:p>
          <a:p>
            <a:pPr lvl="0"/>
            <a:r>
              <a:rPr/>
              <a:t>Kinda annoying</a:t>
            </a:r>
          </a:p>
          <a:p>
            <a:pPr lvl="0"/>
            <a:r>
              <a:rPr/>
              <a:t>Think that adding maths equations make their work more “real”</a:t>
            </a:r>
          </a:p>
        </p:txBody>
      </p:sp>
      <p:pic>
        <p:nvPicPr>
          <p:cNvPr descr="img/econ-maths.jpeg" id="0" name="Picture 1"/>
          <p:cNvPicPr>
            <a:picLocks noGrp="1" noChangeAspect="1"/>
          </p:cNvPicPr>
          <p:nvPr/>
        </p:nvPicPr>
        <p:blipFill>
          <a:blip r:embed="rId2"/>
          <a:stretch>
            <a:fillRect/>
          </a:stretch>
        </p:blipFill>
        <p:spPr bwMode="auto">
          <a:xfrm>
            <a:off x="4648200" y="1549400"/>
            <a:ext cx="4038600" cy="2692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The Economy?</a:t>
            </a:r>
          </a:p>
        </p:txBody>
      </p:sp>
      <p:sp>
        <p:nvSpPr>
          <p:cNvPr id="3" name="Content Placeholder 2"/>
          <p:cNvSpPr>
            <a:spLocks noGrp="1"/>
          </p:cNvSpPr>
          <p:nvPr>
            <p:ph idx="1"/>
          </p:nvPr>
        </p:nvSpPr>
        <p:spPr/>
        <p:txBody>
          <a:bodyPr/>
          <a:lstStyle/>
          <a:p>
            <a:pPr lvl="0"/>
            <a:r>
              <a:rPr/>
              <a:t>Is the economy how much we produce in total?</a:t>
            </a:r>
          </a:p>
          <a:p>
            <a:pPr lvl="0"/>
            <a:r>
              <a:rPr/>
              <a:t>Is the economy how much we produce per person?</a:t>
            </a:r>
          </a:p>
          <a:p>
            <a:pPr lvl="0"/>
            <a:r>
              <a:rPr/>
              <a:t>Is the economy how well we meet the needs of society?</a:t>
            </a:r>
          </a:p>
          <a:p>
            <a:pPr lvl="0"/>
            <a:r>
              <a:rPr/>
              <a:t>Is the economy how well the stock market is performing?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Political Economy</a:t>
            </a:r>
          </a:p>
        </p:txBody>
      </p:sp>
      <p:sp>
        <p:nvSpPr>
          <p:cNvPr id="3" name="Content Placeholder 2"/>
          <p:cNvSpPr>
            <a:spLocks noGrp="1"/>
          </p:cNvSpPr>
          <p:nvPr>
            <p:ph idx="1"/>
          </p:nvPr>
        </p:nvSpPr>
        <p:spPr/>
        <p:txBody>
          <a:bodyPr/>
          <a:lstStyle/>
          <a:p>
            <a:pPr lvl="0" indent="0" marL="0">
              <a:buNone/>
            </a:pPr>
            <a:r>
              <a:rPr/>
              <a:t>Despite what economists would have you believe:</a:t>
            </a:r>
          </a:p>
          <a:p>
            <a:pPr lvl="0"/>
            <a:r>
              <a:rPr/>
              <a:t>Economics is not an independent, neutral, or technical system</a:t>
            </a:r>
          </a:p>
          <a:p>
            <a:pPr lvl="0"/>
            <a:r>
              <a:rPr/>
              <a:t>Economics is inherently linked to political ideology.</a:t>
            </a:r>
          </a:p>
          <a:p>
            <a:pPr lvl="0"/>
            <a:r>
              <a:rPr/>
              <a:t>You can’t eat “headline inflation fell to 2.4%”</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Political Economy - Modern Economics</a:t>
            </a:r>
          </a:p>
        </p:txBody>
      </p:sp>
      <p:sp>
        <p:nvSpPr>
          <p:cNvPr id="3" name="Content Placeholder 2"/>
          <p:cNvSpPr>
            <a:spLocks noGrp="1"/>
          </p:cNvSpPr>
          <p:nvPr>
            <p:ph idx="1"/>
          </p:nvPr>
        </p:nvSpPr>
        <p:spPr/>
        <p:txBody>
          <a:bodyPr/>
          <a:lstStyle/>
          <a:p>
            <a:pPr lvl="0"/>
            <a:r>
              <a:rPr/>
              <a:t>“Classical” economics is associated with the development of capitalism and the industrial revolution in the late 1700 and early 1800s.</a:t>
            </a:r>
          </a:p>
          <a:p>
            <a:pPr lvl="0"/>
            <a:r>
              <a:rPr/>
              <a:t>Marxism was a response to the horrible working conditions under which labour was subjected during the industrial revolution - and the associated disparity between capital class and working class.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Economy</dc:title>
  <dc:creator/>
  <cp:keywords/>
  <dcterms:created xsi:type="dcterms:W3CDTF">2025-09-29T04:58:52Z</dcterms:created>
  <dcterms:modified xsi:type="dcterms:W3CDTF">2025-09-29T04:58:52Z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