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notesMaster" Target="notesMasters/notesMaster1.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We’re going to talk about:</a:t>
            </a:r>
          </a:p>
          <a:p>
            <a:pPr lvl="0" indent="0" marL="0">
              <a:buNone/>
            </a:pPr>
          </a:p>
          <a:p>
            <a:pPr lvl="0"/>
            <a:r>
              <a:rPr/>
              <a:t>inflation</a:t>
            </a:r>
          </a:p>
          <a:p>
            <a:pPr lvl="0" indent="0" marL="0">
              <a:buNone/>
            </a:pPr>
          </a:p>
          <a:p>
            <a:pPr lvl="0"/>
            <a:r>
              <a:rPr/>
              <a:t>why “economic good news” doesn’t necessarily translate to how you feel</a:t>
            </a:r>
          </a:p>
          <a:p>
            <a:pPr lvl="0" indent="0" marL="0">
              <a:buNone/>
            </a:pPr>
          </a:p>
          <a:p>
            <a:pPr lvl="0"/>
            <a:r>
              <a:rPr/>
              <a:t>things your boss will use to justify why you shouldn’t get a pay rise</a:t>
            </a:r>
          </a:p>
          <a:p>
            <a:pPr lvl="0" indent="0" marL="0">
              <a:buNone/>
            </a:pPr>
          </a:p>
          <a:p>
            <a:pPr lvl="0" indent="0" marL="0">
              <a:buNone/>
            </a:pPr>
            <a:r>
              <a:rPr/>
              <a:t>Hopefully give you confidence to talk about economic indicators, by letting you know the tricks that “economists” use.</a:t>
            </a:r>
          </a:p>
          <a:p>
            <a:pPr lvl="0" indent="0" marL="0">
              <a:buNone/>
            </a:pPr>
          </a:p>
          <a:p>
            <a:pPr lvl="0" indent="0" marL="0">
              <a:buNone/>
            </a:pPr>
            <a:r>
              <a:rPr/>
              <a:t>Inflation, under neo-liberalism has become the single most important economic priority.</a:t>
            </a:r>
          </a:p>
          <a:p>
            <a:pPr lvl="0" indent="0" marL="0">
              <a:buNone/>
            </a:pPr>
          </a:p>
          <a:p>
            <a:pPr lvl="0" indent="0" marL="0">
              <a:buNone/>
            </a:pPr>
            <a:r>
              <a:rPr/>
              <a:t>This coincides with the increased dominance and ‘importance’ of the financial industry and the decline in productive industry like manufacturing.</a:t>
            </a:r>
          </a:p>
          <a:p>
            <a:pPr lvl="0" indent="0" marL="0">
              <a:buNone/>
            </a:pPr>
          </a:p>
          <a:p>
            <a:pPr lvl="0" indent="0" marL="0">
              <a:buNone/>
            </a:pPr>
            <a:r>
              <a:rPr/>
              <a:t>Controlling inflation is More Important than:</a:t>
            </a:r>
          </a:p>
          <a:p>
            <a:pPr lvl="0" indent="0" marL="0">
              <a:buNone/>
            </a:pPr>
          </a:p>
          <a:p>
            <a:pPr lvl="0"/>
            <a:r>
              <a:rPr/>
              <a:t>full employment</a:t>
            </a:r>
          </a:p>
          <a:p>
            <a:pPr lvl="0" indent="0" marL="0">
              <a:buNone/>
            </a:pPr>
          </a:p>
          <a:p>
            <a:pPr lvl="0"/>
            <a:r>
              <a:rPr/>
              <a:t>reducing inequality</a:t>
            </a:r>
          </a:p>
          <a:p>
            <a:pPr lvl="0" indent="0" marL="0">
              <a:buNone/>
            </a:pPr>
          </a:p>
          <a:p>
            <a:pPr lvl="0"/>
            <a:r>
              <a:rPr/>
              <a:t>housing affordability</a:t>
            </a:r>
          </a:p>
          <a:p>
            <a:pPr lvl="0" indent="0" marL="0">
              <a:buNone/>
            </a:pPr>
          </a:p>
          <a:p>
            <a:pPr lvl="0"/>
            <a:r>
              <a:rPr/>
              <a:t>alleviating poverty</a:t>
            </a:r>
          </a:p>
          <a:p>
            <a:pPr lvl="0" indent="0" marL="0">
              <a:buNone/>
            </a:pPr>
          </a:p>
          <a:p>
            <a:pPr lvl="0" indent="0" marL="0">
              <a:buNone/>
            </a:pPr>
            <a:r>
              <a:rPr/>
              <a:t>Instead of full employment, government and institutions now push the “non-accelerating inflation rate of unemployment” which suggests there is a minimum level of unemployment necessary in order to stop wages growth and rising inflation. Of course, we can’t measure the NAIRU, only show that it might exist, if a bunch of assumptions are made about how the economy works. Estimates from data suggest that it falls somewhere between 4 and 5%.</a:t>
            </a:r>
          </a:p>
          <a:p>
            <a:pPr lvl="0" indent="0" marL="0">
              <a:buNone/>
            </a:pPr>
          </a:p>
          <a:p>
            <a:pPr lvl="0" indent="0" marL="0">
              <a:buNone/>
            </a:pPr>
            <a:r>
              <a:rPr/>
              <a:t>This means that it is explicit government policy to keep up-to 5% of the labour force out of work, in order to keep wages and inflation down.</a:t>
            </a:r>
          </a:p>
          <a:p>
            <a:pPr lvl="0" indent="0" marL="0">
              <a:buNone/>
            </a:pPr>
          </a:p>
          <a:p>
            <a:pPr lvl="0" indent="0" marL="0">
              <a:buNone/>
            </a:pPr>
            <a:r>
              <a:rPr/>
              <a:t>Such policy MIGHT be palatable if there was a strong social safety net to support workers who lose their job and are looking for another one. Of course, we don’t even get that, with only the below poverty JobSeeker payment available.</a:t>
            </a:r>
          </a:p>
          <a:p>
            <a:pPr lvl="0" indent="0" marL="0">
              <a:buNone/>
            </a:pPr>
          </a:p>
          <a:p>
            <a:pPr lvl="0" indent="0" marL="0">
              <a:buNone/>
            </a:pPr>
            <a:r>
              <a:rPr/>
              <a:t>But it is still a very inefficient use of the labour power that our economy has access to. Why shouldn’t someone who wants to work not have access to a job? It also means that policy is designed to discipline labour.</a:t>
            </a:r>
          </a:p>
          <a:p>
            <a:pPr lvl="0" indent="0" marL="0">
              <a:buNone/>
            </a:pPr>
          </a:p>
          <a:p>
            <a:pPr lvl="0" indent="0" marL="0">
              <a:buNone/>
            </a:pPr>
            <a:r>
              <a:rPr/>
              <a:t>Which by the way, is why the budget in 2024, by the nominative party of labour, forecast that the plan was to tackle inflation by driving the unemployment rate UP to at least 4.5 percent by June 2025</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We’re really far behind from </a:t>
            </a:r>
            <a:r>
              <a:rPr b="1" i="1"/>
              <a:t>IMPROVING</a:t>
            </a:r>
            <a:r>
              <a:rPr/>
              <a:t> living standards.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Different economists will use different “deflators” to convert nominal dollars into real dollars. The one they choose will often be the one that tells the story they want to tell. They can trick by setting the index at a different point in time.</a:t>
            </a:r>
          </a:p>
          <a:p>
            <a:pPr lvl="0" indent="0" marL="0">
              <a:buNone/>
            </a:pPr>
          </a:p>
          <a:p>
            <a:pPr lvl="0" indent="0" marL="0">
              <a:buNone/>
            </a:pPr>
            <a:r>
              <a:rPr/>
              <a:t>Whether we compare wage increases with increases in the CPI, or increases in the cost of living, it is clear that wages today are worth only about as much as they were in 2010/11.</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By their nature, averages are not representative of individuals. Statistical agencies have to make a lot of decisions when calculating price indices, including:</a:t>
            </a:r>
          </a:p>
          <a:p>
            <a:pPr lvl="0" indent="0" marL="0">
              <a:buNone/>
            </a:pPr>
          </a:p>
          <a:p>
            <a:pPr lvl="0"/>
            <a:r>
              <a:rPr/>
              <a:t>What goes into the basket?</a:t>
            </a:r>
          </a:p>
          <a:p>
            <a:pPr lvl="0" indent="0" marL="0">
              <a:buNone/>
            </a:pPr>
          </a:p>
          <a:p>
            <a:pPr lvl="0"/>
            <a:r>
              <a:rPr/>
              <a:t>How should like items be grouped?</a:t>
            </a:r>
          </a:p>
          <a:p>
            <a:pPr lvl="0" indent="0" marL="0">
              <a:buNone/>
            </a:pPr>
          </a:p>
          <a:p>
            <a:pPr lvl="0"/>
            <a:r>
              <a:rPr/>
              <a:t>How should each group be weighted into the overall?</a:t>
            </a:r>
          </a:p>
          <a:p>
            <a:pPr lvl="0" indent="0" marL="0">
              <a:buNone/>
            </a:pPr>
          </a:p>
          <a:p>
            <a:pPr lvl="0"/>
            <a:r>
              <a:rPr/>
              <a:t>How often should the weighting change?</a:t>
            </a:r>
          </a:p>
          <a:p>
            <a:pPr lvl="0" indent="0" marL="0">
              <a:buNone/>
            </a:pPr>
          </a:p>
          <a:p>
            <a:pPr lvl="0" indent="0" marL="0">
              <a:buNone/>
            </a:pPr>
            <a:r>
              <a:rPr/>
              <a:t>Ultimately, the basket of goods and services does not represent the spending or expenditure patterns of any one individual.</a:t>
            </a:r>
          </a:p>
          <a:p>
            <a:pPr lvl="0" indent="0" marL="0">
              <a:buNone/>
            </a:pPr>
          </a:p>
          <a:p>
            <a:pPr lvl="0" indent="0" marL="0">
              <a:buNone/>
            </a:pPr>
            <a:r>
              <a:rPr/>
              <a:t>There will be a disconnect between how the CPI is reported, and how you feel it as an individual.</a:t>
            </a:r>
          </a:p>
          <a:p>
            <a:pPr lvl="0" indent="0" marL="0">
              <a:buNone/>
            </a:pPr>
          </a:p>
          <a:p>
            <a:pPr lvl="0" indent="0" marL="0">
              <a:buNone/>
            </a:pPr>
            <a:r>
              <a:rPr/>
              <a:t>For example, in 2025 the weight of tobacco in the CPI was reduced because tobacco sales fell as fewer people are smoking. That means increases in the price of cigarettes don’t impact on the overall CPI as much. So smokers will feel that prices are increasing faster than the CPI.</a:t>
            </a:r>
          </a:p>
          <a:p>
            <a:pPr lvl="0" indent="0" marL="0">
              <a:buNone/>
            </a:pPr>
          </a:p>
          <a:p>
            <a:pPr lvl="0" indent="0" marL="0">
              <a:buNone/>
            </a:pPr>
            <a:r>
              <a:rPr/>
              <a:t>That doesn’t mean your feelings are wrong, or that you’re spending money ‘incorrectly’. It also means that we should not accept pay rises equal to changes in the CPI.</a:t>
            </a:r>
          </a:p>
          <a:p>
            <a:pPr lvl="0" indent="0" marL="0">
              <a:buNone/>
            </a:pPr>
          </a:p>
          <a:p>
            <a:pPr lvl="0" indent="0" marL="0">
              <a:buNone/>
            </a:pPr>
            <a:r>
              <a:rPr/>
              <a:t>Note that I specified housing as a good/service that is included in the consumer price index. What would you expect that to measure? The cost of housing is measured as the price of a new home (excluding land). Mortgage payments are excluded.</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ABS indexes the CPI such that the 2011/12 financial year = 100. All index numbers are reported relative to this period. That means that an index of 110 in March 2020 would mean that prices have increased by 10% since the 2011/12 financial year.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Annual Change</a:t>
            </a:r>
          </a:p>
          <a:p>
            <a:pPr lvl="0" indent="0" marL="0">
              <a:buNone/>
            </a:pPr>
          </a:p>
          <a:p>
            <a:pPr lvl="0"/>
            <a:r>
              <a:rPr/>
              <a:t>The </a:t>
            </a:r>
            <a:r>
              <a:rPr i="1"/>
              <a:t>annual change</a:t>
            </a:r>
            <a:r>
              <a:rPr/>
              <a:t> is a measure of the price now compared to the price one year ago.</a:t>
            </a:r>
          </a:p>
          <a:p>
            <a:pPr lvl="0" indent="0" marL="0">
              <a:buNone/>
            </a:pPr>
          </a:p>
          <a:p>
            <a:pPr lvl="0" indent="0" marL="0">
              <a:buNone/>
            </a:pPr>
            <a:r>
              <a:rPr/>
              <a:t>Change from Previous Quarter:</a:t>
            </a:r>
          </a:p>
          <a:p>
            <a:pPr lvl="0" indent="0" marL="0">
              <a:buNone/>
            </a:pPr>
          </a:p>
          <a:p>
            <a:pPr lvl="0"/>
            <a:r>
              <a:rPr/>
              <a:t>The </a:t>
            </a:r>
            <a:r>
              <a:rPr i="1"/>
              <a:t>change from previous quarter</a:t>
            </a:r>
            <a:r>
              <a:rPr/>
              <a:t> is a measure of the price now compared to the price 3 months ago.</a:t>
            </a:r>
          </a:p>
          <a:p>
            <a:pPr lvl="0" indent="0" marL="0">
              <a:buNone/>
            </a:pPr>
          </a:p>
          <a:p>
            <a:pPr lvl="0" indent="0" marL="0">
              <a:buNone/>
            </a:pPr>
            <a:r>
              <a:rPr/>
              <a:t>Example 1</a:t>
            </a:r>
          </a:p>
          <a:p>
            <a:pPr lvl="0" indent="0" marL="0">
              <a:buNone/>
            </a:pPr>
          </a:p>
          <a:p>
            <a:pPr lvl="0"/>
            <a:r>
              <a:rPr/>
              <a:t>An annual change of 7.8% in December 2022 means prices in December 2022 were 7.8% higher than they were in December 2021.</a:t>
            </a:r>
          </a:p>
          <a:p>
            <a:pPr lvl="0" indent="0" marL="0">
              <a:buNone/>
            </a:pPr>
          </a:p>
          <a:p>
            <a:pPr lvl="0" indent="0" marL="0">
              <a:buNone/>
            </a:pPr>
            <a:r>
              <a:rPr/>
              <a:t>Example 2</a:t>
            </a:r>
          </a:p>
          <a:p>
            <a:pPr lvl="0" indent="0" marL="0">
              <a:buNone/>
            </a:pPr>
          </a:p>
          <a:p>
            <a:pPr lvl="0"/>
            <a:r>
              <a:rPr/>
              <a:t>A change from previous quarter of -1.9% in June 2020 means that prices in June 2020 were 1.9% lower than they were in March 2020.</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This is the % change way of measuring inflation.</a:t>
            </a:r>
          </a:p>
          <a:p>
            <a:pPr lvl="0" indent="0" marL="0">
              <a:buNone/>
            </a:pPr>
          </a:p>
          <a:p>
            <a:pPr lvl="0"/>
            <a:r>
              <a:rPr/>
              <a:t>Inflation goes up when the % change in one period is higher than the last period</a:t>
            </a:r>
          </a:p>
          <a:p>
            <a:pPr lvl="0" indent="0" marL="0">
              <a:buNone/>
            </a:pPr>
          </a:p>
          <a:p>
            <a:pPr lvl="0"/>
            <a:r>
              <a:rPr/>
              <a:t>All the numbers (except for one in 2020) are positive. In fact, since the September quarter of 1948, inflation has only been negative 5 times.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a:t>Now looking at the index number approach.</a:t>
            </a:r>
          </a:p>
          <a:p>
            <a:pPr lvl="0" indent="0" marL="0">
              <a:buNone/>
            </a:pPr>
          </a:p>
          <a:p>
            <a:pPr lvl="0"/>
            <a:r>
              <a:rPr/>
              <a:t>Decreasing inflation is usually presented in the media as good news. But because inflation measures the rate of change of a rate of change (i.e. how much the change in prices changed), decreasing inflation just means that prices didn’t increase as fast.</a:t>
            </a:r>
          </a:p>
          <a:p>
            <a:pPr lvl="0" indent="0" marL="0">
              <a:buNone/>
            </a:pPr>
          </a:p>
          <a:p>
            <a:pPr lvl="0"/>
            <a:r>
              <a:rPr/>
              <a:t>The index measure shows you the effect of ‘cumulative’ inflation on prices.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Reported inflation tends to focus on the overall average - but it’s collected at a highly disaggregated level, of 87 different groups.</a:t>
            </a:r>
          </a:p>
          <a:p>
            <a:pPr lvl="0" indent="0" marL="0">
              <a:buNone/>
            </a:pPr>
          </a:p>
          <a:p>
            <a:pPr lvl="0" indent="0" marL="0">
              <a:buNone/>
            </a:pPr>
            <a:r>
              <a:rPr/>
              <a:t>Things that have increased faster than the average since March 2020 include: housing, food, alcohol and tobacco, health, transport, education, and insurance</a:t>
            </a:r>
          </a:p>
          <a:p>
            <a:pPr lvl="0" indent="0" marL="0">
              <a:buNone/>
            </a:pPr>
          </a:p>
          <a:p>
            <a:pPr lvl="0" indent="0" marL="0">
              <a:buNone/>
            </a:pPr>
            <a:r>
              <a:rPr/>
              <a:t>Compared to things which have gone down? Clothing and footwear, and furnishings…</a:t>
            </a:r>
          </a:p>
          <a:p>
            <a:pPr lvl="0" indent="0" marL="0">
              <a:buNone/>
            </a:pPr>
          </a:p>
          <a:p>
            <a:pPr lvl="0" indent="0" marL="0">
              <a:buNone/>
            </a:pPr>
            <a:r>
              <a:rPr/>
              <a:t>Other weird things about inflation - it hasn’t included mortgage repayments (since 1998).</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As mentioned previously, the CPI is not a measure of the cost of living. In fact there is no definitive cost of living measure collected by the ABS but the ABS does collect a living cost index, which looks at different household types expenditure patterns.</a:t>
            </a:r>
          </a:p>
          <a:p>
            <a:pPr lvl="0" indent="0" marL="0">
              <a:buNone/>
            </a:pPr>
          </a:p>
          <a:p>
            <a:pPr lvl="0" indent="0" marL="0">
              <a:buNone/>
            </a:pPr>
            <a:r>
              <a:rPr/>
              <a:t>The living cost index asks “By how much would after tax money incomes need to change to allow households to purchase the same quantity of consumer goods and services that they purchased in the base period?”</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What is relevant to everyone is how well wages are keeping up with increased costs. It isn’t particularly worrisome if the price of everything doubles but your income also doubles.</a:t>
            </a:r>
          </a:p>
          <a:p>
            <a:pPr lvl="0" indent="0" marL="0">
              <a:buNone/>
            </a:pPr>
          </a:p>
          <a:p>
            <a:pPr lvl="0" indent="0" marL="0">
              <a:buNone/>
            </a:pPr>
            <a:r>
              <a:rPr/>
              <a:t>Unfortunately it’s not really that easy to tell if this is happening or not.</a:t>
            </a:r>
          </a:p>
          <a:p>
            <a:pPr lvl="0" indent="0" marL="0">
              <a:buNone/>
            </a:pPr>
          </a:p>
          <a:p>
            <a:pPr lvl="0" indent="0" marL="0">
              <a:buNone/>
            </a:pPr>
            <a:r>
              <a:rPr/>
              <a:t>Does it feel to you that things are more expensive relative to how much your earning?</a:t>
            </a:r>
          </a:p>
          <a:p>
            <a:pPr lvl="0" indent="0" marL="0">
              <a:buNone/>
            </a:pPr>
          </a:p>
          <a:p>
            <a:pPr lvl="0" indent="0" marL="0">
              <a:buNone/>
            </a:pPr>
            <a:r>
              <a:rPr/>
              <a:t>Because the CPI is measured using a basket of goods, which is supposed to represent the ‘average’ consumer, it is guaranteed that your experience is different - because you buy different things in different proportions than the “representative” consumer.</a:t>
            </a:r>
          </a:p>
          <a:p>
            <a:pPr lvl="0" indent="0" marL="0">
              <a:buNone/>
            </a:pPr>
          </a:p>
          <a:p>
            <a:pPr lvl="0" indent="0" marL="0">
              <a:buNone/>
            </a:pPr>
            <a:r>
              <a:rPr/>
              <a:t>But we can look at the “real” value of wages - how far their purchasing power goes. And here we have another trick of the economist. How do you convert “nominal” dollars - how much you earn today (or yesterday) into “real” dollars - how much does that dollar buy you?</a:t>
            </a:r>
          </a:p>
          <a:p>
            <a:pPr lvl="0" indent="0" marL="0">
              <a:buNone/>
            </a:pPr>
          </a:p>
          <a:p>
            <a:pPr lvl="0" indent="0" marL="0">
              <a:buNone/>
            </a:pPr>
            <a:r>
              <a:rPr/>
              <a:t>What would this chart look like if you got a 6% pay rise for the next year, and inflation grew at the RBAs target of 2.5%?</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4.sv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5.sv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6.sv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1.sv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2.sv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3.sv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Inflation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b="1"/>
                        <a:t>Change in living costs by product category</a:t>
                      </a:r>
                    </a:p>
                  </a:txBody>
                  <a:tcPr/>
                </a:tc>
                <a:tc>
                  <a:txBody>
                    <a:bodyPr/>
                    <a:lstStyle/>
                    <a:p>
                      <a:endParaRPr/>
                    </a:p>
                  </a:txBody>
                  <a:tcPr/>
                </a:tc>
              </a:tr>
              <a:tr h="0">
                <a:tc>
                  <a:txBody>
                    <a:bodyPr/>
                    <a:lstStyle/>
                    <a:p>
                      <a:pPr lvl="0" indent="0" marL="0">
                        <a:buNone/>
                      </a:pPr>
                      <a:r>
                        <a:rPr/>
                        <a:t>% change between June 2025 and June 2024</a:t>
                      </a:r>
                    </a:p>
                  </a:txBody>
                </a:tc>
                <a:tc>
                  <a:txBody>
                    <a:bodyPr/>
                    <a:lstStyle/>
                    <a:p>
                      <a:endParaRPr/>
                    </a:p>
                  </a:txBody>
                </a:tc>
              </a:tr>
              <a:tr h="0">
                <a:tc>
                  <a:txBody>
                    <a:bodyPr/>
                    <a:lstStyle/>
                    <a:p>
                      <a:pPr lvl="0" indent="0" marL="0">
                        <a:buNone/>
                      </a:pPr>
                      <a:r>
                        <a:rPr/>
                        <a:t>Price Category</a:t>
                      </a:r>
                    </a:p>
                  </a:txBody>
                </a:tc>
                <a:tc>
                  <a:txBody>
                    <a:bodyPr/>
                    <a:lstStyle/>
                    <a:p>
                      <a:pPr lvl="0" indent="0" marL="0">
                        <a:buNone/>
                      </a:pPr>
                      <a:r>
                        <a:rPr/>
                        <a:t>% change</a:t>
                      </a:r>
                    </a:p>
                  </a:txBody>
                </a:tc>
              </a:tr>
              <a:tr h="0">
                <a:tc>
                  <a:txBody>
                    <a:bodyPr/>
                    <a:lstStyle/>
                    <a:p>
                      <a:pPr lvl="0" indent="0" marL="0">
                        <a:buNone/>
                      </a:pPr>
                      <a:r>
                        <a:rPr/>
                        <a:t>Education</a:t>
                      </a:r>
                    </a:p>
                  </a:txBody>
                </a:tc>
                <a:tc>
                  <a:txBody>
                    <a:bodyPr/>
                    <a:lstStyle/>
                    <a:p>
                      <a:pPr lvl="0" indent="0" marL="0">
                        <a:buNone/>
                      </a:pPr>
                      <a:r>
                        <a:rPr/>
                        <a:t>5.7%</a:t>
                      </a:r>
                    </a:p>
                  </a:txBody>
                </a:tc>
              </a:tr>
              <a:tr h="0">
                <a:tc>
                  <a:txBody>
                    <a:bodyPr/>
                    <a:lstStyle/>
                    <a:p>
                      <a:pPr lvl="0" indent="0" marL="0">
                        <a:buNone/>
                      </a:pPr>
                      <a:r>
                        <a:rPr/>
                        <a:t>Alcohol and tobacco</a:t>
                      </a:r>
                    </a:p>
                  </a:txBody>
                </a:tc>
                <a:tc>
                  <a:txBody>
                    <a:bodyPr/>
                    <a:lstStyle/>
                    <a:p>
                      <a:pPr lvl="0" indent="0" marL="0">
                        <a:buNone/>
                      </a:pPr>
                      <a:r>
                        <a:rPr/>
                        <a:t>5.5%</a:t>
                      </a:r>
                    </a:p>
                  </a:txBody>
                </a:tc>
              </a:tr>
              <a:tr h="0">
                <a:tc>
                  <a:txBody>
                    <a:bodyPr/>
                    <a:lstStyle/>
                    <a:p>
                      <a:pPr lvl="0" indent="0" marL="0">
                        <a:buNone/>
                      </a:pPr>
                      <a:r>
                        <a:rPr/>
                        <a:t>Health</a:t>
                      </a:r>
                    </a:p>
                  </a:txBody>
                </a:tc>
                <a:tc>
                  <a:txBody>
                    <a:bodyPr/>
                    <a:lstStyle/>
                    <a:p>
                      <a:pPr lvl="0" indent="0" marL="0">
                        <a:buNone/>
                      </a:pPr>
                      <a:r>
                        <a:rPr/>
                        <a:t>4.3%</a:t>
                      </a:r>
                    </a:p>
                  </a:txBody>
                </a:tc>
              </a:tr>
              <a:tr h="0">
                <a:tc>
                  <a:txBody>
                    <a:bodyPr/>
                    <a:lstStyle/>
                    <a:p>
                      <a:pPr lvl="0" indent="0" marL="0">
                        <a:buNone/>
                      </a:pPr>
                      <a:r>
                        <a:rPr/>
                        <a:t>Insurance and financial services</a:t>
                      </a:r>
                    </a:p>
                  </a:txBody>
                </a:tc>
                <a:tc>
                  <a:txBody>
                    <a:bodyPr/>
                    <a:lstStyle/>
                    <a:p>
                      <a:pPr lvl="0" indent="0" marL="0">
                        <a:buNone/>
                      </a:pPr>
                      <a:r>
                        <a:rPr/>
                        <a:t>4.3%</a:t>
                      </a:r>
                    </a:p>
                  </a:txBody>
                </a:tc>
              </a:tr>
              <a:tr h="0">
                <a:tc>
                  <a:txBody>
                    <a:bodyPr/>
                    <a:lstStyle/>
                    <a:p>
                      <a:pPr lvl="0" indent="0" marL="0">
                        <a:buNone/>
                      </a:pPr>
                      <a:r>
                        <a:rPr/>
                        <a:t>Wages</a:t>
                      </a:r>
                    </a:p>
                  </a:txBody>
                </a:tc>
                <a:tc>
                  <a:txBody>
                    <a:bodyPr/>
                    <a:lstStyle/>
                    <a:p>
                      <a:pPr lvl="0" indent="0" marL="0">
                        <a:buNone/>
                      </a:pPr>
                      <a:r>
                        <a:rPr/>
                        <a:t>3.4%</a:t>
                      </a:r>
                    </a:p>
                  </a:txBody>
                </a:tc>
              </a:tr>
              <a:tr h="0">
                <a:tc>
                  <a:txBody>
                    <a:bodyPr/>
                    <a:lstStyle/>
                    <a:p>
                      <a:pPr lvl="0" indent="0" marL="0">
                        <a:buNone/>
                      </a:pPr>
                      <a:r>
                        <a:rPr/>
                        <a:t>Food and non-alcoholic beverages</a:t>
                      </a:r>
                    </a:p>
                  </a:txBody>
                </a:tc>
                <a:tc>
                  <a:txBody>
                    <a:bodyPr/>
                    <a:lstStyle/>
                    <a:p>
                      <a:pPr lvl="0" indent="0" marL="0">
                        <a:buNone/>
                      </a:pPr>
                      <a:r>
                        <a:rPr/>
                        <a:t>3.0%</a:t>
                      </a:r>
                    </a:p>
                  </a:txBody>
                </a:tc>
              </a:tr>
              <a:tr h="0">
                <a:tc>
                  <a:txBody>
                    <a:bodyPr/>
                    <a:lstStyle/>
                    <a:p>
                      <a:pPr lvl="0" indent="0" marL="0">
                        <a:buNone/>
                      </a:pPr>
                      <a:r>
                        <a:rPr/>
                        <a:t>Housing</a:t>
                      </a:r>
                    </a:p>
                  </a:txBody>
                </a:tc>
                <a:tc>
                  <a:txBody>
                    <a:bodyPr/>
                    <a:lstStyle/>
                    <a:p>
                      <a:pPr lvl="0" indent="0" marL="0">
                        <a:buNone/>
                      </a:pPr>
                      <a:r>
                        <a:rPr/>
                        <a:t>2.8%</a:t>
                      </a:r>
                    </a:p>
                  </a:txBody>
                </a:tc>
              </a:tr>
              <a:tr h="0">
                <a:tc>
                  <a:txBody>
                    <a:bodyPr/>
                    <a:lstStyle/>
                    <a:p>
                      <a:pPr lvl="0" indent="0" marL="0">
                        <a:buNone/>
                      </a:pPr>
                      <a:r>
                        <a:rPr/>
                        <a:t>All groups</a:t>
                      </a:r>
                    </a:p>
                  </a:txBody>
                </a:tc>
                <a:tc>
                  <a:txBody>
                    <a:bodyPr/>
                    <a:lstStyle/>
                    <a:p>
                      <a:pPr lvl="0" indent="0" marL="0">
                        <a:buNone/>
                      </a:pPr>
                      <a:r>
                        <a:rPr/>
                        <a:t>2.6%</a:t>
                      </a:r>
                    </a:p>
                  </a:txBody>
                </a:tc>
              </a:tr>
              <a:tr h="0">
                <a:tc>
                  <a:txBody>
                    <a:bodyPr/>
                    <a:lstStyle/>
                    <a:p>
                      <a:pPr lvl="0" indent="0" marL="0">
                        <a:buNone/>
                      </a:pPr>
                      <a:r>
                        <a:rPr/>
                        <a:t>Recreation and culture</a:t>
                      </a:r>
                    </a:p>
                  </a:txBody>
                </a:tc>
                <a:tc>
                  <a:txBody>
                    <a:bodyPr/>
                    <a:lstStyle/>
                    <a:p>
                      <a:pPr lvl="0" indent="0" marL="0">
                        <a:buNone/>
                      </a:pPr>
                      <a:r>
                        <a:rPr/>
                        <a:t>1.8%</a:t>
                      </a:r>
                    </a:p>
                  </a:txBody>
                </a:tc>
              </a:tr>
              <a:tr h="0">
                <a:tc>
                  <a:txBody>
                    <a:bodyPr/>
                    <a:lstStyle/>
                    <a:p>
                      <a:pPr lvl="0" indent="0" marL="0">
                        <a:buNone/>
                      </a:pPr>
                      <a:r>
                        <a:rPr/>
                        <a:t>Clothing and footwear</a:t>
                      </a:r>
                    </a:p>
                  </a:txBody>
                </a:tc>
                <a:tc>
                  <a:txBody>
                    <a:bodyPr/>
                    <a:lstStyle/>
                    <a:p>
                      <a:pPr lvl="0" indent="0" marL="0">
                        <a:buNone/>
                      </a:pPr>
                      <a:r>
                        <a:rPr/>
                        <a:t>1.2%</a:t>
                      </a:r>
                    </a:p>
                  </a:txBody>
                </a:tc>
              </a:tr>
              <a:tr h="0">
                <a:tc>
                  <a:txBody>
                    <a:bodyPr/>
                    <a:lstStyle/>
                    <a:p>
                      <a:pPr lvl="0" indent="0" marL="0">
                        <a:buNone/>
                      </a:pPr>
                      <a:r>
                        <a:rPr/>
                        <a:t>Communication</a:t>
                      </a:r>
                    </a:p>
                  </a:txBody>
                </a:tc>
                <a:tc>
                  <a:txBody>
                    <a:bodyPr/>
                    <a:lstStyle/>
                    <a:p>
                      <a:pPr lvl="0" indent="0" marL="0">
                        <a:buNone/>
                      </a:pPr>
                      <a:r>
                        <a:rPr/>
                        <a:t>1.0%</a:t>
                      </a:r>
                    </a:p>
                  </a:txBody>
                </a:tc>
              </a:tr>
              <a:tr h="0">
                <a:tc>
                  <a:txBody>
                    <a:bodyPr/>
                    <a:lstStyle/>
                    <a:p>
                      <a:pPr lvl="0" indent="0" marL="0">
                        <a:buNone/>
                      </a:pPr>
                      <a:r>
                        <a:rPr/>
                        <a:t>Furnishings, household equipment and services</a:t>
                      </a:r>
                    </a:p>
                  </a:txBody>
                </a:tc>
                <a:tc>
                  <a:txBody>
                    <a:bodyPr/>
                    <a:lstStyle/>
                    <a:p>
                      <a:pPr lvl="0" indent="0" marL="0">
                        <a:buNone/>
                      </a:pPr>
                      <a:r>
                        <a:rPr/>
                        <a:t>0.9%</a:t>
                      </a:r>
                    </a:p>
                  </a:txBody>
                </a:tc>
              </a:tr>
              <a:tr h="0">
                <a:tc>
                  <a:txBody>
                    <a:bodyPr/>
                    <a:lstStyle/>
                    <a:p>
                      <a:pPr lvl="0" indent="0" marL="0">
                        <a:buNone/>
                      </a:pPr>
                      <a:r>
                        <a:rPr/>
                        <a:t>Transport</a:t>
                      </a:r>
                    </a:p>
                  </a:txBody>
                </a:tc>
                <a:tc>
                  <a:txBody>
                    <a:bodyPr/>
                    <a:lstStyle/>
                    <a:p>
                      <a:pPr lvl="0" indent="0" marL="0">
                        <a:buNone/>
                      </a:pPr>
                      <a:r>
                        <a:rPr/>
                        <a:t>−2.9%</a:t>
                      </a:r>
                    </a:p>
                  </a:txBody>
                </a:tc>
              </a:tr>
            </a:tbl>
          </a:graphicData>
        </a:graphic>
      </p:graphicFrame>
      <p:graphicFrame>
        <p:nvGraphicFramePr>
          <p:cNvPr id="6" name="Content Placeholder 5"/>
          <p:cNvGraphicFramePr>
            <a:graphicFrameLocks noGrp="1"/>
          </p:cNvGraphicFramePr>
          <p:nvPr>
            <p:ph idx="1"/>
          </p:nvPr>
        </p:nvGraphicFramePr>
        <p:xfrm>
          <a:off x="4648200" y="1193800"/>
          <a:ext cx="4038600" cy="3390900"/>
        </p:xfrm>
        <a:graphic>
          <a:graphicData uri="http://schemas.openxmlformats.org/drawingml/2006/table">
            <a:tbl>
              <a:tblPr firstRow="1" bandRow="1">
                <a:tableStyleId>{5C22544A-7EE6-4342-B048-85BDC9FD1C3A}</a:tableStyleId>
              </a:tblPr>
              <a:tblGrid>
                <a:gridCol w="2019300"/>
                <a:gridCol w="2019300"/>
              </a:tblGrid>
              <a:tr h="0">
                <a:tc>
                  <a:txBody>
                    <a:bodyPr/>
                    <a:lstStyle/>
                    <a:p>
                      <a:pPr lvl="0" indent="0" marL="0">
                        <a:buNone/>
                      </a:pPr>
                      <a:r>
                        <a:rPr b="1"/>
                        <a:t>Change in living costs by product category</a:t>
                      </a:r>
                    </a:p>
                  </a:txBody>
                  <a:tcPr/>
                </a:tc>
                <a:tc>
                  <a:txBody>
                    <a:bodyPr/>
                    <a:lstStyle/>
                    <a:p>
                      <a:endParaRPr/>
                    </a:p>
                  </a:txBody>
                  <a:tcPr/>
                </a:tc>
              </a:tr>
              <a:tr h="0">
                <a:tc>
                  <a:txBody>
                    <a:bodyPr/>
                    <a:lstStyle/>
                    <a:p>
                      <a:pPr lvl="0" indent="0" marL="0">
                        <a:buNone/>
                      </a:pPr>
                      <a:r>
                        <a:rPr/>
                        <a:t>% change between June 2025 and June 2015</a:t>
                      </a:r>
                    </a:p>
                  </a:txBody>
                </a:tc>
                <a:tc>
                  <a:txBody>
                    <a:bodyPr/>
                    <a:lstStyle/>
                    <a:p>
                      <a:endParaRPr/>
                    </a:p>
                  </a:txBody>
                </a:tc>
              </a:tr>
              <a:tr h="0">
                <a:tc>
                  <a:txBody>
                    <a:bodyPr/>
                    <a:lstStyle/>
                    <a:p>
                      <a:pPr lvl="0" indent="0" marL="0">
                        <a:buNone/>
                      </a:pPr>
                      <a:r>
                        <a:rPr/>
                        <a:t>Price Category</a:t>
                      </a:r>
                    </a:p>
                  </a:txBody>
                </a:tc>
                <a:tc>
                  <a:txBody>
                    <a:bodyPr/>
                    <a:lstStyle/>
                    <a:p>
                      <a:pPr lvl="0" indent="0" marL="0">
                        <a:buNone/>
                      </a:pPr>
                      <a:r>
                        <a:rPr/>
                        <a:t>% change</a:t>
                      </a:r>
                    </a:p>
                  </a:txBody>
                </a:tc>
              </a:tr>
              <a:tr h="0">
                <a:tc>
                  <a:txBody>
                    <a:bodyPr/>
                    <a:lstStyle/>
                    <a:p>
                      <a:pPr lvl="0" indent="0" marL="0">
                        <a:buNone/>
                      </a:pPr>
                      <a:r>
                        <a:rPr/>
                        <a:t>Alcohol and tobacco</a:t>
                      </a:r>
                    </a:p>
                  </a:txBody>
                </a:tc>
                <a:tc>
                  <a:txBody>
                    <a:bodyPr/>
                    <a:lstStyle/>
                    <a:p>
                      <a:pPr lvl="0" indent="0" marL="0">
                        <a:buNone/>
                      </a:pPr>
                      <a:r>
                        <a:rPr/>
                        <a:t>76.0%</a:t>
                      </a:r>
                    </a:p>
                  </a:txBody>
                </a:tc>
              </a:tr>
              <a:tr h="0">
                <a:tc>
                  <a:txBody>
                    <a:bodyPr/>
                    <a:lstStyle/>
                    <a:p>
                      <a:pPr lvl="0" indent="0" marL="0">
                        <a:buNone/>
                      </a:pPr>
                      <a:r>
                        <a:rPr/>
                        <a:t>Insurance and financial services</a:t>
                      </a:r>
                    </a:p>
                  </a:txBody>
                </a:tc>
                <a:tc>
                  <a:txBody>
                    <a:bodyPr/>
                    <a:lstStyle/>
                    <a:p>
                      <a:pPr lvl="0" indent="0" marL="0">
                        <a:buNone/>
                      </a:pPr>
                      <a:r>
                        <a:rPr/>
                        <a:t>71.8%</a:t>
                      </a:r>
                    </a:p>
                  </a:txBody>
                </a:tc>
              </a:tr>
              <a:tr h="0">
                <a:tc>
                  <a:txBody>
                    <a:bodyPr/>
                    <a:lstStyle/>
                    <a:p>
                      <a:pPr lvl="0" indent="0" marL="0">
                        <a:buNone/>
                      </a:pPr>
                      <a:r>
                        <a:rPr/>
                        <a:t>Health</a:t>
                      </a:r>
                    </a:p>
                  </a:txBody>
                </a:tc>
                <a:tc>
                  <a:txBody>
                    <a:bodyPr/>
                    <a:lstStyle/>
                    <a:p>
                      <a:pPr lvl="0" indent="0" marL="0">
                        <a:buNone/>
                      </a:pPr>
                      <a:r>
                        <a:rPr/>
                        <a:t>45.0%</a:t>
                      </a:r>
                    </a:p>
                  </a:txBody>
                </a:tc>
              </a:tr>
              <a:tr h="0">
                <a:tc>
                  <a:txBody>
                    <a:bodyPr/>
                    <a:lstStyle/>
                    <a:p>
                      <a:pPr lvl="0" indent="0" marL="0">
                        <a:buNone/>
                      </a:pPr>
                      <a:r>
                        <a:rPr/>
                        <a:t>Education</a:t>
                      </a:r>
                    </a:p>
                  </a:txBody>
                </a:tc>
                <a:tc>
                  <a:txBody>
                    <a:bodyPr/>
                    <a:lstStyle/>
                    <a:p>
                      <a:pPr lvl="0" indent="0" marL="0">
                        <a:buNone/>
                      </a:pPr>
                      <a:r>
                        <a:rPr/>
                        <a:t>42.0%</a:t>
                      </a:r>
                    </a:p>
                  </a:txBody>
                </a:tc>
              </a:tr>
              <a:tr h="0">
                <a:tc>
                  <a:txBody>
                    <a:bodyPr/>
                    <a:lstStyle/>
                    <a:p>
                      <a:pPr lvl="0" indent="0" marL="0">
                        <a:buNone/>
                      </a:pPr>
                      <a:r>
                        <a:rPr/>
                        <a:t>All groups</a:t>
                      </a:r>
                    </a:p>
                  </a:txBody>
                </a:tc>
                <a:tc>
                  <a:txBody>
                    <a:bodyPr/>
                    <a:lstStyle/>
                    <a:p>
                      <a:pPr lvl="0" indent="0" marL="0">
                        <a:buNone/>
                      </a:pPr>
                      <a:r>
                        <a:rPr/>
                        <a:t>34.4%</a:t>
                      </a:r>
                    </a:p>
                  </a:txBody>
                </a:tc>
              </a:tr>
              <a:tr h="0">
                <a:tc>
                  <a:txBody>
                    <a:bodyPr/>
                    <a:lstStyle/>
                    <a:p>
                      <a:pPr lvl="0" indent="0" marL="0">
                        <a:buNone/>
                      </a:pPr>
                      <a:r>
                        <a:rPr/>
                        <a:t>Food and non-alcoholic beverages</a:t>
                      </a:r>
                    </a:p>
                  </a:txBody>
                </a:tc>
                <a:tc>
                  <a:txBody>
                    <a:bodyPr/>
                    <a:lstStyle/>
                    <a:p>
                      <a:pPr lvl="0" indent="0" marL="0">
                        <a:buNone/>
                      </a:pPr>
                      <a:r>
                        <a:rPr/>
                        <a:t>32.8%</a:t>
                      </a:r>
                    </a:p>
                  </a:txBody>
                </a:tc>
              </a:tr>
              <a:tr h="0">
                <a:tc>
                  <a:txBody>
                    <a:bodyPr/>
                    <a:lstStyle/>
                    <a:p>
                      <a:pPr lvl="0" indent="0" marL="0">
                        <a:buNone/>
                      </a:pPr>
                      <a:r>
                        <a:rPr/>
                        <a:t>Wages</a:t>
                      </a:r>
                    </a:p>
                  </a:txBody>
                </a:tc>
                <a:tc>
                  <a:txBody>
                    <a:bodyPr/>
                    <a:lstStyle/>
                    <a:p>
                      <a:pPr lvl="0" indent="0" marL="0">
                        <a:buNone/>
                      </a:pPr>
                      <a:r>
                        <a:rPr/>
                        <a:t>28.7%</a:t>
                      </a:r>
                    </a:p>
                  </a:txBody>
                </a:tc>
              </a:tr>
              <a:tr h="0">
                <a:tc>
                  <a:txBody>
                    <a:bodyPr/>
                    <a:lstStyle/>
                    <a:p>
                      <a:pPr lvl="0" indent="0" marL="0">
                        <a:buNone/>
                      </a:pPr>
                      <a:r>
                        <a:rPr/>
                        <a:t>Housing</a:t>
                      </a:r>
                    </a:p>
                  </a:txBody>
                </a:tc>
                <a:tc>
                  <a:txBody>
                    <a:bodyPr/>
                    <a:lstStyle/>
                    <a:p>
                      <a:pPr lvl="0" indent="0" marL="0">
                        <a:buNone/>
                      </a:pPr>
                      <a:r>
                        <a:rPr/>
                        <a:t>28.2%</a:t>
                      </a:r>
                    </a:p>
                  </a:txBody>
                </a:tc>
              </a:tr>
              <a:tr h="0">
                <a:tc>
                  <a:txBody>
                    <a:bodyPr/>
                    <a:lstStyle/>
                    <a:p>
                      <a:pPr lvl="0" indent="0" marL="0">
                        <a:buNone/>
                      </a:pPr>
                      <a:r>
                        <a:rPr/>
                        <a:t>Transport</a:t>
                      </a:r>
                    </a:p>
                  </a:txBody>
                </a:tc>
                <a:tc>
                  <a:txBody>
                    <a:bodyPr/>
                    <a:lstStyle/>
                    <a:p>
                      <a:pPr lvl="0" indent="0" marL="0">
                        <a:buNone/>
                      </a:pPr>
                      <a:r>
                        <a:rPr/>
                        <a:t>27.3%</a:t>
                      </a:r>
                    </a:p>
                  </a:txBody>
                </a:tc>
              </a:tr>
              <a:tr h="0">
                <a:tc>
                  <a:txBody>
                    <a:bodyPr/>
                    <a:lstStyle/>
                    <a:p>
                      <a:pPr lvl="0" indent="0" marL="0">
                        <a:buNone/>
                      </a:pPr>
                      <a:r>
                        <a:rPr/>
                        <a:t>Recreation and culture</a:t>
                      </a:r>
                    </a:p>
                  </a:txBody>
                </a:tc>
                <a:tc>
                  <a:txBody>
                    <a:bodyPr/>
                    <a:lstStyle/>
                    <a:p>
                      <a:pPr lvl="0" indent="0" marL="0">
                        <a:buNone/>
                      </a:pPr>
                      <a:r>
                        <a:rPr/>
                        <a:t>20.6%</a:t>
                      </a:r>
                    </a:p>
                  </a:txBody>
                </a:tc>
              </a:tr>
              <a:tr h="0">
                <a:tc>
                  <a:txBody>
                    <a:bodyPr/>
                    <a:lstStyle/>
                    <a:p>
                      <a:pPr lvl="0" indent="0" marL="0">
                        <a:buNone/>
                      </a:pPr>
                      <a:r>
                        <a:rPr/>
                        <a:t>Furnishings, household equipment and services</a:t>
                      </a:r>
                    </a:p>
                  </a:txBody>
                </a:tc>
                <a:tc>
                  <a:txBody>
                    <a:bodyPr/>
                    <a:lstStyle/>
                    <a:p>
                      <a:pPr lvl="0" indent="0" marL="0">
                        <a:buNone/>
                      </a:pPr>
                      <a:r>
                        <a:rPr/>
                        <a:t>19.7%</a:t>
                      </a:r>
                    </a:p>
                  </a:txBody>
                </a:tc>
              </a:tr>
              <a:tr h="0">
                <a:tc>
                  <a:txBody>
                    <a:bodyPr/>
                    <a:lstStyle/>
                    <a:p>
                      <a:pPr lvl="0" indent="0" marL="0">
                        <a:buNone/>
                      </a:pPr>
                      <a:r>
                        <a:rPr/>
                        <a:t>Clothing and footwear</a:t>
                      </a:r>
                    </a:p>
                  </a:txBody>
                </a:tc>
                <a:tc>
                  <a:txBody>
                    <a:bodyPr/>
                    <a:lstStyle/>
                    <a:p>
                      <a:pPr lvl="0" indent="0" marL="0">
                        <a:buNone/>
                      </a:pPr>
                      <a:r>
                        <a:rPr/>
                        <a:t>2.8%</a:t>
                      </a:r>
                    </a:p>
                  </a:txBody>
                </a:tc>
              </a:tr>
              <a:tr h="0">
                <a:tc>
                  <a:txBody>
                    <a:bodyPr/>
                    <a:lstStyle/>
                    <a:p>
                      <a:pPr lvl="0" indent="0" marL="0">
                        <a:buNone/>
                      </a:pPr>
                      <a:r>
                        <a:rPr/>
                        <a:t>Communication</a:t>
                      </a:r>
                    </a:p>
                  </a:txBody>
                </a:tc>
                <a:tc>
                  <a:txBody>
                    <a:bodyPr/>
                    <a:lstStyle/>
                    <a:p>
                      <a:pPr lvl="0" indent="0" marL="0">
                        <a:buNone/>
                      </a:pPr>
                      <a:r>
                        <a:rPr/>
                        <a:t>−20.1%</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Wages</a:t>
            </a:r>
          </a:p>
        </p:txBody>
      </p:sp>
      <p:pic>
        <p:nvPicPr>
          <p:cNvPr descr="inflation_files/figure-pptx/unnamed-chunk-3-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Pay Increase</a:t>
            </a:r>
          </a:p>
        </p:txBody>
      </p:sp>
      <p:pic>
        <p:nvPicPr>
          <p:cNvPr descr="inflation_files/figure-pptx/unnamed-chunk-4-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Wages</a:t>
            </a:r>
          </a:p>
        </p:txBody>
      </p:sp>
      <p:pic>
        <p:nvPicPr>
          <p:cNvPr descr="inflation_files/figure-pptx/unnamed-chunk-5-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Inflation Is Not</a:t>
            </a:r>
          </a:p>
        </p:txBody>
      </p:sp>
      <p:sp>
        <p:nvSpPr>
          <p:cNvPr id="3" name="Content Placeholder 2"/>
          <p:cNvSpPr>
            <a:spLocks noGrp="1"/>
          </p:cNvSpPr>
          <p:nvPr>
            <p:ph idx="1"/>
          </p:nvPr>
        </p:nvSpPr>
        <p:spPr/>
        <p:txBody>
          <a:bodyPr/>
          <a:lstStyle/>
          <a:p>
            <a:pPr lvl="0"/>
            <a:r>
              <a:rPr/>
              <a:t>Inflation is not a measure of the cost of living.</a:t>
            </a:r>
          </a:p>
          <a:p>
            <a:pPr lvl="0"/>
            <a:r>
              <a:rPr/>
              <a:t>Decreasing inflation does not mean prices have gone down.</a:t>
            </a:r>
          </a:p>
          <a:p>
            <a:pPr lvl="0"/>
            <a:r>
              <a:rPr/>
              <a:t>Inflation is not more important than any other economic indicator.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Inflation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(or, the Consumer Price Index)</a:t>
            </a:r>
          </a:p>
        </p:txBody>
      </p:sp>
      <p:sp>
        <p:nvSpPr>
          <p:cNvPr id="3" name="Content Placeholder 2"/>
          <p:cNvSpPr>
            <a:spLocks noGrp="1"/>
          </p:cNvSpPr>
          <p:nvPr>
            <p:ph idx="1"/>
          </p:nvPr>
        </p:nvSpPr>
        <p:spPr/>
        <p:txBody>
          <a:bodyPr/>
          <a:lstStyle/>
          <a:p>
            <a:pPr lvl="0"/>
            <a:r>
              <a:rPr/>
              <a:t>The CPI is a measure of changes in the price of a “basket” of goods and services.</a:t>
            </a:r>
          </a:p>
          <a:p>
            <a:pPr lvl="0"/>
            <a:r>
              <a:rPr/>
              <a:t>The basket includes (among other things):</a:t>
            </a:r>
          </a:p>
          <a:p>
            <a:pPr lvl="1"/>
            <a:r>
              <a:rPr/>
              <a:t>Food and non-alcoholic beverages, alcohol and tobacco, and housing</a:t>
            </a:r>
          </a:p>
          <a:p>
            <a:pPr lvl="0"/>
            <a:r>
              <a:rPr/>
              <a:t>It represents the average inflation experience - and is </a:t>
            </a:r>
            <a:r>
              <a:rPr b="1"/>
              <a:t>not</a:t>
            </a:r>
            <a:r>
              <a:rPr/>
              <a:t> reflective of changes in cost of living.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Reporting Inflation - Index</a:t>
            </a:r>
          </a:p>
        </p:txBody>
      </p:sp>
      <p:sp>
        <p:nvSpPr>
          <p:cNvPr id="3" name="Content Placeholder 2"/>
          <p:cNvSpPr>
            <a:spLocks noGrp="1"/>
          </p:cNvSpPr>
          <p:nvPr>
            <p:ph idx="1"/>
          </p:nvPr>
        </p:nvSpPr>
        <p:spPr/>
        <p:txBody>
          <a:bodyPr/>
          <a:lstStyle/>
          <a:p>
            <a:pPr lvl="0"/>
            <a:r>
              <a:rPr/>
              <a:t>CPI data is reported as an </a:t>
            </a:r>
            <a:r>
              <a:rPr b="1" i="1"/>
              <a:t>index</a:t>
            </a:r>
            <a:r>
              <a:rPr/>
              <a:t>, or as a % change compared to the previous quarter, or previous year.</a:t>
            </a:r>
          </a:p>
          <a:p>
            <a:pPr lvl="1"/>
            <a:r>
              <a:rPr/>
              <a:t>an </a:t>
            </a:r>
            <a:r>
              <a:rPr i="1"/>
              <a:t>index</a:t>
            </a:r>
            <a:r>
              <a:rPr/>
              <a:t> shows how prices have changed relative to a value of 100 in a reference period.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Reporting Inflation - Percentage Change</a:t>
            </a:r>
          </a:p>
        </p:txBody>
      </p:sp>
      <p:sp>
        <p:nvSpPr>
          <p:cNvPr id="3" name="Content Placeholder 2"/>
          <p:cNvSpPr>
            <a:spLocks noGrp="1"/>
          </p:cNvSpPr>
          <p:nvPr>
            <p:ph idx="1"/>
          </p:nvPr>
        </p:nvSpPr>
        <p:spPr/>
        <p:txBody>
          <a:bodyPr/>
          <a:lstStyle/>
          <a:p>
            <a:pPr lvl="0"/>
            <a:r>
              <a:rPr/>
              <a:t>CPI data is reported as an index, or as a </a:t>
            </a:r>
            <a:r>
              <a:rPr b="1"/>
              <a:t>% change in since last month, last quarter, or last year.</a:t>
            </a:r>
          </a:p>
          <a:p>
            <a:pPr lvl="1"/>
            <a:r>
              <a:rPr/>
              <a:t>A percentage change measures the relative change in prices compared to another period.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Percentage Change</a:t>
            </a:r>
          </a:p>
        </p:txBody>
      </p:sp>
      <p:pic>
        <p:nvPicPr>
          <p:cNvPr descr="inflation_files/figure-pptx/inflation-pc-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Index</a:t>
            </a:r>
          </a:p>
        </p:txBody>
      </p:sp>
      <p:pic>
        <p:nvPicPr>
          <p:cNvPr descr="inflation_files/figure-pptx/inflation-index-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By Type</a:t>
            </a:r>
          </a:p>
        </p:txBody>
      </p:sp>
      <p:pic>
        <p:nvPicPr>
          <p:cNvPr descr="inflation_files/figure-pptx/unnamed-chunk-1-1.svg" id="0" name="Picture 1"/>
          <p:cNvPicPr>
            <a:picLocks noGrp="1" noChangeAspect="1"/>
          </p:cNvPicPr>
          <p:nvPr/>
        </p:nvPicPr>
        <p:blipFill>
          <a:blip r:embed="rId3"/>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Inflation - Cost of Living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Inflation</dc:title>
  <dc:creator/>
  <cp:keywords/>
  <dcterms:created xsi:type="dcterms:W3CDTF">2025-10-08T02:06:38Z</dcterms:created>
  <dcterms:modified xsi:type="dcterms:W3CDTF">2025-10-08T02:06:38Z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
    <vt:lpwstr>National Research Centre</vt:lpwstr>
  </property>
  <property fmtid="{D5CDD505-2E9C-101B-9397-08002B2CF9AE}" pid="3" name="biblio-config">
    <vt:lpwstr>True</vt:lpwstr>
  </property>
  <property fmtid="{D5CDD505-2E9C-101B-9397-08002B2CF9AE}" pid="4" name="editor">
    <vt:lpwstr>visual</vt:lpwstr>
  </property>
  <property fmtid="{D5CDD505-2E9C-101B-9397-08002B2CF9AE}" pid="5" name="execute">
    <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
  </property>
  <property fmtid="{D5CDD505-2E9C-101B-9397-08002B2CF9AE}" pid="11" name="toc-title">
    <vt:lpwstr>Table of contents</vt:lpwstr>
  </property>
</Properties>
</file>