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notesMaster" Target="notesMasters/notesMaster1.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first session in the NRC Legal, Political and Economic Education Series which we are developing. These sessions are designed to:</a:t>
            </a:r>
          </a:p>
          <a:p>
            <a:pPr lvl="0" indent="0" marL="0">
              <a:buNone/>
            </a:pPr>
          </a:p>
          <a:p>
            <a:pPr lvl="0"/>
            <a:r>
              <a:rPr/>
              <a:t>help build a culture of mindful militancy</a:t>
            </a:r>
          </a:p>
          <a:p>
            <a:pPr lvl="0" indent="0" marL="0">
              <a:buNone/>
            </a:pPr>
          </a:p>
          <a:p>
            <a:pPr lvl="0"/>
            <a:r>
              <a:rPr/>
              <a:t>have a shared understanding (as a union) on legal, political, and economic issues</a:t>
            </a:r>
          </a:p>
          <a:p>
            <a:pPr lvl="0" indent="0" marL="0">
              <a:buNone/>
            </a:pPr>
          </a:p>
          <a:p>
            <a:pPr lvl="0"/>
            <a:r>
              <a:rPr/>
              <a:t>provide consistency in training across delegates and organisers, to help with coaching and mentoring of delegates following DU4 and more broadly around knowledge and skill building.</a:t>
            </a:r>
          </a:p>
          <a:p>
            <a:pPr lvl="0" indent="0" marL="0">
              <a:buNone/>
            </a:pPr>
          </a:p>
          <a:p>
            <a:pPr lvl="0"/>
            <a:r>
              <a:rPr/>
              <a:t>provide some useful talking points in recruitment and organising conversations.</a:t>
            </a:r>
          </a:p>
          <a:p>
            <a:pPr lvl="0" indent="0" marL="0">
              <a:buNone/>
            </a:pPr>
          </a:p>
          <a:p>
            <a:pPr lvl="0"/>
            <a:r>
              <a:rPr/>
              <a:t>What comes next will be influenced by what you think you need/what you think will be useful</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things which primarily determine productivity are things in which the worker does not have much control.</a:t>
            </a:r>
          </a:p>
          <a:p>
            <a:pPr lvl="0" indent="0" marL="0">
              <a:buNone/>
            </a:pPr>
          </a:p>
          <a:p>
            <a:pPr lvl="0" indent="0" marL="0">
              <a:buNone/>
            </a:pPr>
            <a:r>
              <a:rPr/>
              <a:t>Physical capital, technology and innovation, and management practices are all decisions of the managerial class.</a:t>
            </a:r>
          </a:p>
          <a:p>
            <a:pPr lvl="0" indent="0" marL="0">
              <a:buNone/>
            </a:pPr>
          </a:p>
          <a:p>
            <a:pPr lvl="0" indent="0" marL="0">
              <a:buNone/>
            </a:pPr>
            <a:r>
              <a:rPr/>
              <a:t>Health comes down to many factors, including work health and safety, psychosocial hazards, but also being able to get sufficient rest between shifts, and sufficient time off for leisure. Ultimately this comes down to wages. If wages aren’t high enough, workers will look to overtime, taking extra shifts, and minimising leisure time - because they need to to survive.</a:t>
            </a:r>
          </a:p>
          <a:p>
            <a:pPr lvl="0" indent="0" marL="0">
              <a:buNone/>
            </a:pPr>
          </a:p>
          <a:p>
            <a:pPr lvl="0" indent="0" marL="0">
              <a:buNone/>
            </a:pPr>
            <a:r>
              <a:rPr/>
              <a:t>For skills there is also the issue of wages. Workforce development should be the role of management, not the role of the worker. Individual workers should not feel they have to take leave or paid training to support the boss generating more profit. Also the labour market in Australia is highly concentrated, and workers are underpaid relative to their skills - further disincentivising training. What’s the point in paying for your own training if it won’t get you a higher pay packet? Again - this is the individual improving productivity just to benefit the boss.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have a lot of levers at our disposal to improve productivity. Unfortunately (for the boss) most of these require them to either take a hit to their profit, or reinvest some of that profit into their business!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Talking points that you might find useful in starting a conversation in the workplace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important thing with productivity - who benefits?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need to understand productivity - how it’s measured, and how bosses talk about it - because it is simultaneously misunderstood and over-emphasised in the media.</a:t>
            </a:r>
          </a:p>
          <a:p>
            <a:pPr lvl="0" indent="0" marL="0">
              <a:buNone/>
            </a:pPr>
          </a:p>
          <a:p>
            <a:pPr lvl="0" indent="0" marL="0">
              <a:buNone/>
            </a:pPr>
            <a:r>
              <a:rPr/>
              <a:t>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a:p>
            <a:pPr lvl="0" indent="0" marL="0">
              <a:buNone/>
            </a:pPr>
          </a:p>
          <a:p>
            <a:pPr lvl="0" indent="0" marL="0">
              <a:buNone/>
            </a:pPr>
            <a:r>
              <a:rPr/>
              <a:t>For example, you could lose output in Agriculture from bad weather destroying a crop. Similarly, you could gain output in Mining because high prices make some difficult deposits worth mining.</a:t>
            </a:r>
          </a:p>
          <a:p>
            <a:pPr lvl="0" indent="0" marL="0">
              <a:buNone/>
            </a:pPr>
          </a:p>
          <a:p>
            <a:pPr lvl="0" indent="0" marL="0">
              <a:buNone/>
            </a:pPr>
            <a:r>
              <a:rPr/>
              <a:t>Labour productivity is the most commonly reported productivity. It is relatively simple to measure and describe.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non-market sector includes the Education and Health Care sectors. How is output measured in these sectors? Students graduating? Patients discharged? What would productivity look like? Students graduating per teacher? A measure like that would mean that productivity in the Education sector could be improved by fewer teachers and bigger classes. Anyone who works in Education would say that is not realistic.</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GDP per hour worked, with June 1991 set as the base or reference year.</a:t>
            </a:r>
          </a:p>
          <a:p>
            <a:pPr lvl="0" indent="0" marL="0">
              <a:buNone/>
            </a:pPr>
          </a:p>
          <a:p>
            <a:pPr lvl="0"/>
            <a:r>
              <a:rPr/>
              <a:t>Growth was slowing prior to 2020 anyway, with the increases seen during then probably due to the pandemic.</a:t>
            </a:r>
          </a:p>
          <a:p>
            <a:pPr lvl="0" indent="0" marL="0">
              <a:buNone/>
            </a:pPr>
          </a:p>
          <a:p>
            <a:pPr lvl="0"/>
            <a:r>
              <a:rPr/>
              <a:t>This has been called a productivity ‘bubble’ which I think I agree with.</a:t>
            </a:r>
          </a:p>
          <a:p>
            <a:pPr lvl="0" indent="0" marL="0">
              <a:buNone/>
            </a:pPr>
          </a:p>
          <a:p>
            <a:pPr lvl="0"/>
            <a:r>
              <a:rPr/>
              <a:t>Periods of slow growth have been occurring since the 2000s really.</a:t>
            </a:r>
          </a:p>
          <a:p>
            <a:pPr lvl="0" indent="0" marL="0">
              <a:buNone/>
            </a:pPr>
          </a:p>
          <a:p>
            <a:pPr lvl="0"/>
            <a:r>
              <a:rPr/>
              <a:t>The market sector includes industries like manufacturing, mining, construction, and some services. Things that are produced and sold in the market.</a:t>
            </a:r>
          </a:p>
          <a:p>
            <a:pPr lvl="0" indent="0" marL="0">
              <a:buNone/>
            </a:pPr>
          </a:p>
          <a:p>
            <a:pPr lvl="0"/>
            <a:r>
              <a:rPr/>
              <a:t>The non-market sector</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a volatile measure. It is better to measure it across a long time period.</a:t>
            </a:r>
          </a:p>
          <a:p>
            <a:pPr lvl="0" indent="0" marL="0">
              <a:buNone/>
            </a:pPr>
          </a:p>
          <a:p>
            <a:pPr lvl="0" indent="0" marL="0">
              <a:buNone/>
            </a:pPr>
            <a:r>
              <a:rPr/>
              <a:t>The ABS uses a 20 year average “compound average growth rate” formula.</a:t>
            </a:r>
          </a:p>
          <a:p>
            <a:pPr lvl="0" indent="0" marL="0">
              <a:buNone/>
            </a:pPr>
          </a:p>
          <a:p>
            <a:pPr lvl="0"/>
            <a:r>
              <a:rPr/>
              <a:t>Clearly not a new problem</a:t>
            </a:r>
          </a:p>
          <a:p>
            <a:pPr lvl="0" indent="0" marL="0">
              <a:buNone/>
            </a:pPr>
          </a:p>
          <a:p>
            <a:pPr lvl="0"/>
            <a:r>
              <a:rPr/>
              <a:t>20-year average productivity growth was pretty stable up until about 2013</a:t>
            </a:r>
          </a:p>
          <a:p>
            <a:pPr lvl="0" indent="0" marL="0">
              <a:buNone/>
            </a:pPr>
          </a:p>
          <a:p>
            <a:pPr lvl="0"/>
            <a:r>
              <a:rPr/>
              <a:t>Significant declines since then. Covid rebound probably an illusion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measured as GDP per hour worked. So we need to look at what is happening with hours worked, and with GDP.</a:t>
            </a:r>
          </a:p>
          <a:p>
            <a:pPr lvl="0" indent="0" marL="0">
              <a:buNone/>
            </a:pPr>
          </a:p>
          <a:p>
            <a:pPr lvl="0" indent="0" marL="0">
              <a:buNone/>
            </a:pPr>
            <a:r>
              <a:rPr/>
              <a:t>I don’t know about you but the increase in hours worked looks like it’s pretty steep.</a:t>
            </a:r>
          </a:p>
          <a:p>
            <a:pPr lvl="0" indent="0" marL="0">
              <a:buNone/>
            </a:pPr>
          </a:p>
          <a:p>
            <a:pPr lvl="0" indent="0" marL="0">
              <a:buNone/>
            </a:pPr>
            <a:r>
              <a:rPr/>
              <a:t>What do we think could have caused that? Are you working more hours? Do you know people who are working more hours? Why?</a:t>
            </a:r>
          </a:p>
          <a:p>
            <a:pPr lvl="0" indent="0" marL="0">
              <a:buNone/>
            </a:pPr>
          </a:p>
          <a:p>
            <a:pPr lvl="0" indent="0" marL="0">
              <a:buNone/>
            </a:pPr>
            <a:r>
              <a:rPr/>
              <a:t>Could it be people working more hours because they’re struggling to make ends meet because of inflation?</a:t>
            </a:r>
          </a:p>
          <a:p>
            <a:pPr lvl="0" indent="0" marL="0">
              <a:buNone/>
            </a:pPr>
          </a:p>
          <a:p>
            <a:pPr lvl="0" indent="0" marL="0">
              <a:buNone/>
            </a:pPr>
            <a:r>
              <a:rPr/>
              <a:t>Even the Productivity Commission recognise that high hours worked is pulling productivity down</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Damn.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sectors have experienced productivity growth, and others productivity declines.</a:t>
            </a:r>
          </a:p>
          <a:p>
            <a:pPr lvl="0" indent="0" marL="0">
              <a:buNone/>
            </a:pPr>
          </a:p>
          <a:p>
            <a:pPr lvl="0" indent="0" marL="0">
              <a:buNone/>
            </a:pPr>
            <a:r>
              <a:rPr/>
              <a:t>The Mining sector tends to be a real drag on productivity.</a:t>
            </a:r>
          </a:p>
          <a:p>
            <a:pPr lvl="0" indent="0" marL="0">
              <a:buNone/>
            </a:pPr>
          </a:p>
          <a:p>
            <a:pPr lvl="0" indent="0" marL="0">
              <a:buNone/>
            </a:pPr>
            <a:r>
              <a:rPr/>
              <a:t>Manufacturing outperforms the average.</a:t>
            </a:r>
          </a:p>
          <a:p>
            <a:pPr lvl="0" indent="0" marL="0">
              <a:buNone/>
            </a:pPr>
          </a:p>
          <a:p>
            <a:pPr lvl="0" indent="0" marL="0">
              <a:buNone/>
            </a:pPr>
            <a:r>
              <a:rPr/>
              <a:t>Big productivity improvements in Information media and telecommunications, and Agriculture.</a:t>
            </a:r>
          </a:p>
          <a:p>
            <a:pPr lvl="0" indent="0" marL="0">
              <a:buNone/>
            </a:pPr>
          </a:p>
          <a:p>
            <a:pPr lvl="0" indent="0" marL="0">
              <a:buNone/>
            </a:pPr>
            <a:r>
              <a:rPr/>
              <a:t>Productivity laggards? Non-market sector, like Health Care, Education, Real estate services.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3.sv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5.sv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6.sv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00npeUY_1Vg"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Organiser Essentials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Productivity</a:t>
            </a:r>
            <a:br/>
            <a:br/>
            <a:r>
              <a:rPr/>
              <a:t>Hamish Gamble</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Hours Worked</a:t>
            </a:r>
          </a:p>
        </p:txBody>
      </p:sp>
      <p:pic>
        <p:nvPicPr>
          <p:cNvPr descr="organiser-education-productivity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GDP</a:t>
            </a:r>
          </a:p>
        </p:txBody>
      </p:sp>
      <p:pic>
        <p:nvPicPr>
          <p:cNvPr descr="organiser-education-productivity_files/figure-pptx/unnamed-chunk-4-1.sv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sp>
        <p:nvSpPr>
          <p:cNvPr id="3" name="Content Placeholder 2"/>
          <p:cNvSpPr>
            <a:spLocks noGrp="1"/>
          </p:cNvSpPr>
          <p:nvPr>
            <p:ph idx="1"/>
          </p:nvPr>
        </p:nvSpPr>
        <p:spPr/>
        <p:txBody>
          <a:bodyPr/>
          <a:lstStyle/>
          <a:p>
            <a:pPr lvl="0"/>
            <a:r>
              <a:rPr/>
              <a:t>If productivity is a measure of output per hour, it would only be fair to compare that with how much compensation (in real terms) workers are getting per hour.</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Workers Share</a:t>
            </a:r>
          </a:p>
        </p:txBody>
      </p:sp>
      <p:pic>
        <p:nvPicPr>
          <p:cNvPr descr="organiser-education-productivity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Industry Productivity</a:t>
            </a:r>
          </a:p>
        </p:txBody>
      </p:sp>
      <p:pic>
        <p:nvPicPr>
          <p:cNvPr descr="organiser-education-productivity_files/figure-pptx/unnamed-chunk-6-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Productivity is Not</a:t>
            </a:r>
          </a:p>
        </p:txBody>
      </p:sp>
      <p:sp>
        <p:nvSpPr>
          <p:cNvPr id="3" name="Content Placeholder 2"/>
          <p:cNvSpPr>
            <a:spLocks noGrp="1"/>
          </p:cNvSpPr>
          <p:nvPr>
            <p:ph idx="1"/>
          </p:nvPr>
        </p:nvSpPr>
        <p:spPr/>
        <p:txBody>
          <a:bodyPr/>
          <a:lstStyle/>
          <a:p>
            <a:pPr lvl="0"/>
            <a:r>
              <a:rPr/>
              <a:t>The amount it costs to produce one unit of output</a:t>
            </a:r>
          </a:p>
          <a:p>
            <a:pPr lvl="0"/>
            <a:r>
              <a:rPr/>
              <a:t>Consistent across market and non-market sectors</a:t>
            </a:r>
          </a:p>
          <a:p>
            <a:pPr lvl="0"/>
            <a:r>
              <a:rPr/>
              <a:t>Tied to real wages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and Management</a:t>
            </a:r>
          </a:p>
        </p:txBody>
      </p:sp>
      <p:sp>
        <p:nvSpPr>
          <p:cNvPr id="3" name="Content Placeholder 2"/>
          <p:cNvSpPr>
            <a:spLocks noGrp="1"/>
          </p:cNvSpPr>
          <p:nvPr>
            <p:ph idx="1"/>
          </p:nvPr>
        </p:nvSpPr>
        <p:spPr/>
        <p:txBody>
          <a:bodyPr/>
          <a:lstStyle/>
          <a:p>
            <a:pPr lvl="0" indent="0" marL="0">
              <a:buNone/>
            </a:pPr>
            <a:r>
              <a:rPr/>
              <a:t>Productivity is primarily determined by:</a:t>
            </a:r>
          </a:p>
          <a:p>
            <a:pPr lvl="0"/>
            <a:r>
              <a:rPr/>
              <a:t>Physical capital like tools, and machines</a:t>
            </a:r>
          </a:p>
          <a:p>
            <a:pPr lvl="0"/>
            <a:r>
              <a:rPr/>
              <a:t>Technology and innovation</a:t>
            </a:r>
          </a:p>
          <a:p>
            <a:pPr lvl="0"/>
            <a:r>
              <a:rPr/>
              <a:t>Management of resources</a:t>
            </a:r>
          </a:p>
          <a:p>
            <a:pPr lvl="0"/>
            <a:r>
              <a:rPr/>
              <a:t>The health and skills of workers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and Public Policy</a:t>
            </a:r>
          </a:p>
        </p:txBody>
      </p:sp>
      <p:sp>
        <p:nvSpPr>
          <p:cNvPr id="3" name="Content Placeholder 2"/>
          <p:cNvSpPr>
            <a:spLocks noGrp="1"/>
          </p:cNvSpPr>
          <p:nvPr>
            <p:ph idx="1"/>
          </p:nvPr>
        </p:nvSpPr>
        <p:spPr/>
        <p:txBody>
          <a:bodyPr/>
          <a:lstStyle/>
          <a:p>
            <a:pPr lvl="0" indent="0" marL="0">
              <a:buNone/>
            </a:pPr>
            <a:r>
              <a:rPr/>
              <a:t>What policy levers can be used to increase productivity?</a:t>
            </a:r>
          </a:p>
          <a:p>
            <a:pPr lvl="0"/>
            <a:r>
              <a:rPr/>
              <a:t>Worker health</a:t>
            </a:r>
          </a:p>
          <a:p>
            <a:pPr lvl="0"/>
            <a:r>
              <a:rPr/>
              <a:t>Skills</a:t>
            </a:r>
          </a:p>
          <a:p>
            <a:pPr lvl="0"/>
            <a:r>
              <a:rPr/>
              <a:t>Investment</a:t>
            </a:r>
          </a:p>
          <a:p>
            <a:pPr lvl="0"/>
            <a:r>
              <a:rPr/>
              <a:t>Environmental regulation</a:t>
            </a:r>
          </a:p>
          <a:p>
            <a:pPr lvl="0"/>
            <a:r>
              <a:rPr/>
              <a:t>Managerial practices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 in the Workplace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a:t>
            </a:r>
          </a:p>
        </p:txBody>
      </p:sp>
      <p:sp>
        <p:nvSpPr>
          <p:cNvPr id="3" name="Content Placeholder 2"/>
          <p:cNvSpPr>
            <a:spLocks noGrp="1"/>
          </p:cNvSpPr>
          <p:nvPr>
            <p:ph idx="1"/>
          </p:nvPr>
        </p:nvSpPr>
        <p:spPr/>
        <p:txBody>
          <a:bodyPr/>
          <a:lstStyle/>
          <a:p>
            <a:pPr lvl="0" indent="0" marL="1270000">
              <a:buNone/>
            </a:pPr>
            <a:r>
              <a:rPr sz="2000"/>
              <a:t>A wage increase isn’t affordable this year because productivity is stagnant</a:t>
            </a:r>
          </a:p>
          <a:p>
            <a:pPr lvl="0"/>
            <a:r>
              <a:rPr/>
              <a:t>This is often a lie but even if it is true - who is responsible for stagnant productivity? Worker or Boss?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Organiser Essentials</a:t>
            </a:r>
          </a:p>
        </p:txBody>
      </p:sp>
      <p:sp>
        <p:nvSpPr>
          <p:cNvPr id="3" name="Content Placeholder 2"/>
          <p:cNvSpPr>
            <a:spLocks noGrp="1"/>
          </p:cNvSpPr>
          <p:nvPr>
            <p:ph idx="1"/>
          </p:nvPr>
        </p:nvSpPr>
        <p:spPr/>
        <p:txBody>
          <a:bodyPr/>
          <a:lstStyle/>
          <a:p>
            <a:pPr lvl="0"/>
            <a:r>
              <a:rPr/>
              <a:t>These sessions are designed to help build a culture of mindful militancy.</a:t>
            </a:r>
          </a:p>
          <a:p>
            <a:pPr lvl="0"/>
            <a:r>
              <a:rPr/>
              <a:t>Tell us what you need.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 - Health</a:t>
            </a:r>
          </a:p>
        </p:txBody>
      </p:sp>
      <p:sp>
        <p:nvSpPr>
          <p:cNvPr id="3" name="Content Placeholder 2"/>
          <p:cNvSpPr>
            <a:spLocks noGrp="1"/>
          </p:cNvSpPr>
          <p:nvPr>
            <p:ph idx="1"/>
          </p:nvPr>
        </p:nvSpPr>
        <p:spPr/>
        <p:txBody>
          <a:bodyPr/>
          <a:lstStyle/>
          <a:p>
            <a:pPr lvl="0"/>
            <a:r>
              <a:rPr/>
              <a:t>Are workers earning enough to live without constant stress?</a:t>
            </a:r>
          </a:p>
          <a:p>
            <a:pPr lvl="0"/>
            <a:r>
              <a:rPr/>
              <a:t>Are workplace health and safety risks properly addressed?</a:t>
            </a:r>
          </a:p>
          <a:p>
            <a:pPr lvl="0"/>
            <a:r>
              <a:rPr/>
              <a:t>Do workers have sufficient time to rest and recover?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 - Skills</a:t>
            </a:r>
          </a:p>
        </p:txBody>
      </p:sp>
      <p:sp>
        <p:nvSpPr>
          <p:cNvPr id="3" name="Content Placeholder 2"/>
          <p:cNvSpPr>
            <a:spLocks noGrp="1"/>
          </p:cNvSpPr>
          <p:nvPr>
            <p:ph idx="1"/>
          </p:nvPr>
        </p:nvSpPr>
        <p:spPr/>
        <p:txBody>
          <a:bodyPr/>
          <a:lstStyle/>
          <a:p>
            <a:pPr lvl="0"/>
            <a:r>
              <a:rPr/>
              <a:t>Are workers given opportunities to develop their skills and advance their careers?</a:t>
            </a:r>
          </a:p>
          <a:p>
            <a:pPr lvl="0"/>
            <a:r>
              <a:rPr/>
              <a:t>Does the company cover training costs? Or offer time off?</a:t>
            </a:r>
          </a:p>
          <a:p>
            <a:pPr lvl="0"/>
            <a:r>
              <a:rPr/>
              <a:t>Are there incentives to train?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 - Investment</a:t>
            </a:r>
          </a:p>
        </p:txBody>
      </p:sp>
      <p:sp>
        <p:nvSpPr>
          <p:cNvPr id="3" name="Content Placeholder 2"/>
          <p:cNvSpPr>
            <a:spLocks noGrp="1"/>
          </p:cNvSpPr>
          <p:nvPr>
            <p:ph idx="1"/>
          </p:nvPr>
        </p:nvSpPr>
        <p:spPr/>
        <p:txBody>
          <a:bodyPr/>
          <a:lstStyle/>
          <a:p>
            <a:pPr lvl="0"/>
            <a:r>
              <a:rPr/>
              <a:t>Is the company investing in physical capital and research?</a:t>
            </a:r>
          </a:p>
          <a:p>
            <a:pPr lvl="0"/>
            <a:r>
              <a:rPr/>
              <a:t>Are workers provided with the tools and materials they need to be productive?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 - Management</a:t>
            </a:r>
          </a:p>
        </p:txBody>
      </p:sp>
      <p:sp>
        <p:nvSpPr>
          <p:cNvPr id="3" name="Content Placeholder 2"/>
          <p:cNvSpPr>
            <a:spLocks noGrp="1"/>
          </p:cNvSpPr>
          <p:nvPr>
            <p:ph idx="1"/>
          </p:nvPr>
        </p:nvSpPr>
        <p:spPr/>
        <p:txBody>
          <a:bodyPr/>
          <a:lstStyle/>
          <a:p>
            <a:pPr lvl="0"/>
            <a:r>
              <a:rPr/>
              <a:t>Is time wasted on non-value adding tasks?</a:t>
            </a:r>
          </a:p>
          <a:p>
            <a:pPr lvl="0"/>
            <a:r>
              <a:rPr/>
              <a:t>Can workers raise and resolve issues with management?</a:t>
            </a:r>
          </a:p>
          <a:p>
            <a:pPr lvl="0"/>
            <a:r>
              <a:rPr/>
              <a:t>Are workers deployed effectively?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in the Workplace</a:t>
            </a:r>
          </a:p>
        </p:txBody>
      </p:sp>
      <p:sp>
        <p:nvSpPr>
          <p:cNvPr id="3" name="Content Placeholder 2"/>
          <p:cNvSpPr>
            <a:spLocks noGrp="1"/>
          </p:cNvSpPr>
          <p:nvPr>
            <p:ph idx="1"/>
          </p:nvPr>
        </p:nvSpPr>
        <p:spPr/>
        <p:txBody>
          <a:bodyPr/>
          <a:lstStyle/>
          <a:p>
            <a:pPr lvl="0"/>
            <a:r>
              <a:rPr/>
              <a:t>Productivity in the workplace is shaped by the choices companies make</a:t>
            </a:r>
          </a:p>
          <a:p>
            <a:pPr lvl="0"/>
            <a:r>
              <a:rPr/>
              <a:t>Companies can be profitable without being productive.</a:t>
            </a:r>
          </a:p>
          <a:p>
            <a:pPr lvl="0"/>
            <a:r>
              <a:rPr/>
              <a:t>Workers need to be able to discuss productivity openly so they can challenge misleading claims.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NRC is Here to Help</a:t>
            </a:r>
          </a:p>
        </p:txBody>
      </p:sp>
      <p:sp>
        <p:nvSpPr>
          <p:cNvPr id="3" name="Content Placeholder 2"/>
          <p:cNvSpPr>
            <a:spLocks noGrp="1"/>
          </p:cNvSpPr>
          <p:nvPr>
            <p:ph idx="1"/>
          </p:nvPr>
        </p:nvSpPr>
        <p:spPr/>
        <p:txBody>
          <a:bodyPr/>
          <a:lstStyle/>
          <a:p>
            <a:pPr lvl="0"/>
            <a:r>
              <a:rPr/>
              <a:t>Please reach out if you need any help</a:t>
            </a:r>
          </a:p>
          <a:p>
            <a:pPr lvl="0"/>
            <a:r>
              <a:rPr/>
              <a:t>Contact us on nrc@amwu.org.au</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Talking about Productivity</a:t>
            </a:r>
          </a:p>
        </p:txBody>
      </p:sp>
      <p:sp>
        <p:nvSpPr>
          <p:cNvPr id="3" name="Content Placeholder 2"/>
          <p:cNvSpPr>
            <a:spLocks noGrp="1"/>
          </p:cNvSpPr>
          <p:nvPr>
            <p:ph idx="1"/>
          </p:nvPr>
        </p:nvSpPr>
        <p:spPr/>
        <p:txBody>
          <a:bodyPr/>
          <a:lstStyle/>
          <a:p>
            <a:pPr lvl="0"/>
            <a:r>
              <a:rPr/>
              <a:t>Why do you need to understand productivity?</a:t>
            </a:r>
          </a:p>
          <a:p>
            <a:pPr lvl="0"/>
            <a:r>
              <a:rPr/>
              <a:t>What is productivity, and what is it not?</a:t>
            </a:r>
          </a:p>
          <a:p>
            <a:pPr lvl="0"/>
            <a:r>
              <a:rPr/>
              <a:t>What factors affect trends in productivity?</a:t>
            </a:r>
          </a:p>
          <a:p>
            <a:pPr lvl="0"/>
            <a:r>
              <a:rPr/>
              <a:t>Talking about productivity in the workplace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Productivity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a:t>
            </a:r>
          </a:p>
        </p:txBody>
      </p:sp>
      <p:sp>
        <p:nvSpPr>
          <p:cNvPr id="3" name="Content Placeholder 2"/>
          <p:cNvSpPr>
            <a:spLocks noGrp="1"/>
          </p:cNvSpPr>
          <p:nvPr>
            <p:ph idx="1"/>
          </p:nvPr>
        </p:nvSpPr>
        <p:spPr/>
        <p:txBody>
          <a:bodyPr/>
          <a:lstStyle/>
          <a:p>
            <a:pPr lvl="0" indent="0" marL="0">
              <a:buNone/>
            </a:pPr>
            <a:r>
              <a:rPr>
                <a:hlinkClick r:id="rId2"/>
              </a:rPr>
              <a:t>https://www.youtube.com/watch?v=00npeUY_1Vg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(or, output per hour worked)</a:t>
            </a:r>
          </a:p>
        </p:txBody>
      </p:sp>
      <p:sp>
        <p:nvSpPr>
          <p:cNvPr id="3" name="Content Placeholder 2"/>
          <p:cNvSpPr>
            <a:spLocks noGrp="1"/>
          </p:cNvSpPr>
          <p:nvPr>
            <p:ph idx="1"/>
          </p:nvPr>
        </p:nvSpPr>
        <p:spPr/>
        <p:txBody>
          <a:bodyPr/>
          <a:lstStyle/>
          <a:p>
            <a:pPr lvl="0"/>
            <a:r>
              <a:rPr b="1"/>
              <a:t>Labour</a:t>
            </a:r>
            <a:r>
              <a:rPr/>
              <a:t> Productivity is a measure of Gross Domestic Product per hour worked.</a:t>
            </a:r>
          </a:p>
          <a:p>
            <a:pPr lvl="0"/>
            <a:r>
              <a:rPr/>
              <a:t>But there are other inputs into production besides labour, including capital</a:t>
            </a:r>
          </a:p>
          <a:p>
            <a:pPr lvl="0"/>
            <a:r>
              <a:rPr/>
              <a:t>Changes in output can occur even without changes to input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Productivity</a:t>
            </a:r>
          </a:p>
        </p:txBody>
      </p:sp>
      <p:sp>
        <p:nvSpPr>
          <p:cNvPr id="3" name="Content Placeholder 2"/>
          <p:cNvSpPr>
            <a:spLocks noGrp="1"/>
          </p:cNvSpPr>
          <p:nvPr>
            <p:ph idx="1"/>
          </p:nvPr>
        </p:nvSpPr>
        <p:spPr/>
        <p:txBody>
          <a:bodyPr/>
          <a:lstStyle/>
          <a:p>
            <a:pPr lvl="0"/>
            <a:r>
              <a:rPr/>
              <a:t>It is relatively easy to measure and describe output per worker.</a:t>
            </a:r>
          </a:p>
          <a:p>
            <a:pPr lvl="0"/>
            <a:r>
              <a:rPr/>
              <a:t>Measuring output per unit of labour </a:t>
            </a:r>
            <a:r>
              <a:rPr b="1"/>
              <a:t>and</a:t>
            </a:r>
            <a:r>
              <a:rPr/>
              <a:t> capital is much more complicated, and questionable.</a:t>
            </a:r>
          </a:p>
          <a:p>
            <a:pPr lvl="1"/>
            <a:r>
              <a:rPr/>
              <a:t>What is a unit of labour-capital?</a:t>
            </a:r>
          </a:p>
          <a:p>
            <a:pPr lvl="0"/>
            <a:r>
              <a:rPr/>
              <a:t>You should be sceptical of people (especially economists) who talk about productivity in the non-market sector.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Trends</a:t>
            </a:r>
          </a:p>
        </p:txBody>
      </p:sp>
      <p:pic>
        <p:nvPicPr>
          <p:cNvPr descr="organiser-education-productivity_files/figure-pptx/unnamed-chunk-2-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Organiser Essentials</dc:title>
  <dc:creator>Hamish Gamble</dc:creator>
  <cp:keywords/>
  <dcterms:created xsi:type="dcterms:W3CDTF">2025-10-08T02:07:14Z</dcterms:created>
  <dcterms:modified xsi:type="dcterms:W3CDTF">2025-10-08T02:07:14Z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 - AMWU</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subtitle">
    <vt:lpwstr>Productivity</vt:lpwstr>
  </property>
  <property fmtid="{D5CDD505-2E9C-101B-9397-08002B2CF9AE}" pid="13" name="toc-title">
    <vt:lpwstr>Table of contents</vt:lpwstr>
  </property>
</Properties>
</file>