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notesMaster" Target="notesMasters/notesMaster1.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For example, you could lose output in Agriculture from bad weather destroying a crop. Similarly, you could gain output in Mining because high prices make some difficult deposits worth mining.</a:t>
            </a:r>
          </a:p>
          <a:p>
            <a:pPr lvl="0" indent="0" marL="0">
              <a:buNone/>
            </a:pPr>
          </a:p>
          <a:p>
            <a:pPr lvl="0" indent="0" marL="0">
              <a:buNone/>
            </a:pPr>
            <a:r>
              <a:rPr/>
              <a:t>Labour productivity is the most commonly reported productivity. It is relatively simple to measure and describe.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non-market sector includes the Education and Health Care sectors. How is output measured in these sectors? Students graduating? Patients discharged? What would productivity look like? Students graduating per teacher? A measure like that would mean that productivity in the Education sector could be improved by fewer teachers and bigger classes. Anyone who works in Education would say that is not realistic.</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GDP per hour worked, with June 1991 set as the base or reference year.</a:t>
            </a:r>
          </a:p>
          <a:p>
            <a:pPr lvl="0" indent="0" marL="0">
              <a:buNone/>
            </a:pPr>
          </a:p>
          <a:p>
            <a:pPr lvl="0"/>
            <a:r>
              <a:rPr/>
              <a:t>Growth was slowing prior to 2020 anyway, with the increases seen during then probably due to the pandemic.</a:t>
            </a:r>
          </a:p>
          <a:p>
            <a:pPr lvl="0" indent="0" marL="0">
              <a:buNone/>
            </a:pPr>
          </a:p>
          <a:p>
            <a:pPr lvl="0"/>
            <a:r>
              <a:rPr/>
              <a:t>This has been called a productivity ‘bubble’ which I think I agree with.</a:t>
            </a:r>
          </a:p>
          <a:p>
            <a:pPr lvl="0" indent="0" marL="0">
              <a:buNone/>
            </a:pPr>
          </a:p>
          <a:p>
            <a:pPr lvl="0"/>
            <a:r>
              <a:rPr/>
              <a:t>Periods of slow growth have been occurring since the 2000s really.</a:t>
            </a:r>
          </a:p>
          <a:p>
            <a:pPr lvl="0" indent="0" marL="0">
              <a:buNone/>
            </a:pPr>
          </a:p>
          <a:p>
            <a:pPr lvl="0"/>
            <a:r>
              <a:rPr/>
              <a:t>The market sector includes industries like manufacturing, mining, construction, and some services. Things that are produced and sold in the market.</a:t>
            </a:r>
          </a:p>
          <a:p>
            <a:pPr lvl="0" indent="0" marL="0">
              <a:buNone/>
            </a:pPr>
          </a:p>
          <a:p>
            <a:pPr lvl="0"/>
            <a:r>
              <a:rPr/>
              <a:t>The non-market sector</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a volatile measure. It is better to measure it across a long time period.</a:t>
            </a:r>
          </a:p>
          <a:p>
            <a:pPr lvl="0" indent="0" marL="0">
              <a:buNone/>
            </a:pPr>
          </a:p>
          <a:p>
            <a:pPr lvl="0" indent="0" marL="0">
              <a:buNone/>
            </a:pPr>
            <a:r>
              <a:rPr/>
              <a:t>The ABS uses a 20 year average “compound average growth rate” formula.</a:t>
            </a:r>
          </a:p>
          <a:p>
            <a:pPr lvl="0" indent="0" marL="0">
              <a:buNone/>
            </a:pPr>
          </a:p>
          <a:p>
            <a:pPr lvl="0"/>
            <a:r>
              <a:rPr/>
              <a:t>Clearly not a new problem</a:t>
            </a:r>
          </a:p>
          <a:p>
            <a:pPr lvl="0" indent="0" marL="0">
              <a:buNone/>
            </a:pPr>
          </a:p>
          <a:p>
            <a:pPr lvl="0"/>
            <a:r>
              <a:rPr/>
              <a:t>20-year average productivity growth was pretty stable up until about 2013</a:t>
            </a:r>
          </a:p>
          <a:p>
            <a:pPr lvl="0" indent="0" marL="0">
              <a:buNone/>
            </a:pPr>
          </a:p>
          <a:p>
            <a:pPr lvl="0"/>
            <a:r>
              <a:rPr/>
              <a:t>Significant declines since then. Covid rebound probably an illusion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measured as GDP per hour worked. So we need to look at what is happening with hours worked, and with GDP.</a:t>
            </a:r>
          </a:p>
          <a:p>
            <a:pPr lvl="0" indent="0" marL="0">
              <a:buNone/>
            </a:pPr>
          </a:p>
          <a:p>
            <a:pPr lvl="0" indent="0" marL="0">
              <a:buNone/>
            </a:pPr>
            <a:r>
              <a:rPr/>
              <a:t>I don’t know about you but the increase in hours worked looks like it’s pretty steep.</a:t>
            </a:r>
          </a:p>
          <a:p>
            <a:pPr lvl="0" indent="0" marL="0">
              <a:buNone/>
            </a:pPr>
          </a:p>
          <a:p>
            <a:pPr lvl="0" indent="0" marL="0">
              <a:buNone/>
            </a:pPr>
            <a:r>
              <a:rPr/>
              <a:t>What do we think could have caused that? Are you working more hours? Do you know people who are working more hours? Why?</a:t>
            </a:r>
          </a:p>
          <a:p>
            <a:pPr lvl="0" indent="0" marL="0">
              <a:buNone/>
            </a:pPr>
          </a:p>
          <a:p>
            <a:pPr lvl="0" indent="0" marL="0">
              <a:buNone/>
            </a:pPr>
            <a:r>
              <a:rPr/>
              <a:t>Could it be people working more hours because they’re struggling to make ends meet because of inflation?</a:t>
            </a:r>
          </a:p>
          <a:p>
            <a:pPr lvl="0" indent="0" marL="0">
              <a:buNone/>
            </a:pPr>
          </a:p>
          <a:p>
            <a:pPr lvl="0" indent="0" marL="0">
              <a:buNone/>
            </a:pPr>
            <a:r>
              <a:rPr/>
              <a:t>Even the Productivity Commission recognise that high hours worked is pulling productivity down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Damn.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Some sectors have experienced productivity growth, and others productivity declines.</a:t>
            </a:r>
          </a:p>
          <a:p>
            <a:pPr lvl="0" indent="0" marL="0">
              <a:buNone/>
            </a:pPr>
          </a:p>
          <a:p>
            <a:pPr lvl="0" indent="0" marL="0">
              <a:buNone/>
            </a:pPr>
            <a:r>
              <a:rPr/>
              <a:t>The Mining sector tends to be a real drag on productivity.</a:t>
            </a:r>
          </a:p>
          <a:p>
            <a:pPr lvl="0" indent="0" marL="0">
              <a:buNone/>
            </a:pPr>
          </a:p>
          <a:p>
            <a:pPr lvl="0" indent="0" marL="0">
              <a:buNone/>
            </a:pPr>
            <a:r>
              <a:rPr/>
              <a:t>Manufacturing outperforms the average.</a:t>
            </a:r>
          </a:p>
          <a:p>
            <a:pPr lvl="0" indent="0" marL="0">
              <a:buNone/>
            </a:pPr>
          </a:p>
          <a:p>
            <a:pPr lvl="0" indent="0" marL="0">
              <a:buNone/>
            </a:pPr>
            <a:r>
              <a:rPr/>
              <a:t>Big productivity improvements in Information media and telecommunications, and Agriculture.</a:t>
            </a:r>
          </a:p>
          <a:p>
            <a:pPr lvl="0" indent="0" marL="0">
              <a:buNone/>
            </a:pPr>
          </a:p>
          <a:p>
            <a:pPr lvl="0" indent="0" marL="0">
              <a:buNone/>
            </a:pPr>
            <a:r>
              <a:rPr/>
              <a:t>Productivity laggards? Non-market sector, like Health Care, Education, Real estate services.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sv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5.sv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6.sv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sv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sv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sv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Talking about Productivity with Members</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Organiser Essentials: The NRC LEgal, Political and Economic Education Series</a:t>
            </a:r>
            <a:br/>
            <a:br/>
            <a:r>
              <a:rPr/>
              <a:t>Josh Newton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GDP</a:t>
            </a:r>
          </a:p>
        </p:txBody>
      </p:sp>
      <p:pic>
        <p:nvPicPr>
          <p:cNvPr descr="Organiser-Education---Productivity_files/figure-pptx/fig-gdp-chain-volume-1.svg" id="0" name="Picture 1"/>
          <p:cNvPicPr>
            <a:picLocks noGrp="1" noChangeAspect="1"/>
          </p:cNvPicPr>
          <p:nvPr/>
        </p:nvPicPr>
        <p:blipFill>
          <a:blip r:embed="rId2"/>
          <a:stretch>
            <a:fillRect/>
          </a:stretch>
        </p:blipFill>
        <p:spPr bwMode="auto">
          <a:xfrm>
            <a:off x="1689100" y="1193800"/>
            <a:ext cx="5765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Workers Share</a:t>
            </a:r>
          </a:p>
        </p:txBody>
      </p:sp>
      <p:sp>
        <p:nvSpPr>
          <p:cNvPr id="3" name="Content Placeholder 2"/>
          <p:cNvSpPr>
            <a:spLocks noGrp="1"/>
          </p:cNvSpPr>
          <p:nvPr>
            <p:ph idx="1"/>
          </p:nvPr>
        </p:nvSpPr>
        <p:spPr/>
        <p:txBody>
          <a:bodyPr/>
          <a:lstStyle/>
          <a:p>
            <a:pPr lvl="0"/>
            <a:r>
              <a:rPr/>
              <a:t>If productivity is a measure of output per hour, it would only be fair to compare that with how much compensation (in real terms) workers are getting per hour.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Workers Share</a:t>
            </a:r>
          </a:p>
        </p:txBody>
      </p:sp>
      <p:pic>
        <p:nvPicPr>
          <p:cNvPr descr="Organiser-Education---Productivity_files/figure-pptx/productivity-decouple-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Industry Productivity</a:t>
            </a:r>
          </a:p>
        </p:txBody>
      </p:sp>
      <p:pic>
        <p:nvPicPr>
          <p:cNvPr descr="Organiser-Education---Productivity_files/figure-pptx/unnamed-chunk-3-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Productivity is Not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Organiser Essentials: The NRC Legal, Political and Economic Education Series</a:t>
            </a:r>
          </a:p>
        </p:txBody>
      </p:sp>
      <p:sp>
        <p:nvSpPr>
          <p:cNvPr id="3" name="Content Placeholder 2"/>
          <p:cNvSpPr>
            <a:spLocks noGrp="1"/>
          </p:cNvSpPr>
          <p:nvPr>
            <p:ph idx="1"/>
          </p:nvPr>
        </p:nvSpPr>
        <p:spPr/>
        <p:txBody>
          <a:bodyPr/>
          <a:lstStyle/>
          <a:p>
            <a:pPr lvl="0"/>
            <a:r>
              <a:rPr/>
              <a:t>Tell us what you need.</a:t>
            </a:r>
          </a:p>
          <a:p>
            <a:pPr lvl="0"/>
            <a:r>
              <a:rPr/>
              <a:t>These sessions are designed to help build a culture of mindful militancy.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Talking about Productivity</a:t>
            </a:r>
          </a:p>
        </p:txBody>
      </p:sp>
      <p:sp>
        <p:nvSpPr>
          <p:cNvPr id="3" name="Content Placeholder 2"/>
          <p:cNvSpPr>
            <a:spLocks noGrp="1"/>
          </p:cNvSpPr>
          <p:nvPr>
            <p:ph idx="1"/>
          </p:nvPr>
        </p:nvSpPr>
        <p:spPr/>
        <p:txBody>
          <a:bodyPr/>
          <a:lstStyle/>
          <a:p>
            <a:pPr lvl="0"/>
            <a:r>
              <a:rPr/>
              <a:t>Why do you need to understand productivity?</a:t>
            </a:r>
          </a:p>
          <a:p>
            <a:pPr lvl="0"/>
            <a:r>
              <a:rPr/>
              <a:t>What is productivity, and what is it not?</a:t>
            </a:r>
          </a:p>
          <a:p>
            <a:pPr lvl="0"/>
            <a:r>
              <a:rPr/>
              <a:t>What factors affect trends in productivity?</a:t>
            </a:r>
          </a:p>
          <a:p>
            <a:pPr lvl="0"/>
            <a:r>
              <a:rPr/>
              <a:t>Productivity in the workplace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Productivity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(or, output per hour worked)</a:t>
            </a:r>
          </a:p>
        </p:txBody>
      </p:sp>
      <p:sp>
        <p:nvSpPr>
          <p:cNvPr id="3" name="Content Placeholder 2"/>
          <p:cNvSpPr>
            <a:spLocks noGrp="1"/>
          </p:cNvSpPr>
          <p:nvPr>
            <p:ph idx="1"/>
          </p:nvPr>
        </p:nvSpPr>
        <p:spPr/>
        <p:txBody>
          <a:bodyPr/>
          <a:lstStyle/>
          <a:p>
            <a:pPr lvl="0"/>
            <a:r>
              <a:rPr b="1"/>
              <a:t>Labour</a:t>
            </a:r>
            <a:r>
              <a:rPr/>
              <a:t> Productivity is a measure of Gross Domestic Product per hour worked.</a:t>
            </a:r>
          </a:p>
          <a:p>
            <a:pPr lvl="0"/>
            <a:r>
              <a:rPr/>
              <a:t>But there are other inputs into production besides labour, including capital</a:t>
            </a:r>
          </a:p>
          <a:p>
            <a:pPr lvl="0"/>
            <a:r>
              <a:rPr/>
              <a:t>Changes in output can occur even without changes to input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Productivity</a:t>
            </a:r>
          </a:p>
        </p:txBody>
      </p:sp>
      <p:sp>
        <p:nvSpPr>
          <p:cNvPr id="3" name="Content Placeholder 2"/>
          <p:cNvSpPr>
            <a:spLocks noGrp="1"/>
          </p:cNvSpPr>
          <p:nvPr>
            <p:ph idx="1"/>
          </p:nvPr>
        </p:nvSpPr>
        <p:spPr/>
        <p:txBody>
          <a:bodyPr/>
          <a:lstStyle/>
          <a:p>
            <a:pPr lvl="0"/>
            <a:r>
              <a:rPr/>
              <a:t>It is relatively easy to measure and describe output per worker.</a:t>
            </a:r>
          </a:p>
          <a:p>
            <a:pPr lvl="0"/>
            <a:r>
              <a:rPr/>
              <a:t>Measuring output per unit of labour </a:t>
            </a:r>
            <a:r>
              <a:rPr b="1"/>
              <a:t>and</a:t>
            </a:r>
            <a:r>
              <a:rPr/>
              <a:t> capital is much more complicated, and questionable.</a:t>
            </a:r>
          </a:p>
          <a:p>
            <a:pPr lvl="1"/>
            <a:r>
              <a:rPr/>
              <a:t>What is a unit of labour-capital?</a:t>
            </a:r>
          </a:p>
          <a:p>
            <a:pPr lvl="0"/>
            <a:r>
              <a:rPr/>
              <a:t>You should be sceptical of people (especially economists) who talk about productivity in the non-market sector.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Trends</a:t>
            </a:r>
          </a:p>
        </p:txBody>
      </p:sp>
      <p:pic>
        <p:nvPicPr>
          <p:cNvPr descr="Organiser-Education---Productivity_files/figure-pptx/unnamed-chunk-1-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Trends</a:t>
            </a:r>
          </a:p>
        </p:txBody>
      </p:sp>
      <p:pic>
        <p:nvPicPr>
          <p:cNvPr descr="Organiser-Education---Productivity_files/figure-pptx/productivity-20-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Hours Worked</a:t>
            </a:r>
          </a:p>
        </p:txBody>
      </p:sp>
      <p:pic>
        <p:nvPicPr>
          <p:cNvPr descr="Organiser-Education---Productivity_files/figure-pptx/unnamed-chunk-2-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Talking about Productivity with Members</dc:title>
  <dc:creator>Josh Newton</dc:creator>
  <cp:keywords/>
  <dcterms:created xsi:type="dcterms:W3CDTF">2025-09-09T07:04:04Z</dcterms:created>
  <dcterms:modified xsi:type="dcterms:W3CDTF">2025-09-09T07:04:04Z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
    <vt:lpwstr>National Research Centre - AMWU</vt:lpwstr>
  </property>
  <property fmtid="{D5CDD505-2E9C-101B-9397-08002B2CF9AE}" pid="3" name="authors">
    <vt:lpwstr/>
  </property>
  <property fmtid="{D5CDD505-2E9C-101B-9397-08002B2CF9AE}" pid="4" name="biblio-config">
    <vt:lpwstr>True</vt:lpwstr>
  </property>
  <property fmtid="{D5CDD505-2E9C-101B-9397-08002B2CF9AE}" pid="5" name="by-author">
    <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subtitle">
    <vt:lpwstr>Organiser Essentials: The NRC LEgal, Political and Economic Education Series</vt:lpwstr>
  </property>
  <property fmtid="{D5CDD505-2E9C-101B-9397-08002B2CF9AE}" pid="13" name="toc-title">
    <vt:lpwstr>Table of contents</vt:lpwstr>
  </property>
</Properties>
</file>