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58" r:id="rId5"/>
    <p:sldId id="260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2A12C0-C698-4167-BECD-BE76D14ABFDC}" type="datetimeFigureOut">
              <a:rPr lang="en-US" smtClean="0"/>
              <a:t>12/17/2020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DB87D0-DB58-4123-9D7B-0BA24636A1B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2A12C0-C698-4167-BECD-BE76D14ABFDC}" type="datetimeFigureOut">
              <a:rPr lang="en-US" smtClean="0"/>
              <a:t>12/17/2020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DB87D0-DB58-4123-9D7B-0BA24636A1B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2A12C0-C698-4167-BECD-BE76D14ABFDC}" type="datetimeFigureOut">
              <a:rPr lang="en-US" smtClean="0"/>
              <a:t>12/17/2020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DB87D0-DB58-4123-9D7B-0BA24636A1B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2A12C0-C698-4167-BECD-BE76D14ABFDC}" type="datetimeFigureOut">
              <a:rPr lang="en-US" smtClean="0"/>
              <a:t>12/17/2020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DB87D0-DB58-4123-9D7B-0BA24636A1B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2A12C0-C698-4167-BECD-BE76D14ABFDC}" type="datetimeFigureOut">
              <a:rPr lang="en-US" smtClean="0"/>
              <a:t>12/17/2020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DB87D0-DB58-4123-9D7B-0BA24636A1BB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2A12C0-C698-4167-BECD-BE76D14ABFDC}" type="datetimeFigureOut">
              <a:rPr lang="en-US" smtClean="0"/>
              <a:t>12/17/2020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DB87D0-DB58-4123-9D7B-0BA24636A1B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2A12C0-C698-4167-BECD-BE76D14ABFDC}" type="datetimeFigureOut">
              <a:rPr lang="en-US" smtClean="0"/>
              <a:t>12/17/2020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DB87D0-DB58-4123-9D7B-0BA24636A1B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2A12C0-C698-4167-BECD-BE76D14ABFDC}" type="datetimeFigureOut">
              <a:rPr lang="en-US" smtClean="0"/>
              <a:t>12/17/2020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DB87D0-DB58-4123-9D7B-0BA24636A1B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2A12C0-C698-4167-BECD-BE76D14ABFDC}" type="datetimeFigureOut">
              <a:rPr lang="en-US" smtClean="0"/>
              <a:t>12/17/2020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DB87D0-DB58-4123-9D7B-0BA24636A1BB}" type="slidenum">
              <a:rPr lang="en-IN" smtClean="0"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2A12C0-C698-4167-BECD-BE76D14ABFDC}" type="datetimeFigureOut">
              <a:rPr lang="en-US" smtClean="0"/>
              <a:t>12/17/2020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DB87D0-DB58-4123-9D7B-0BA24636A1B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2A12C0-C698-4167-BECD-BE76D14ABFDC}" type="datetimeFigureOut">
              <a:rPr lang="en-US" smtClean="0"/>
              <a:t>12/17/2020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DB87D0-DB58-4123-9D7B-0BA24636A1B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42A12C0-C698-4167-BECD-BE76D14ABFDC}" type="datetimeFigureOut">
              <a:rPr lang="en-US" smtClean="0"/>
              <a:t>12/17/2020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4DB87D0-DB58-4123-9D7B-0BA24636A1BB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71164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Decision Tree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28" y="1214422"/>
            <a:ext cx="7406640" cy="228601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latin typeface="Arial" pitchFamily="34" charset="0"/>
                <a:cs typeface="Arial" pitchFamily="34" charset="0"/>
              </a:rPr>
              <a:t>In its simplest form, a decision tree is a type of flowchart that shows a clear pathway to a decision.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latin typeface="Arial" pitchFamily="34" charset="0"/>
                <a:cs typeface="Arial" pitchFamily="34" charset="0"/>
              </a:rPr>
              <a:t>In terms of data analytics, it is a type of algorithm that includes conditional ‘control’ statements to classify data.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latin typeface="Arial" pitchFamily="34" charset="0"/>
                <a:cs typeface="Arial" pitchFamily="34" charset="0"/>
              </a:rPr>
              <a:t>A decision tree starts at a single point (or ‘node’) which then branches (or ‘splits’) in two or more directions.</a:t>
            </a: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3429000"/>
            <a:ext cx="6696075" cy="307183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rial" pitchFamily="34" charset="0"/>
                <a:cs typeface="Arial" pitchFamily="34" charset="0"/>
              </a:rPr>
              <a:t>Contd..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latin typeface="Arial" pitchFamily="34" charset="0"/>
                <a:cs typeface="Arial" pitchFamily="34" charset="0"/>
              </a:rPr>
              <a:t>For describing sequence of interrelated decisions or predicting future data trends, Decision Tree Model is used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latin typeface="Arial" pitchFamily="34" charset="0"/>
                <a:cs typeface="Arial" pitchFamily="34" charset="0"/>
              </a:rPr>
              <a:t>Decision tree technique has been proven to be among the top three popular techniques of data mining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latin typeface="Arial" pitchFamily="34" charset="0"/>
                <a:cs typeface="Arial" pitchFamily="34" charset="0"/>
              </a:rPr>
              <a:t>By implementing Decision Tree we could </a:t>
            </a:r>
            <a:r>
              <a:rPr lang="en-IN" sz="2000" dirty="0" err="1" smtClean="0">
                <a:latin typeface="Arial" pitchFamily="34" charset="0"/>
                <a:cs typeface="Arial" pitchFamily="34" charset="0"/>
              </a:rPr>
              <a:t>calssify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 the </a:t>
            </a:r>
            <a:r>
              <a:rPr lang="en-IN" sz="2000" dirty="0" err="1" smtClean="0">
                <a:latin typeface="Arial" pitchFamily="34" charset="0"/>
                <a:cs typeface="Arial" pitchFamily="34" charset="0"/>
              </a:rPr>
              <a:t>calsses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 based on features . Thus each tree consists of 3 nodes: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latin typeface="Arial" pitchFamily="34" charset="0"/>
                <a:cs typeface="Arial" pitchFamily="34" charset="0"/>
              </a:rPr>
              <a:t>Root Node, Internal Node, Leaf or Terminal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Node</a:t>
            </a:r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000" dirty="0" smtClean="0">
                <a:latin typeface="Arial" pitchFamily="34" charset="0"/>
                <a:cs typeface="Arial" pitchFamily="34" charset="0"/>
              </a:rPr>
              <a:t>A record enters the tree at the root node. The root node applies a test to determine which internal node the record will encounter next.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latin typeface="Arial" pitchFamily="34" charset="0"/>
                <a:cs typeface="Arial" pitchFamily="34" charset="0"/>
              </a:rPr>
              <a:t>There are different algorithms for choosing the initial test, but the goal is always the same: To choose the test that best discriminates among the target classes. </a:t>
            </a:r>
          </a:p>
          <a:p>
            <a:pPr>
              <a:lnSpc>
                <a:spcPct val="150000"/>
              </a:lnSpc>
            </a:pP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000" dirty="0" smtClean="0">
                <a:latin typeface="Arial" pitchFamily="34" charset="0"/>
                <a:cs typeface="Arial" pitchFamily="34" charset="0"/>
              </a:rPr>
              <a:t>This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process is repeated until the record arrives at a leaf node. All the records that end up at a given leaf of the tree are classified the same way, and each leaf node is assigned a class label. </a:t>
            </a:r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000" dirty="0" smtClean="0">
                <a:latin typeface="Arial" pitchFamily="34" charset="0"/>
                <a:cs typeface="Arial" pitchFamily="34" charset="0"/>
              </a:rPr>
              <a:t>This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is where the churn prediction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model can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help the business to identify such high risk customers and thereby helps in maintaining the existing customer base and increase in revenues.</a:t>
            </a: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0760" y="4929198"/>
            <a:ext cx="280987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976" y="928670"/>
            <a:ext cx="7498080" cy="22859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Decision trees are the most common methods used in predicting and evaluating the classification of customer churn problems. </a:t>
            </a:r>
            <a:endParaRPr lang="en-IN" sz="1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Decision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trees are developed using the concept of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divide-and conquer.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1" y="2643182"/>
            <a:ext cx="8001056" cy="4214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28728" y="0"/>
            <a:ext cx="7498080" cy="1143000"/>
          </a:xfrm>
        </p:spPr>
        <p:txBody>
          <a:bodyPr/>
          <a:lstStyle/>
          <a:p>
            <a:r>
              <a:rPr lang="en-IN" dirty="0" smtClean="0"/>
              <a:t>Contd..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To evaluate a customer’s dataset by developing a decision tree, The classification is done by altering the tree until a leaf node is attained. When evaluating a customer record a value of churner or non churner is assigned to its leaf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node.</a:t>
            </a:r>
          </a:p>
          <a:p>
            <a:pPr>
              <a:lnSpc>
                <a:spcPct val="150000"/>
              </a:lnSpc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training group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can be split 70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% of the dataset and aims to train the algorithms. The test group contains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the remaining 30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% of the dataset and is used to test the algorithms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IN" sz="1600" dirty="0" smtClean="0"/>
              <a:t>While training Decision Tree algorithm we should take care of optimizing the depth and the maximum number of nodes </a:t>
            </a:r>
            <a:r>
              <a:rPr lang="en-IN" sz="1600" dirty="0" smtClean="0"/>
              <a:t>hyper-parameters</a:t>
            </a:r>
            <a:endParaRPr lang="en-IN" sz="1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hyper-parameters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of the algorithms were optimized using K-fold cross-validation. </a:t>
            </a:r>
            <a:endParaRPr lang="en-IN" sz="1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Beginning with oversampling  and followed by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duplicating the churn class to be balanced with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others in the dataset.</a:t>
            </a:r>
          </a:p>
          <a:p>
            <a:pPr>
              <a:lnSpc>
                <a:spcPct val="150000"/>
              </a:lnSpc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 We also used the random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under sampling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method, which reduces the sample size of the large class to become balanced with the second class.</a:t>
            </a:r>
            <a:endParaRPr lang="en-IN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Contd..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Miscellaneous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 smtClean="0">
                <a:latin typeface="Arial" pitchFamily="34" charset="0"/>
                <a:cs typeface="Arial" pitchFamily="34" charset="0"/>
              </a:rPr>
              <a:t>Companies that implement a comprehensive analytics-based approach to subscriber management can reduce their churn by as much as 15%.</a:t>
            </a:r>
            <a:endParaRPr lang="en-IN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49</TotalTime>
  <Words>441</Words>
  <Application>Microsoft Office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Solstice</vt:lpstr>
      <vt:lpstr>Decision Tree</vt:lpstr>
      <vt:lpstr>Contd..</vt:lpstr>
      <vt:lpstr>Contd..</vt:lpstr>
      <vt:lpstr>Contd..</vt:lpstr>
      <vt:lpstr>Contd..</vt:lpstr>
      <vt:lpstr>Miscellaneous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</dc:title>
  <dc:creator>welcome</dc:creator>
  <cp:lastModifiedBy>welcome</cp:lastModifiedBy>
  <cp:revision>5</cp:revision>
  <dcterms:created xsi:type="dcterms:W3CDTF">2020-12-16T19:03:30Z</dcterms:created>
  <dcterms:modified xsi:type="dcterms:W3CDTF">2020-12-16T19:52:36Z</dcterms:modified>
</cp:coreProperties>
</file>