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B1CE81-2CE5-4243-BF9E-3EE72EE7F25A}" type="datetimeFigureOut">
              <a:rPr lang="en-US" smtClean="0"/>
              <a:t>12/16/2020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6F6790-77DA-4653-9C8D-9C447244C58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3116"/>
            <a:ext cx="7406640" cy="1472184"/>
          </a:xfrm>
        </p:spPr>
        <p:txBody>
          <a:bodyPr>
            <a:normAutofit/>
          </a:bodyPr>
          <a:lstStyle/>
          <a:p>
            <a:r>
              <a:rPr lang="en-IN" sz="3000" dirty="0" smtClean="0"/>
              <a:t>How telecom companies implement customer acquisition and retention in their companies</a:t>
            </a:r>
            <a:endParaRPr lang="en-IN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7406640" cy="1752600"/>
          </a:xfrm>
        </p:spPr>
        <p:txBody>
          <a:bodyPr/>
          <a:lstStyle/>
          <a:p>
            <a:r>
              <a:rPr lang="en-IN" dirty="0" smtClean="0"/>
              <a:t>		using Decision Tree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 smtClean="0"/>
              <a:t>importance of this type of research in the telecom market is to help companies make more profit.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It </a:t>
            </a:r>
            <a:r>
              <a:rPr lang="en-IN" sz="2400" dirty="0" smtClean="0"/>
              <a:t>has become known that predicting churn is one of the most important sources of income to Telecom companies.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The prediction </a:t>
            </a:r>
            <a:r>
              <a:rPr lang="en-IN" sz="2400" dirty="0" smtClean="0"/>
              <a:t>models need to achieve high AUC values. To test and train the model, the sample data is divided into 70% </a:t>
            </a:r>
            <a:r>
              <a:rPr lang="en-IN" sz="2400" dirty="0" smtClean="0"/>
              <a:t>for </a:t>
            </a:r>
            <a:r>
              <a:rPr lang="en-IN" sz="2400" dirty="0" smtClean="0"/>
              <a:t>training and 30% for testing.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 smtClean="0"/>
              <a:t>Rahman</a:t>
            </a:r>
            <a:r>
              <a:rPr lang="en-IN" sz="2000" dirty="0" smtClean="0"/>
              <a:t> </a:t>
            </a:r>
            <a:r>
              <a:rPr lang="en-IN" sz="2000" dirty="0" err="1" smtClean="0"/>
              <a:t>Mansouri</a:t>
            </a:r>
            <a:r>
              <a:rPr lang="en-IN" sz="2000" dirty="0" smtClean="0"/>
              <a:t>, </a:t>
            </a:r>
            <a:r>
              <a:rPr lang="en-IN" sz="2000" dirty="0" err="1" smtClean="0"/>
              <a:t>Mohamad</a:t>
            </a:r>
            <a:r>
              <a:rPr lang="en-IN" sz="2000" dirty="0" smtClean="0"/>
              <a:t> </a:t>
            </a:r>
            <a:r>
              <a:rPr lang="en-IN" sz="2000" dirty="0" err="1" smtClean="0"/>
              <a:t>Saraee</a:t>
            </a:r>
            <a:r>
              <a:rPr lang="en-IN" sz="2000" dirty="0" smtClean="0"/>
              <a:t>, </a:t>
            </a:r>
            <a:r>
              <a:rPr lang="en-IN" sz="2000" dirty="0" err="1" smtClean="0"/>
              <a:t>RasoulAmirfattahi</a:t>
            </a:r>
            <a:r>
              <a:rPr lang="en-IN" sz="2000" dirty="0" smtClean="0"/>
              <a:t>, Applications of Data Mining in Predicting Cell Phones Subscribers </a:t>
            </a:r>
            <a:r>
              <a:rPr lang="en-IN" sz="2000" dirty="0" err="1" smtClean="0"/>
              <a:t>Behavior</a:t>
            </a:r>
            <a:r>
              <a:rPr lang="en-IN" sz="2000" dirty="0" smtClean="0"/>
              <a:t> Employing the Contact Pattern, International Conference on Data Storage and Data Engineering, IEEE 2010.</a:t>
            </a:r>
            <a:endParaRPr lang="en-IN" sz="2000" dirty="0" smtClean="0"/>
          </a:p>
          <a:p>
            <a:r>
              <a:rPr lang="en-IN" sz="2000" dirty="0" smtClean="0"/>
              <a:t>A</a:t>
            </a:r>
            <a:r>
              <a:rPr lang="en-IN" sz="2000" dirty="0" smtClean="0"/>
              <a:t>., Saran &amp; D., </a:t>
            </a:r>
            <a:r>
              <a:rPr lang="en-IN" sz="2000" dirty="0" err="1" smtClean="0"/>
              <a:t>Chandrakala</a:t>
            </a:r>
            <a:r>
              <a:rPr lang="en-IN" sz="2000" dirty="0" smtClean="0"/>
              <a:t>. (2016). A Survey on Customer Churn Prediction using Machine Learning Techniques. International Journal of Computer Applications. 154. 13-16. 10.5120/ijca2016912237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D. V. </a:t>
            </a:r>
            <a:r>
              <a:rPr lang="en-IN" sz="2000" dirty="0" err="1" smtClean="0"/>
              <a:t>Poel</a:t>
            </a:r>
            <a:r>
              <a:rPr lang="en-IN" sz="2000" dirty="0" smtClean="0"/>
              <a:t> and B. </a:t>
            </a:r>
            <a:r>
              <a:rPr lang="en-IN" sz="2000" dirty="0" err="1" smtClean="0"/>
              <a:t>Larivi</a:t>
            </a:r>
            <a:r>
              <a:rPr lang="en-IN" sz="2000" dirty="0" smtClean="0"/>
              <a:t>. Customer attrition analysis for financial services using proportional hazard models. European Journal of Operational Research, 157(1):196{217, 2004</a:t>
            </a:r>
            <a:r>
              <a:rPr lang="en-IN" sz="2000" dirty="0" smtClean="0"/>
              <a:t>.</a:t>
            </a:r>
          </a:p>
          <a:p>
            <a:r>
              <a:rPr lang="en-IN" sz="2000" dirty="0" err="1" smtClean="0"/>
              <a:t>Umayaparvathi</a:t>
            </a:r>
            <a:r>
              <a:rPr lang="en-IN" sz="2000" dirty="0" smtClean="0"/>
              <a:t> V, </a:t>
            </a:r>
            <a:r>
              <a:rPr lang="en-IN" sz="2000" dirty="0" err="1" smtClean="0"/>
              <a:t>Iyakutti</a:t>
            </a:r>
            <a:r>
              <a:rPr lang="en-IN" sz="2000" dirty="0" smtClean="0"/>
              <a:t> K. A survey on customer churn prediction in telecom industry: datasets, methods and metric. </a:t>
            </a:r>
            <a:r>
              <a:rPr lang="en-IN" sz="2000" dirty="0" err="1" smtClean="0"/>
              <a:t>Int</a:t>
            </a:r>
            <a:r>
              <a:rPr lang="en-IN" sz="2000" dirty="0" smtClean="0"/>
              <a:t> Res J Eng Technol. 2016;3(4):1065–70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Churn prediction is one of the most popular Big Data use cases in business. It consists of detecting customers who are likely to cancel a subscription to a service. </a:t>
            </a:r>
            <a:endParaRPr lang="en-IN" sz="1800" dirty="0" smtClean="0"/>
          </a:p>
          <a:p>
            <a:r>
              <a:rPr lang="en-IN" sz="1800" dirty="0" smtClean="0"/>
              <a:t>Churn in a </a:t>
            </a:r>
            <a:r>
              <a:rPr lang="en-IN" sz="1800" dirty="0" smtClean="0"/>
              <a:t>prepaid service is </a:t>
            </a:r>
            <a:r>
              <a:rPr lang="en-IN" sz="1800" dirty="0" smtClean="0"/>
              <a:t>actually a </a:t>
            </a:r>
            <a:r>
              <a:rPr lang="en-IN" sz="1800" dirty="0" smtClean="0"/>
              <a:t>measure </a:t>
            </a:r>
            <a:r>
              <a:rPr lang="en-IN" sz="1800" dirty="0" smtClean="0"/>
              <a:t>based </a:t>
            </a:r>
            <a:r>
              <a:rPr lang="en-IN" sz="1800" dirty="0" smtClean="0"/>
              <a:t>on the lack of activity in the network over a period time, thus there is no formal notification from customer of ending a contract term, our goal is to infer when this lack of activity may happen in the future for each active customer</a:t>
            </a:r>
            <a:endParaRPr lang="en-IN" sz="1800" dirty="0" smtClean="0"/>
          </a:p>
          <a:p>
            <a:r>
              <a:rPr lang="en-IN" sz="1800" dirty="0" smtClean="0"/>
              <a:t>Churn </a:t>
            </a:r>
            <a:r>
              <a:rPr lang="en-IN" sz="1800" dirty="0" smtClean="0"/>
              <a:t>is a problem for telecom companies because it is more expensive to acquire a new customer than to keep your existing one from leaving. </a:t>
            </a:r>
            <a:endParaRPr lang="en-IN" sz="1800" dirty="0" smtClean="0"/>
          </a:p>
          <a:p>
            <a:r>
              <a:rPr lang="en-IN" sz="1800" dirty="0" smtClean="0"/>
              <a:t>Churn prediction can be viewed as supervised classification problem where the </a:t>
            </a:r>
            <a:r>
              <a:rPr lang="en-IN" sz="1800" dirty="0" err="1" smtClean="0"/>
              <a:t>behavior</a:t>
            </a:r>
            <a:r>
              <a:rPr lang="en-IN" sz="1800" dirty="0" smtClean="0"/>
              <a:t> of previously know churners an non-churners are used to train a binary </a:t>
            </a:r>
            <a:r>
              <a:rPr lang="en-IN" sz="1800" dirty="0" smtClean="0"/>
              <a:t>classified</a:t>
            </a:r>
          </a:p>
          <a:p>
            <a:r>
              <a:rPr lang="en-IN" sz="1800" dirty="0" smtClean="0"/>
              <a:t>Telecom </a:t>
            </a:r>
            <a:r>
              <a:rPr lang="en-IN" sz="1800" dirty="0" smtClean="0"/>
              <a:t>companies today measure voluntary churn by a monthly figure, such as 1.9 percent or 2.1 percent</a:t>
            </a:r>
            <a:r>
              <a:rPr lang="en-IN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CUSTOMER RETENTION STRATEGY</a:t>
            </a:r>
            <a:endParaRPr lang="en-IN" sz="2800" dirty="0"/>
          </a:p>
        </p:txBody>
      </p:sp>
      <p:pic>
        <p:nvPicPr>
          <p:cNvPr id="4" name="Content Placeholder 3" descr="customer retention222.gif"/>
          <p:cNvPicPr>
            <a:picLocks noGrp="1" noChangeAspect="1"/>
          </p:cNvPicPr>
          <p:nvPr>
            <p:ph idx="1"/>
          </p:nvPr>
        </p:nvPicPr>
        <p:blipFill>
          <a:blip r:embed="rId2"/>
          <a:srcRect l="4978" t="2579" r="5589" b="5158"/>
          <a:stretch>
            <a:fillRect/>
          </a:stretch>
        </p:blipFill>
        <p:spPr>
          <a:xfrm>
            <a:off x="3000364" y="1571612"/>
            <a:ext cx="4572032" cy="4429156"/>
          </a:xfrm>
          <a:prstGeom prst="ellipse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Possible customer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8113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Each customer can be in one of the following </a:t>
            </a:r>
            <a:r>
              <a:rPr lang="en-IN" dirty="0" smtClean="0"/>
              <a:t>states:</a:t>
            </a:r>
          </a:p>
          <a:p>
            <a:r>
              <a:rPr lang="en-IN" dirty="0" smtClean="0"/>
              <a:t>New, Active, Inactive or Churn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428728" y="392906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500430" y="3929066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Active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786446" y="3857628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Inactive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715008" y="5429264"/>
            <a:ext cx="128588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Churn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714612" y="42505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7"/>
            <a:endCxn id="8" idx="1"/>
          </p:cNvCxnSpPr>
          <p:nvPr/>
        </p:nvCxnSpPr>
        <p:spPr>
          <a:xfrm rot="5400000" flipH="1" flipV="1">
            <a:off x="5250661" y="3299125"/>
            <a:ext cx="71438" cy="1376758"/>
          </a:xfrm>
          <a:prstGeom prst="curvedConnector3">
            <a:avLst>
              <a:gd name="adj1" fmla="val 551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3"/>
            <a:endCxn id="7" idx="5"/>
          </p:cNvCxnSpPr>
          <p:nvPr/>
        </p:nvCxnSpPr>
        <p:spPr>
          <a:xfrm rot="5400000">
            <a:off x="5250661" y="3753753"/>
            <a:ext cx="71438" cy="1376758"/>
          </a:xfrm>
          <a:prstGeom prst="curvedConnector3">
            <a:avLst>
              <a:gd name="adj1" fmla="val 551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1"/>
            <a:endCxn id="7" idx="0"/>
          </p:cNvCxnSpPr>
          <p:nvPr/>
        </p:nvCxnSpPr>
        <p:spPr>
          <a:xfrm rot="5400000" flipH="1" flipV="1">
            <a:off x="3868979" y="3748831"/>
            <a:ext cx="94157" cy="454629"/>
          </a:xfrm>
          <a:prstGeom prst="curvedConnector3">
            <a:avLst>
              <a:gd name="adj1" fmla="val 714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6"/>
            <a:endCxn id="9" idx="6"/>
          </p:cNvCxnSpPr>
          <p:nvPr/>
        </p:nvCxnSpPr>
        <p:spPr>
          <a:xfrm flipH="1">
            <a:off x="7000892" y="4179099"/>
            <a:ext cx="71438" cy="1571636"/>
          </a:xfrm>
          <a:prstGeom prst="curved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0364" y="3500438"/>
            <a:ext cx="6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event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357686" y="3214686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 T days without event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286644" y="4786322"/>
            <a:ext cx="148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&gt; Q days </a:t>
            </a:r>
          </a:p>
          <a:p>
            <a:r>
              <a:rPr lang="en-IN" dirty="0" smtClean="0"/>
              <a:t>without event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929190" y="4929198"/>
            <a:ext cx="69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Identifying Personal </a:t>
            </a:r>
            <a:r>
              <a:rPr lang="en-IN" dirty="0" smtClean="0"/>
              <a:t>Attributes of </a:t>
            </a:r>
            <a:r>
              <a:rPr lang="en-IN" dirty="0" smtClean="0"/>
              <a:t>Customers for Churn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the customer states we classify the users for analytics.</a:t>
            </a:r>
            <a:endParaRPr lang="en-IN" dirty="0"/>
          </a:p>
        </p:txBody>
      </p:sp>
      <p:pic>
        <p:nvPicPr>
          <p:cNvPr id="7" name="Picture 6" descr="bar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786058"/>
            <a:ext cx="2867425" cy="2533956"/>
          </a:xfrm>
          <a:prstGeom prst="rect">
            <a:avLst/>
          </a:prstGeom>
        </p:spPr>
      </p:pic>
      <p:pic>
        <p:nvPicPr>
          <p:cNvPr id="8" name="Picture 7" descr="churn spl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26" y="2643182"/>
            <a:ext cx="2476846" cy="2571768"/>
          </a:xfrm>
          <a:prstGeom prst="ellipse">
            <a:avLst/>
          </a:prstGeom>
        </p:spPr>
      </p:pic>
      <p:pic>
        <p:nvPicPr>
          <p:cNvPr id="9" name="Picture 8" descr="gender sni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2928934"/>
            <a:ext cx="2705478" cy="275792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Churn prediction using Decision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Decision Tree </a:t>
            </a:r>
            <a:r>
              <a:rPr lang="en-IN" sz="2000" dirty="0" smtClean="0"/>
              <a:t>Analysis </a:t>
            </a:r>
            <a:r>
              <a:rPr lang="en-IN" sz="2000" dirty="0" smtClean="0"/>
              <a:t>framework design, using this sort of design the </a:t>
            </a:r>
            <a:r>
              <a:rPr lang="en-IN" sz="2000" dirty="0" smtClean="0"/>
              <a:t>provider is set to make the final decision amongst various possibilities. The </a:t>
            </a:r>
            <a:r>
              <a:rPr lang="en-IN" sz="2000" dirty="0" smtClean="0"/>
              <a:t>Design rule </a:t>
            </a:r>
            <a:r>
              <a:rPr lang="en-IN" sz="2000" dirty="0" smtClean="0"/>
              <a:t>set will let the Telecom provider identify and classify in the different categories of churners and active customers by setting a particular threshold </a:t>
            </a:r>
            <a:r>
              <a:rPr lang="en-IN" sz="2000" dirty="0" smtClean="0"/>
              <a:t>value.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786190"/>
            <a:ext cx="6200775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2704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TP (True Positive)- The number of instances when the predicted churner is truly a churner.</a:t>
            </a:r>
          </a:p>
          <a:p>
            <a:r>
              <a:rPr lang="en-IN" sz="2000" dirty="0" smtClean="0"/>
              <a:t>TN (True Negative)- The number of instances when the predicted non-churner is truly a </a:t>
            </a:r>
            <a:r>
              <a:rPr lang="en-IN" sz="2000" dirty="0" err="1" smtClean="0"/>
              <a:t>nonchurner</a:t>
            </a:r>
            <a:r>
              <a:rPr lang="en-IN" sz="2000" dirty="0" smtClean="0"/>
              <a:t>. </a:t>
            </a:r>
          </a:p>
          <a:p>
            <a:r>
              <a:rPr lang="en-IN" sz="2000" dirty="0" smtClean="0"/>
              <a:t>FP (False Positive)- The number of instances when the predicted churner is non-churner in real. </a:t>
            </a:r>
          </a:p>
          <a:p>
            <a:r>
              <a:rPr lang="en-IN" sz="2000" dirty="0" smtClean="0"/>
              <a:t>FN (False Negative)- The number of instances when the predicted non-churner is a </a:t>
            </a:r>
            <a:r>
              <a:rPr lang="en-IN" sz="2000" dirty="0" smtClean="0"/>
              <a:t>churner </a:t>
            </a:r>
            <a:r>
              <a:rPr lang="en-IN" sz="2000" dirty="0" smtClean="0"/>
              <a:t>in real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5852" y="4000504"/>
          <a:ext cx="75009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500330"/>
                <a:gridCol w="2500330"/>
              </a:tblGrid>
              <a:tr h="573895">
                <a:tc>
                  <a:txBody>
                    <a:bodyPr/>
                    <a:lstStyle/>
                    <a:p>
                      <a:r>
                        <a:rPr lang="en-IN" dirty="0" smtClean="0"/>
                        <a:t>Actual class/Predictive class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Churned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Non-churned</a:t>
                      </a:r>
                      <a:endParaRPr lang="en-IN" dirty="0"/>
                    </a:p>
                  </a:txBody>
                  <a:tcPr/>
                </a:tc>
              </a:tr>
              <a:tr h="332495">
                <a:tc>
                  <a:txBody>
                    <a:bodyPr/>
                    <a:lstStyle/>
                    <a:p>
                      <a:r>
                        <a:rPr lang="en-IN" dirty="0" smtClean="0"/>
                        <a:t>Churned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 Positive (TP)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 Negative (FN)</a:t>
                      </a:r>
                      <a:endParaRPr lang="en-IN" dirty="0"/>
                    </a:p>
                  </a:txBody>
                  <a:tcPr/>
                </a:tc>
              </a:tr>
              <a:tr h="332495">
                <a:tc>
                  <a:txBody>
                    <a:bodyPr/>
                    <a:lstStyle/>
                    <a:p>
                      <a:r>
                        <a:rPr lang="en-IN" dirty="0" smtClean="0"/>
                        <a:t>Non-churned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False Positive (FP)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True Negative(TN)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572140"/>
            <a:ext cx="2828925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 smtClean="0"/>
              <a:t>There are three tree growing method in decision tree namely CHAID, CART and QUEST. Exhaustive CHAID is another variant of CHAID</a:t>
            </a:r>
            <a:r>
              <a:rPr lang="en-IN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200" dirty="0" smtClean="0"/>
              <a:t>Exhaustive </a:t>
            </a:r>
            <a:r>
              <a:rPr lang="en-IN" sz="2200" dirty="0" smtClean="0"/>
              <a:t>CHAID provides the </a:t>
            </a:r>
            <a:r>
              <a:rPr lang="en-IN" sz="2200" dirty="0" smtClean="0"/>
              <a:t>most accurate results. This technique also has the minimum risk error associated with it.</a:t>
            </a:r>
            <a:endParaRPr lang="en-IN" sz="2200" dirty="0" smtClean="0"/>
          </a:p>
          <a:p>
            <a:pPr>
              <a:lnSpc>
                <a:spcPct val="150000"/>
              </a:lnSpc>
            </a:pPr>
            <a:r>
              <a:rPr lang="en-IN" sz="2200" dirty="0" smtClean="0"/>
              <a:t>Based on </a:t>
            </a:r>
            <a:r>
              <a:rPr lang="en-IN" sz="2200" dirty="0" smtClean="0"/>
              <a:t>the analysis </a:t>
            </a:r>
            <a:r>
              <a:rPr lang="en-IN" sz="2200" dirty="0" smtClean="0"/>
              <a:t>with </a:t>
            </a:r>
            <a:r>
              <a:rPr lang="en-IN" sz="2200" dirty="0" smtClean="0"/>
              <a:t>respect to average churn risk score, we </a:t>
            </a:r>
            <a:r>
              <a:rPr lang="en-IN" sz="2200" dirty="0" smtClean="0"/>
              <a:t>can get </a:t>
            </a:r>
            <a:r>
              <a:rPr lang="en-IN" sz="2200" dirty="0" smtClean="0"/>
              <a:t>an accuracy of 95.23</a:t>
            </a:r>
            <a:r>
              <a:rPr lang="en-IN" sz="2200" dirty="0" smtClean="0"/>
              <a:t>% using Decision tree.</a:t>
            </a:r>
            <a:endParaRPr lang="en-IN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HOW TO REDUCE CUSTOMER CHURN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Lean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into your best customers.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Be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proactive with communication.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a roadmap for your new customers.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Offer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incentives.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Ask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for feedback often.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Analyze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churn when it happens. 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Stay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competitive.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83</TotalTime>
  <Words>703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How telecom companies implement customer acquisition and retention in their companies</vt:lpstr>
      <vt:lpstr>INTRODUCTION</vt:lpstr>
      <vt:lpstr>CUSTOMER RETENTION STRATEGY</vt:lpstr>
      <vt:lpstr>Possible customer states</vt:lpstr>
      <vt:lpstr>Identifying Personal Attributes of Customers for Churn Prediction</vt:lpstr>
      <vt:lpstr>Churn prediction using Decision Trees</vt:lpstr>
      <vt:lpstr>Classification Accuracy</vt:lpstr>
      <vt:lpstr>Analysis</vt:lpstr>
      <vt:lpstr>HOW TO REDUCE CUSTOMER CHURN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telecom companies implement customer acquisition and retention in their companies</dc:title>
  <dc:creator>welcome</dc:creator>
  <cp:lastModifiedBy>welcome</cp:lastModifiedBy>
  <cp:revision>10</cp:revision>
  <dcterms:created xsi:type="dcterms:W3CDTF">2020-12-16T15:30:43Z</dcterms:created>
  <dcterms:modified xsi:type="dcterms:W3CDTF">2020-12-16T16:54:37Z</dcterms:modified>
</cp:coreProperties>
</file>