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6" r:id="rId13"/>
    <p:sldId id="268" r:id="rId14"/>
    <p:sldId id="270" r:id="rId15"/>
    <p:sldId id="271" r:id="rId16"/>
    <p:sldId id="269" r:id="rId17"/>
    <p:sldId id="277"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9FDD6-A100-4A6F-BB8E-2A4777C6F04F}" type="datetimeFigureOut">
              <a:rPr lang="en-US" smtClean="0"/>
              <a:t>11/14/2022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0A3C25-E1D3-40F7-8FB1-3B54C265D2C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57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9FDD6-A100-4A6F-BB8E-2A4777C6F04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A3C25-E1D3-40F7-8FB1-3B54C265D2C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21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9FDD6-A100-4A6F-BB8E-2A4777C6F04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A3C25-E1D3-40F7-8FB1-3B54C265D2C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24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9FDD6-A100-4A6F-BB8E-2A4777C6F04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A3C25-E1D3-40F7-8FB1-3B54C265D2C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81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9FDD6-A100-4A6F-BB8E-2A4777C6F04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A3C25-E1D3-40F7-8FB1-3B54C265D2C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00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9FDD6-A100-4A6F-BB8E-2A4777C6F04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A3C25-E1D3-40F7-8FB1-3B54C265D2C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679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9FDD6-A100-4A6F-BB8E-2A4777C6F04F}"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A3C25-E1D3-40F7-8FB1-3B54C265D2C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82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E9FDD6-A100-4A6F-BB8E-2A4777C6F04F}"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A3C25-E1D3-40F7-8FB1-3B54C265D2C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62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9FDD6-A100-4A6F-BB8E-2A4777C6F04F}"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A3C25-E1D3-40F7-8FB1-3B54C265D2C9}" type="slidenum">
              <a:rPr lang="en-US" smtClean="0"/>
              <a:t>‹#›</a:t>
            </a:fld>
            <a:endParaRPr lang="en-US"/>
          </a:p>
        </p:txBody>
      </p:sp>
    </p:spTree>
    <p:extLst>
      <p:ext uri="{BB962C8B-B14F-4D97-AF65-F5344CB8AC3E}">
        <p14:creationId xmlns:p14="http://schemas.microsoft.com/office/powerpoint/2010/main" val="315418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E9FDD6-A100-4A6F-BB8E-2A4777C6F04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A3C25-E1D3-40F7-8FB1-3B54C265D2C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2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E9FDD6-A100-4A6F-BB8E-2A4777C6F04F}" type="datetimeFigureOut">
              <a:rPr lang="en-US" smtClean="0"/>
              <a:t>11/14/2022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0A3C25-E1D3-40F7-8FB1-3B54C265D2C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6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E9FDD6-A100-4A6F-BB8E-2A4777C6F04F}" type="datetimeFigureOut">
              <a:rPr lang="en-US" smtClean="0"/>
              <a:t>11/14/2022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0A3C25-E1D3-40F7-8FB1-3B54C265D2C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481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martlaboratory.org/ravdess/" TargetMode="External"/><Relationship Id="rId2" Type="http://schemas.openxmlformats.org/officeDocument/2006/relationships/hyperlink" Target="http://kahlan.eps.surrey.ac.uk/savee/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2B9F-B86F-4734-B350-B863DF3678F0}"/>
              </a:ext>
            </a:extLst>
          </p:cNvPr>
          <p:cNvSpPr>
            <a:spLocks noGrp="1"/>
          </p:cNvSpPr>
          <p:nvPr>
            <p:ph type="ctrTitle"/>
          </p:nvPr>
        </p:nvSpPr>
        <p:spPr>
          <a:xfrm>
            <a:off x="2417779" y="381000"/>
            <a:ext cx="8637073" cy="2371725"/>
          </a:xfrm>
        </p:spPr>
        <p:txBody>
          <a:bodyPr>
            <a:normAutofit/>
          </a:bodyPr>
          <a:lstStyle/>
          <a:p>
            <a:r>
              <a:rPr lang="en-US" sz="3600" b="1" cap="all"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Speech Emotion Recognition with gender prediction using CNN</a:t>
            </a:r>
            <a:endParaRPr lang="en-US" sz="9600" dirty="0"/>
          </a:p>
        </p:txBody>
      </p:sp>
      <p:sp>
        <p:nvSpPr>
          <p:cNvPr id="3" name="Subtitle 2">
            <a:extLst>
              <a:ext uri="{FF2B5EF4-FFF2-40B4-BE49-F238E27FC236}">
                <a16:creationId xmlns:a16="http://schemas.microsoft.com/office/drawing/2014/main" id="{9CBFD799-A397-41F3-8199-C191E9F47C46}"/>
              </a:ext>
            </a:extLst>
          </p:cNvPr>
          <p:cNvSpPr>
            <a:spLocks noGrp="1"/>
          </p:cNvSpPr>
          <p:nvPr>
            <p:ph type="subTitle" idx="1"/>
          </p:nvPr>
        </p:nvSpPr>
        <p:spPr>
          <a:xfrm>
            <a:off x="1524000" y="4019550"/>
            <a:ext cx="9144000" cy="2006876"/>
          </a:xfrm>
        </p:spPr>
        <p:txBody>
          <a:bodyPr>
            <a:normAutofit/>
          </a:bodyPr>
          <a:lstStyle/>
          <a:p>
            <a:r>
              <a:rPr lang="en-US" dirty="0">
                <a:solidFill>
                  <a:schemeClr val="accent1"/>
                </a:solidFill>
              </a:rPr>
              <a:t>By </a:t>
            </a:r>
          </a:p>
          <a:p>
            <a:r>
              <a:rPr lang="en-US" dirty="0">
                <a:solidFill>
                  <a:schemeClr val="accent1"/>
                </a:solidFill>
              </a:rPr>
              <a:t>ANIL KUMAR MAKKENA</a:t>
            </a:r>
          </a:p>
          <a:p>
            <a:endParaRPr lang="en-US" dirty="0">
              <a:solidFill>
                <a:schemeClr val="accent1"/>
              </a:solidFill>
            </a:endParaRPr>
          </a:p>
        </p:txBody>
      </p:sp>
    </p:spTree>
    <p:extLst>
      <p:ext uri="{BB962C8B-B14F-4D97-AF65-F5344CB8AC3E}">
        <p14:creationId xmlns:p14="http://schemas.microsoft.com/office/powerpoint/2010/main" val="242693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BD25-73A9-4083-BDD7-E8865FAB90E9}"/>
              </a:ext>
            </a:extLst>
          </p:cNvPr>
          <p:cNvSpPr>
            <a:spLocks noGrp="1"/>
          </p:cNvSpPr>
          <p:nvPr>
            <p:ph type="title"/>
          </p:nvPr>
        </p:nvSpPr>
        <p:spPr/>
        <p:txBody>
          <a:bodyPr/>
          <a:lstStyle/>
          <a:p>
            <a:r>
              <a:rPr lang="en-US" dirty="0"/>
              <a:t>MODELS AND IMPLEMENTATION</a:t>
            </a:r>
          </a:p>
        </p:txBody>
      </p:sp>
      <p:sp>
        <p:nvSpPr>
          <p:cNvPr id="3" name="Content Placeholder 2">
            <a:extLst>
              <a:ext uri="{FF2B5EF4-FFF2-40B4-BE49-F238E27FC236}">
                <a16:creationId xmlns:a16="http://schemas.microsoft.com/office/drawing/2014/main" id="{B7EA63FD-65CA-41E6-8543-605080137DC5}"/>
              </a:ext>
            </a:extLst>
          </p:cNvPr>
          <p:cNvSpPr>
            <a:spLocks noGrp="1"/>
          </p:cNvSpPr>
          <p:nvPr>
            <p:ph idx="1"/>
          </p:nvPr>
        </p:nvSpPr>
        <p:spPr/>
        <p:txBody>
          <a:bodyPr>
            <a:normAutofit fontScale="85000" lnSpcReduction="10000"/>
          </a:bodyPr>
          <a:lstStyle/>
          <a:p>
            <a:pPr marL="0" marR="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framework endeavors to use a discriminative Convolution Neural Networks for feature learning schemes utilizing spectrograms produced from speech signals. The stride CNN architecture will have input layers, convolutional layers, a flatten layer, and fully connected layers followed by a SoftMax classifier. The spectrograms will be put into use as they tend to hold rich information. Also, extraction and application of such information when transforming the audio speech signal to text or phonemes are highly unlikely. This capability lets the spectrogram enhance the recognition of emotion. Therefore, the primary idea is to study high-level discriminative features from speech signals, making CNN architecture highly imperative. </a:t>
            </a:r>
          </a:p>
          <a:p>
            <a:pPr marL="0" indent="0">
              <a:buNone/>
            </a:pPr>
            <a:endParaRPr lang="en-US" dirty="0"/>
          </a:p>
        </p:txBody>
      </p:sp>
    </p:spTree>
    <p:extLst>
      <p:ext uri="{BB962C8B-B14F-4D97-AF65-F5344CB8AC3E}">
        <p14:creationId xmlns:p14="http://schemas.microsoft.com/office/powerpoint/2010/main" val="307521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DA92-5648-4A7D-A17E-91CDD5D52574}"/>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DA18ECC9-79E0-4049-B33B-5837795E77C0}"/>
              </a:ext>
            </a:extLst>
          </p:cNvPr>
          <p:cNvSpPr>
            <a:spLocks noGrp="1"/>
          </p:cNvSpPr>
          <p:nvPr>
            <p:ph idx="1"/>
          </p:nvPr>
        </p:nvSpPr>
        <p:spPr>
          <a:xfrm>
            <a:off x="1451579" y="2015732"/>
            <a:ext cx="9603275" cy="4037749"/>
          </a:xfrm>
        </p:spPr>
        <p:txBody>
          <a:bodyPr>
            <a:normAutofit fontScale="92500" lnSpcReduction="20000"/>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A CNN architecture can be built by stacking multiple different layers.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building blocks of CNN are some distinct types of layers such as a convolutional layer, pooling layer,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dirty="0">
                <a:effectLst/>
                <a:latin typeface="Times New Roman" panose="02020603050405020304" pitchFamily="18" charset="0"/>
                <a:ea typeface="Calibri" panose="020F0502020204030204" pitchFamily="34" charset="0"/>
                <a:cs typeface="Times New Roman" panose="02020603050405020304" pitchFamily="18" charset="0"/>
              </a:rPr>
              <a:t> layer, loss layer, LSTM layer, and fully connected layer.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convolution layer and the pooling layer are the core layers of CNN. The convolution layer plays the role of feature extractors and learns the local features which restrict the receptive fields of the hidden layers to be local.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When a convolution kernel moves along the input to the convolution, it forms a feature map. Therefore, the number of features maps a convolutional layer has is equal to the number of convolution kernels.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pooling layer, which makes the features robust against noises and distortion, performs the non-linear down-sampling function and reduces the resolution of the features.</a:t>
            </a:r>
          </a:p>
          <a:p>
            <a:endParaRPr lang="en-US" sz="2400" dirty="0"/>
          </a:p>
        </p:txBody>
      </p:sp>
    </p:spTree>
    <p:extLst>
      <p:ext uri="{BB962C8B-B14F-4D97-AF65-F5344CB8AC3E}">
        <p14:creationId xmlns:p14="http://schemas.microsoft.com/office/powerpoint/2010/main" val="348107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80889D-D2B7-4929-ADB8-903059F58E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
            <a:ext cx="7124700" cy="5460365"/>
          </a:xfrm>
          <a:prstGeom prst="rect">
            <a:avLst/>
          </a:prstGeom>
          <a:noFill/>
          <a:ln>
            <a:noFill/>
          </a:ln>
        </p:spPr>
      </p:pic>
    </p:spTree>
    <p:extLst>
      <p:ext uri="{BB962C8B-B14F-4D97-AF65-F5344CB8AC3E}">
        <p14:creationId xmlns:p14="http://schemas.microsoft.com/office/powerpoint/2010/main" val="288974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A832-0EC3-4598-95DF-6EA94D3D196F}"/>
              </a:ext>
            </a:extLst>
          </p:cNvPr>
          <p:cNvSpPr>
            <a:spLocks noGrp="1"/>
          </p:cNvSpPr>
          <p:nvPr>
            <p:ph type="title"/>
          </p:nvPr>
        </p:nvSpPr>
        <p:spPr/>
        <p:txBody>
          <a:bodyPr/>
          <a:lstStyle/>
          <a:p>
            <a:r>
              <a:rPr lang="en-US" dirty="0"/>
              <a:t>CNN IMPLEMENTATION</a:t>
            </a:r>
          </a:p>
        </p:txBody>
      </p:sp>
      <p:sp>
        <p:nvSpPr>
          <p:cNvPr id="3" name="Content Placeholder 2">
            <a:extLst>
              <a:ext uri="{FF2B5EF4-FFF2-40B4-BE49-F238E27FC236}">
                <a16:creationId xmlns:a16="http://schemas.microsoft.com/office/drawing/2014/main" id="{EE1DBEF2-4295-4C5F-B844-CE7C8AE4F49B}"/>
              </a:ext>
            </a:extLst>
          </p:cNvPr>
          <p:cNvSpPr>
            <a:spLocks noGrp="1"/>
          </p:cNvSpPr>
          <p:nvPr>
            <p:ph idx="1"/>
          </p:nvPr>
        </p:nvSpPr>
        <p:spPr/>
        <p:txBody>
          <a:bodyPr/>
          <a:lstStyle/>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Preparing the Data to feed into the CNN model</a:t>
            </a:r>
          </a:p>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Splitting the Dataset into training and testing dataset in 8:2 ratio </a:t>
            </a:r>
          </a:p>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Pushing the training and testing set as Image from the dataset</a:t>
            </a:r>
          </a:p>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4 hidden layer of CNN model is used to train the model </a:t>
            </a:r>
          </a:p>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Testing the model</a:t>
            </a:r>
          </a:p>
          <a:p>
            <a:pPr marL="457200" indent="-457200">
              <a:buClr>
                <a:schemeClr val="tx1"/>
              </a:buClr>
              <a:buFont typeface="+mj-lt"/>
              <a:buAutoNum type="arabicPeriod"/>
            </a:pPr>
            <a:r>
              <a:rPr lang="en-US" dirty="0">
                <a:latin typeface="Times New Roman" panose="02020603050405020304" pitchFamily="18" charset="0"/>
                <a:cs typeface="Times New Roman" panose="02020603050405020304" pitchFamily="18" charset="0"/>
              </a:rPr>
              <a:t>Checking the Accuracy</a:t>
            </a:r>
          </a:p>
        </p:txBody>
      </p:sp>
    </p:spTree>
    <p:extLst>
      <p:ext uri="{BB962C8B-B14F-4D97-AF65-F5344CB8AC3E}">
        <p14:creationId xmlns:p14="http://schemas.microsoft.com/office/powerpoint/2010/main" val="242602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FC74-5D53-46A1-82E0-C573724A52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A665274F-16D4-4469-9550-BD9924BBA6DE}"/>
              </a:ext>
            </a:extLst>
          </p:cNvPr>
          <p:cNvSpPr>
            <a:spLocks noGrp="1"/>
          </p:cNvSpPr>
          <p:nvPr>
            <p:ph idx="1"/>
          </p:nvPr>
        </p:nvSpPr>
        <p:spPr>
          <a:xfrm>
            <a:off x="1451579" y="2015731"/>
            <a:ext cx="9603275" cy="4037749"/>
          </a:xfrm>
        </p:spPr>
        <p:txBody>
          <a:bodyPr>
            <a:normAutofit fontScale="85000" lnSpcReduction="10000"/>
          </a:bodyPr>
          <a:lstStyle/>
          <a:p>
            <a:pPr marL="0" marR="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subjects are first asked to listen at least once to every test item, after these items have been processed in the baseline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fullband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condition. The goal of this phase is to familiarize subjects with the structure and content of test stimuli, and with the way emotions are acted. This phase typically takes less than 5 minutes to complete.</a:t>
            </a:r>
          </a:p>
          <a:p>
            <a:pPr marL="0" marR="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first glance, this training phase could introduce a bias in the study by making signals in the full band condition easier to recognize for the subjects. But this corresponds to the real-life situation where training is done on acoustic, thus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fullband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signals.</a:t>
            </a:r>
          </a:p>
          <a:p>
            <a:r>
              <a:rPr lang="en-US" sz="1800" dirty="0">
                <a:latin typeface="Times New Roman" panose="02020603050405020304" pitchFamily="18" charset="0"/>
                <a:cs typeface="Times New Roman" panose="02020603050405020304" pitchFamily="18" charset="0"/>
              </a:rPr>
              <a:t>All our experiments have been conducted on a device powered by a Nvidia GeForce GTX 1050Ti GPU with 8 GB of RAM. </a:t>
            </a:r>
          </a:p>
          <a:p>
            <a:r>
              <a:rPr lang="en-US" sz="1800" dirty="0">
                <a:latin typeface="Times New Roman" panose="02020603050405020304" pitchFamily="18" charset="0"/>
                <a:cs typeface="Times New Roman" panose="02020603050405020304" pitchFamily="18" charset="0"/>
              </a:rPr>
              <a:t>This model was trained using 700 epochs on a 16-batch size on each pass.</a:t>
            </a:r>
          </a:p>
        </p:txBody>
      </p:sp>
    </p:spTree>
    <p:extLst>
      <p:ext uri="{BB962C8B-B14F-4D97-AF65-F5344CB8AC3E}">
        <p14:creationId xmlns:p14="http://schemas.microsoft.com/office/powerpoint/2010/main" val="218429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49A1-B9EE-43A5-9E60-371D2159B28B}"/>
              </a:ext>
            </a:extLst>
          </p:cNvPr>
          <p:cNvSpPr>
            <a:spLocks noGrp="1"/>
          </p:cNvSpPr>
          <p:nvPr>
            <p:ph type="title"/>
          </p:nvPr>
        </p:nvSpPr>
        <p:spPr/>
        <p:txBody>
          <a:bodyPr/>
          <a:lstStyle/>
          <a:p>
            <a:r>
              <a:rPr lang="en-US" dirty="0"/>
              <a:t>Testing the Model</a:t>
            </a:r>
          </a:p>
        </p:txBody>
      </p:sp>
      <p:sp>
        <p:nvSpPr>
          <p:cNvPr id="3" name="Content Placeholder 2">
            <a:extLst>
              <a:ext uri="{FF2B5EF4-FFF2-40B4-BE49-F238E27FC236}">
                <a16:creationId xmlns:a16="http://schemas.microsoft.com/office/drawing/2014/main" id="{60C24EEF-5AF9-44FA-87DA-8BA528103400}"/>
              </a:ext>
            </a:extLst>
          </p:cNvPr>
          <p:cNvSpPr>
            <a:spLocks noGrp="1"/>
          </p:cNvSpPr>
          <p:nvPr>
            <p:ph idx="1"/>
          </p:nvPr>
        </p:nvSpPr>
        <p:spPr>
          <a:xfrm>
            <a:off x="1097280" y="1845733"/>
            <a:ext cx="10058400" cy="4207748"/>
          </a:xfrm>
        </p:spPr>
        <p:txBody>
          <a:bodyPr>
            <a:normAutofit fontScale="92500" lnSpcReduction="20000"/>
          </a:bodyPr>
          <a:lstStyle/>
          <a:p>
            <a:pPr marL="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test items processed in each of the five bandwidth conditions are presented in a randomized order to the subjects. </a:t>
            </a:r>
          </a:p>
          <a:p>
            <a:pPr marL="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can listen to an item as many times as they want before taking a decision regarding the emotion they have recognized. This phase typically takes between 15 and 20 minutes to complete. </a:t>
            </a:r>
          </a:p>
          <a:p>
            <a:pPr marL="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Without them knowing it, the software also recorded the number of times subjects listened to every stimulus before planning.</a:t>
            </a:r>
          </a:p>
          <a:p>
            <a:pPr marL="0"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Passing the </a:t>
            </a:r>
            <a:r>
              <a:rPr lang="en-US" sz="1800" dirty="0">
                <a:latin typeface="Times New Roman" panose="02020603050405020304" pitchFamily="18" charset="0"/>
                <a:ea typeface="Calibri" panose="020F0502020204030204" pitchFamily="34" charset="0"/>
                <a:cs typeface="Times New Roman" panose="02020603050405020304" pitchFamily="18" charset="0"/>
              </a:rPr>
              <a:t>audio file as the input into the trained model and the model will predict the gender and the emotion of that speech.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531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B520-B74B-4D91-8D63-4BB9A0E54C6C}"/>
              </a:ext>
            </a:extLst>
          </p:cNvPr>
          <p:cNvSpPr>
            <a:spLocks noGrp="1"/>
          </p:cNvSpPr>
          <p:nvPr>
            <p:ph type="title"/>
          </p:nvPr>
        </p:nvSpPr>
        <p:spPr/>
        <p:txBody>
          <a:bodyPr/>
          <a:lstStyle/>
          <a:p>
            <a:r>
              <a:rPr lang="en-US" dirty="0"/>
              <a:t>RESULT</a:t>
            </a:r>
          </a:p>
        </p:txBody>
      </p:sp>
      <p:pic>
        <p:nvPicPr>
          <p:cNvPr id="4" name="Content Placeholder 3">
            <a:extLst>
              <a:ext uri="{FF2B5EF4-FFF2-40B4-BE49-F238E27FC236}">
                <a16:creationId xmlns:a16="http://schemas.microsoft.com/office/drawing/2014/main" id="{57E6C497-9448-4CBB-88AB-51B27EA459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0504" y="2279374"/>
            <a:ext cx="9504350" cy="3087756"/>
          </a:xfrm>
          <a:prstGeom prst="rect">
            <a:avLst/>
          </a:prstGeom>
          <a:noFill/>
          <a:ln>
            <a:noFill/>
          </a:ln>
        </p:spPr>
      </p:pic>
    </p:spTree>
    <p:extLst>
      <p:ext uri="{BB962C8B-B14F-4D97-AF65-F5344CB8AC3E}">
        <p14:creationId xmlns:p14="http://schemas.microsoft.com/office/powerpoint/2010/main" val="415125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C332-E001-4DE7-8A9F-9CE437BDA04A}"/>
              </a:ext>
            </a:extLst>
          </p:cNvPr>
          <p:cNvSpPr>
            <a:spLocks noGrp="1"/>
          </p:cNvSpPr>
          <p:nvPr>
            <p:ph type="title"/>
          </p:nvPr>
        </p:nvSpPr>
        <p:spPr/>
        <p:txBody>
          <a:bodyPr/>
          <a:lstStyle/>
          <a:p>
            <a:r>
              <a:rPr lang="en-US" dirty="0"/>
              <a:t>Final web application:</a:t>
            </a:r>
          </a:p>
        </p:txBody>
      </p:sp>
      <p:sp>
        <p:nvSpPr>
          <p:cNvPr id="3" name="Content Placeholder 2">
            <a:extLst>
              <a:ext uri="{FF2B5EF4-FFF2-40B4-BE49-F238E27FC236}">
                <a16:creationId xmlns:a16="http://schemas.microsoft.com/office/drawing/2014/main" id="{1953EDC9-DB65-4FD1-8C98-C7454408FC88}"/>
              </a:ext>
            </a:extLst>
          </p:cNvPr>
          <p:cNvSpPr>
            <a:spLocks noGrp="1"/>
          </p:cNvSpPr>
          <p:nvPr>
            <p:ph idx="1"/>
          </p:nvPr>
        </p:nvSpPr>
        <p:spPr>
          <a:xfrm>
            <a:off x="1451579" y="2015732"/>
            <a:ext cx="9603275" cy="468034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 which is processed and built is exported into h5 file using FLASK application (Template) where we will be creating a web application. The file is read and the audio file is selected then the service call will take audio file as input and it sends the file for preprocessing, the processed output audio file is sent as input for .h5 file . The output from this web application will be shown in terms of whether the audio is male or female and also it shows the emotion of audio file with a image.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FC0235B-E914-4556-81AE-E710E532A6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1416" y="3895725"/>
            <a:ext cx="5943600" cy="2962275"/>
          </a:xfrm>
          <a:prstGeom prst="rect">
            <a:avLst/>
          </a:prstGeom>
          <a:noFill/>
          <a:ln>
            <a:noFill/>
          </a:ln>
        </p:spPr>
      </p:pic>
    </p:spTree>
    <p:extLst>
      <p:ext uri="{BB962C8B-B14F-4D97-AF65-F5344CB8AC3E}">
        <p14:creationId xmlns:p14="http://schemas.microsoft.com/office/powerpoint/2010/main" val="178962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59FC-EBD5-4BF9-8D48-B2EACECB001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CONCLUSION AND FUTURE WORKS</a:t>
            </a:r>
          </a:p>
        </p:txBody>
      </p:sp>
      <p:sp>
        <p:nvSpPr>
          <p:cNvPr id="3" name="Content Placeholder 2">
            <a:extLst>
              <a:ext uri="{FF2B5EF4-FFF2-40B4-BE49-F238E27FC236}">
                <a16:creationId xmlns:a16="http://schemas.microsoft.com/office/drawing/2014/main" id="{047F88E0-050F-4679-8528-8C2FFCF29122}"/>
              </a:ext>
            </a:extLst>
          </p:cNvPr>
          <p:cNvSpPr>
            <a:spLocks noGrp="1"/>
          </p:cNvSpPr>
          <p:nvPr>
            <p:ph idx="1"/>
          </p:nvPr>
        </p:nvSpPr>
        <p:spPr>
          <a:xfrm>
            <a:off x="1451579" y="2015732"/>
            <a:ext cx="9603275" cy="4037749"/>
          </a:xfrm>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rPr>
              <a:t>We can clearly see how the accuracy hovers around 80% for the test set which does not give much assurance on the prediction of exact emotion done using discrete model. The learning graph clearly states that even after 100 more epochs the test performance remains constant. We implemented our proposal of a 1D quadrant predictor CNN model. The number of classes in the dimensional model reduced the class to 4, this is because the 1D coordinate system has 4 quadrants. But we can see this clearly gives a better idea of where the emotion attached to a speech fits in the dimensions of emotion.</a:t>
            </a:r>
          </a:p>
          <a:p>
            <a:r>
              <a:rPr lang="en-US" sz="1800" dirty="0">
                <a:solidFill>
                  <a:srgbClr val="000000"/>
                </a:solidFill>
                <a:effectLst/>
                <a:latin typeface="Times New Roman" panose="02020603050405020304" pitchFamily="18" charset="0"/>
                <a:ea typeface="Calibri" panose="020F0502020204030204" pitchFamily="34" charset="0"/>
              </a:rPr>
              <a:t>Experimental results on public emotional speech databases show superior performance of the learned features with respect to speaker variation, environment distortion, and language variation when compared with several well-established feature representations. we present an effective approach to learn representations for emotional utterances.</a:t>
            </a:r>
            <a:endParaRPr lang="en-US" sz="1800" dirty="0">
              <a:effectLst/>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future, we plan to extend the proposed method in this paper and evaluate its performance on naturalistic speech data</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on the real-time basis.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1432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Graphic 7" descr="Handshake">
            <a:extLst>
              <a:ext uri="{FF2B5EF4-FFF2-40B4-BE49-F238E27FC236}">
                <a16:creationId xmlns:a16="http://schemas.microsoft.com/office/drawing/2014/main" id="{03B31732-0D6C-4226-8198-A2682439B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4018" y="1546348"/>
            <a:ext cx="2506511" cy="2506511"/>
          </a:xfrm>
          <a:prstGeom prst="rect">
            <a:avLst/>
          </a:prstGeom>
        </p:spPr>
      </p:pic>
      <p:sp>
        <p:nvSpPr>
          <p:cNvPr id="3" name="Content Placeholder 2">
            <a:extLst>
              <a:ext uri="{FF2B5EF4-FFF2-40B4-BE49-F238E27FC236}">
                <a16:creationId xmlns:a16="http://schemas.microsoft.com/office/drawing/2014/main" id="{8D851E73-8A0F-42C4-9F59-BAFBC53C5F2C}"/>
              </a:ext>
            </a:extLst>
          </p:cNvPr>
          <p:cNvSpPr>
            <a:spLocks noGrp="1"/>
          </p:cNvSpPr>
          <p:nvPr>
            <p:ph idx="4294967295"/>
          </p:nvPr>
        </p:nvSpPr>
        <p:spPr>
          <a:xfrm>
            <a:off x="0" y="2124075"/>
            <a:ext cx="10058400" cy="3054350"/>
          </a:xfrm>
        </p:spPr>
        <p:txBody>
          <a:bodyPr>
            <a:normAutofit/>
          </a:bodyPr>
          <a:lstStyle/>
          <a:p>
            <a:pPr marL="0" indent="0">
              <a:buNone/>
            </a:pPr>
            <a:r>
              <a:rPr lang="en-US" sz="96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90072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C16A-C80C-4FEC-BE84-EED34FF4B2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387AF5-7FB8-41E5-B723-E6DB99C2555C}"/>
              </a:ext>
            </a:extLst>
          </p:cNvPr>
          <p:cNvSpPr>
            <a:spLocks noGrp="1"/>
          </p:cNvSpPr>
          <p:nvPr>
            <p:ph idx="1"/>
          </p:nvPr>
        </p:nvSpPr>
        <p:spPr>
          <a:xfrm>
            <a:off x="1451579" y="2015732"/>
            <a:ext cx="9603275" cy="4037749"/>
          </a:xfrm>
        </p:spPr>
        <p:txBody>
          <a:bodyPr>
            <a:normAutofit fontScale="85000" lnSpcReduction="10000"/>
          </a:bodyPr>
          <a:lstStyle/>
          <a:p>
            <a:r>
              <a:rPr lang="en-US" sz="1800" dirty="0">
                <a:effectLst/>
                <a:latin typeface="Times New Roman" panose="02020603050405020304" pitchFamily="18" charset="0"/>
                <a:ea typeface="Calibri" panose="020F0502020204030204" pitchFamily="34" charset="0"/>
              </a:rPr>
              <a:t>In this field several systems are proposed for recognizing emotional state of human from speaker’s voice or speech signal. Some universal emotions include anger, happiness, sadness, surprise, neutral, disgust, fearful, stressed etc.</a:t>
            </a:r>
            <a:endParaRPr lang="en-US" sz="1800" dirty="0">
              <a:solidFill>
                <a:srgbClr val="000000"/>
              </a:solidFill>
              <a:effectLst/>
              <a:latin typeface="Times New Roman" panose="02020603050405020304" pitchFamily="18" charset="0"/>
              <a:ea typeface="Calibri" panose="020F0502020204030204" pitchFamily="34" charset="0"/>
            </a:endParaRPr>
          </a:p>
          <a:p>
            <a:r>
              <a:rPr lang="en-US" sz="1800" dirty="0">
                <a:latin typeface="Times New Roman" panose="02020603050405020304" pitchFamily="18" charset="0"/>
              </a:rPr>
              <a:t>Emotions cannot be estimated with text alone as irony, humor, cadence etc. are important components of a speech. So, text has a limited capacity in conveying emotions. </a:t>
            </a:r>
          </a:p>
          <a:p>
            <a:r>
              <a:rPr lang="en-US" sz="1800" dirty="0">
                <a:latin typeface="Times New Roman" panose="02020603050405020304" pitchFamily="18" charset="0"/>
              </a:rPr>
              <a:t>There is various work in sentiment analysis with text and speech but this project deals with the identification of mood in a non-discrete way. The traditional method of prediction emotion where labeling a certain number of discrete emotions is obviously a method of classification using various learning techniques. </a:t>
            </a:r>
          </a:p>
          <a:p>
            <a:r>
              <a:rPr lang="en-US" sz="1800" dirty="0">
                <a:latin typeface="Times New Roman" panose="02020603050405020304" pitchFamily="18" charset="0"/>
              </a:rPr>
              <a:t>As an essential way of human emotional behavior understanding, speech emotion recognition (SER) has attracted a great deal of attention in human-centered signal processing. </a:t>
            </a:r>
          </a:p>
          <a:p>
            <a:r>
              <a:rPr lang="en-US" sz="1800" dirty="0">
                <a:latin typeface="Times New Roman" panose="02020603050405020304" pitchFamily="18" charset="0"/>
              </a:rPr>
              <a:t>The key to speech emotion recognition is extraction of speech emotion features and the convolution neural network is used as the feature extractor to extract the speech emotion feature from the normalized spectrogram. Accuracy in SER heavily depends on finding good affect- related, discriminative features. </a:t>
            </a:r>
          </a:p>
          <a:p>
            <a:r>
              <a:rPr lang="en-US" sz="1800" dirty="0">
                <a:latin typeface="Times New Roman" panose="02020603050405020304" pitchFamily="18" charset="0"/>
              </a:rPr>
              <a:t>In this paper, we propose to learn affect-salient features for SER using convolutional neural networks (CNN).</a:t>
            </a:r>
          </a:p>
        </p:txBody>
      </p:sp>
    </p:spTree>
    <p:extLst>
      <p:ext uri="{BB962C8B-B14F-4D97-AF65-F5344CB8AC3E}">
        <p14:creationId xmlns:p14="http://schemas.microsoft.com/office/powerpoint/2010/main" val="265902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69A2-0911-4051-9CE7-142D3375777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C089E84-1D8E-45A8-B5F7-183A6ED1F373}"/>
              </a:ext>
            </a:extLst>
          </p:cNvPr>
          <p:cNvSpPr>
            <a:spLocks noGrp="1"/>
          </p:cNvSpPr>
          <p:nvPr>
            <p:ph idx="1"/>
          </p:nvPr>
        </p:nvSpPr>
        <p:spPr/>
        <p:txBody>
          <a:bodyPr/>
          <a:lstStyle/>
          <a:p>
            <a:pPr marL="0" marR="0" indent="0" algn="just">
              <a:lnSpc>
                <a:spcPct val="20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Jiang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Haihua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Hu Bin, "Recognition of Mandarin Speech and Emotion Based on PCA and SVM [J]", Computer Science, vol. 42, no. 11, pp. 270-273, 2015.</a:t>
            </a:r>
          </a:p>
          <a:p>
            <a:pPr marL="0" marR="0" indent="0" algn="just">
              <a:lnSpc>
                <a:spcPct val="20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 Yu, L Deng and G. Dahl, Roles of pretraining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fine_tuning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context_dependent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dbn_hmms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real_world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speech recognition[OL], 2014.</a:t>
            </a:r>
          </a:p>
          <a:p>
            <a:pPr marL="0"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Dieleman and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Schrauwen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"End-to-end learning for music audio",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ICASSP. IEEE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pp. 6964-6968, 2014.</a:t>
            </a:r>
          </a:p>
          <a:p>
            <a:pPr marL="0" indent="0">
              <a:buNone/>
            </a:pPr>
            <a:endParaRPr lang="en-US" dirty="0"/>
          </a:p>
        </p:txBody>
      </p:sp>
    </p:spTree>
    <p:extLst>
      <p:ext uri="{BB962C8B-B14F-4D97-AF65-F5344CB8AC3E}">
        <p14:creationId xmlns:p14="http://schemas.microsoft.com/office/powerpoint/2010/main" val="325451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1644-EEEB-4762-BED7-AD4582BC5C38}"/>
              </a:ext>
            </a:extLst>
          </p:cNvPr>
          <p:cNvSpPr>
            <a:spLocks noGrp="1"/>
          </p:cNvSpPr>
          <p:nvPr>
            <p:ph type="title"/>
          </p:nvPr>
        </p:nvSpPr>
        <p:spPr/>
        <p:txBody>
          <a:bodyPr/>
          <a:lstStyle/>
          <a:p>
            <a:r>
              <a:rPr lang="en-US" cap="all" dirty="0"/>
              <a:t>Objective</a:t>
            </a:r>
          </a:p>
        </p:txBody>
      </p:sp>
      <p:sp>
        <p:nvSpPr>
          <p:cNvPr id="3" name="Content Placeholder 2">
            <a:extLst>
              <a:ext uri="{FF2B5EF4-FFF2-40B4-BE49-F238E27FC236}">
                <a16:creationId xmlns:a16="http://schemas.microsoft.com/office/drawing/2014/main" id="{FF30C5B7-31B1-4FC9-9EE9-3433089147B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paper mainly focuses on neural network-based Machine Learning system capable of deriving the emotion of a person through the audio of his or her voice. The primary research question being:</a:t>
            </a:r>
          </a:p>
          <a:p>
            <a:r>
              <a:rPr lang="en-US" dirty="0">
                <a:latin typeface="Times New Roman" panose="02020603050405020304" pitchFamily="18" charset="0"/>
                <a:cs typeface="Times New Roman" panose="02020603050405020304" pitchFamily="18" charset="0"/>
              </a:rPr>
              <a:t>1.	How can a neural network, be used for interpreting the emotion of Speech?  </a:t>
            </a:r>
          </a:p>
          <a:p>
            <a:r>
              <a:rPr lang="en-US" dirty="0">
                <a:latin typeface="Times New Roman" panose="02020603050405020304" pitchFamily="18" charset="0"/>
                <a:cs typeface="Times New Roman" panose="02020603050405020304" pitchFamily="18" charset="0"/>
              </a:rPr>
              <a:t>2.	A literature survey clarifies the role of Speech emotion recognition and types of networks suitable for Automated Classification.</a:t>
            </a:r>
          </a:p>
          <a:p>
            <a:r>
              <a:rPr lang="en-US" dirty="0">
                <a:latin typeface="Times New Roman" panose="02020603050405020304" pitchFamily="18" charset="0"/>
                <a:cs typeface="Times New Roman" panose="02020603050405020304" pitchFamily="18" charset="0"/>
              </a:rPr>
              <a:t>3.	how the neural network under consideration is structured and how it is trained?</a:t>
            </a:r>
          </a:p>
          <a:p>
            <a:r>
              <a:rPr lang="en-US" dirty="0">
                <a:latin typeface="Times New Roman" panose="02020603050405020304" pitchFamily="18" charset="0"/>
                <a:cs typeface="Times New Roman" panose="02020603050405020304" pitchFamily="18" charset="0"/>
              </a:rPr>
              <a:t>4.	how the final model performs which is followed by 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47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8F50-AD10-4916-938D-43A408D441D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AD2BBB1-7F78-47E3-9782-32F53143046A}"/>
              </a:ext>
            </a:extLst>
          </p:cNvPr>
          <p:cNvSpPr>
            <a:spLocks noGrp="1"/>
          </p:cNvSpPr>
          <p:nvPr>
            <p:ph idx="1"/>
          </p:nvPr>
        </p:nvSpPr>
        <p:spPr>
          <a:xfrm>
            <a:off x="1451579" y="2015732"/>
            <a:ext cx="9603275" cy="4037749"/>
          </a:xfrm>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rPr>
              <a:t>(1) </a:t>
            </a:r>
            <a:r>
              <a:rPr lang="en-US" sz="1800" dirty="0" err="1">
                <a:effectLst/>
                <a:latin typeface="Times New Roman" panose="02020603050405020304" pitchFamily="18" charset="0"/>
                <a:ea typeface="Calibri" panose="020F0502020204030204" pitchFamily="34" charset="0"/>
              </a:rPr>
              <a:t>Origlia</a:t>
            </a:r>
            <a:r>
              <a:rPr lang="en-US" sz="1800" dirty="0">
                <a:effectLst/>
                <a:latin typeface="Times New Roman" panose="02020603050405020304" pitchFamily="18" charset="0"/>
                <a:ea typeface="Calibri" panose="020F0502020204030204" pitchFamily="34" charset="0"/>
              </a:rPr>
              <a:t> et al. used a maximum, minimum, mean, and standard deviation of pitch and energy related features to form a 31-dimensional prosodic feature, and the recognition was the approximately 60% in multilingual emotional corpus.</a:t>
            </a:r>
          </a:p>
          <a:p>
            <a:r>
              <a:rPr lang="en-US" sz="1800" dirty="0">
                <a:effectLst/>
                <a:latin typeface="Times New Roman" panose="02020603050405020304" pitchFamily="18" charset="0"/>
                <a:ea typeface="Calibri" panose="020F0502020204030204" pitchFamily="34" charset="0"/>
              </a:rPr>
              <a:t>(2) Hinton et al. proposed a fast-learning algorithm for the Restricted Boltzmann Machine-the contrast divergence algorithm. The pre-training of the restricted Boltzmann machine is carried out by using the comparative divergence algorithm. DBN is widely used in speech recognition, Deng et al. analyzed the important role of the two stages of deep neural network training (pre-training and fine tuning) in speech recognition. They use DBN to extract features, and then use the Hidden Markov Model (HMM) to identify speech.</a:t>
            </a:r>
          </a:p>
          <a:p>
            <a:r>
              <a:rPr lang="en-US" sz="1800" dirty="0">
                <a:effectLst/>
                <a:latin typeface="Times New Roman" panose="02020603050405020304" pitchFamily="18" charset="0"/>
                <a:ea typeface="Times New Roman" panose="02020603050405020304" pitchFamily="18" charset="0"/>
              </a:rPr>
              <a:t>(</a:t>
            </a:r>
            <a:r>
              <a:rPr lang="en-US" sz="1800" dirty="0">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In another study, Sainath et al. , proposed a Convolutional, Long Short-Term Memory Deep Neural Network (CLDNN) model for a speech recognition task, that is able to reduce temporal and frequency variations. Dai et al. proposed an end-to-end very deep neural network to extract features to learn acoustic models.</a:t>
            </a:r>
            <a:endParaRPr lang="en-US" dirty="0"/>
          </a:p>
        </p:txBody>
      </p:sp>
    </p:spTree>
    <p:extLst>
      <p:ext uri="{BB962C8B-B14F-4D97-AF65-F5344CB8AC3E}">
        <p14:creationId xmlns:p14="http://schemas.microsoft.com/office/powerpoint/2010/main" val="1865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5B7A-1C15-4B96-AABF-AB895907C1AF}"/>
              </a:ext>
            </a:extLst>
          </p:cNvPr>
          <p:cNvSpPr>
            <a:spLocks noGrp="1"/>
          </p:cNvSpPr>
          <p:nvPr>
            <p:ph type="title"/>
          </p:nvPr>
        </p:nvSpPr>
        <p:spPr/>
        <p:txBody>
          <a:bodyPr/>
          <a:lstStyle/>
          <a:p>
            <a:r>
              <a:rPr lang="en-US" cap="all" dirty="0"/>
              <a:t>Dataset</a:t>
            </a:r>
          </a:p>
        </p:txBody>
      </p:sp>
      <p:sp>
        <p:nvSpPr>
          <p:cNvPr id="3" name="Content Placeholder 2">
            <a:extLst>
              <a:ext uri="{FF2B5EF4-FFF2-40B4-BE49-F238E27FC236}">
                <a16:creationId xmlns:a16="http://schemas.microsoft.com/office/drawing/2014/main" id="{10BC6395-148A-432A-94D6-2FDBA5B9E3CE}"/>
              </a:ext>
            </a:extLst>
          </p:cNvPr>
          <p:cNvSpPr>
            <a:spLocks noGrp="1"/>
          </p:cNvSpPr>
          <p:nvPr>
            <p:ph idx="1"/>
          </p:nvPr>
        </p:nvSpPr>
        <p:spPr>
          <a:xfrm>
            <a:off x="1451579" y="1853754"/>
            <a:ext cx="9603275" cy="4327971"/>
          </a:xfrm>
        </p:spPr>
        <p:txBody>
          <a:bodyPr>
            <a:normAutofit fontScale="92500" lnSpcReduction="20000"/>
          </a:bodyPr>
          <a:lstStyle/>
          <a:p>
            <a:r>
              <a:rPr lang="en-US" sz="1800" dirty="0">
                <a:latin typeface="Times New Roman" panose="02020603050405020304" pitchFamily="18" charset="0"/>
              </a:rPr>
              <a:t>We choose RAVDESS dataset and it contains 7356 files which includes songs and speech. And speech consists of 1440 files. Each audio file was rated on a scale of 10 on intensity, emotional validity, and genuineness. The database contains 12 females, 12 male speakers, in a neutral American accent. The emotion in the speech includes surprise, happy, calm, fearful, sad, disgust and angry.</a:t>
            </a:r>
          </a:p>
          <a:p>
            <a:pPr marL="0" indent="0">
              <a:buNone/>
            </a:pPr>
            <a:r>
              <a:rPr lang="en-US" sz="1800" dirty="0">
                <a:latin typeface="Times New Roman" panose="02020603050405020304" pitchFamily="18" charset="0"/>
              </a:rPr>
              <a:t>Link: </a:t>
            </a:r>
          </a:p>
          <a:p>
            <a:r>
              <a:rPr lang="en-US" sz="1800" dirty="0">
                <a:latin typeface="Times New Roman" panose="02020603050405020304" pitchFamily="18" charset="0"/>
              </a:rPr>
              <a:t>Surrey Audio-Visual Expressed Emotion (SAVEE) is an acted English dataset. The SAVEE dataset consists of 480 British English utterances. The recordings were done by four male speakers DC, JE, JK, and KL. It consists of 15 sentences for each of the seven different emotions, anger, fear, happiness, disgust, sadness, surprise, and neutral. Each emotion has 60 utterances except neutral with 120 utterances.</a:t>
            </a:r>
          </a:p>
          <a:p>
            <a:pPr marL="0" indent="0">
              <a:buNone/>
            </a:pPr>
            <a:r>
              <a:rPr lang="en-US" sz="1800" dirty="0">
                <a:latin typeface="Times New Roman" panose="02020603050405020304" pitchFamily="18" charset="0"/>
              </a:rPr>
              <a:t>Link: </a:t>
            </a:r>
            <a:r>
              <a:rPr lang="en-US" sz="1800" dirty="0">
                <a:latin typeface="Times New Roman" panose="02020603050405020304" pitchFamily="18" charset="0"/>
                <a:hlinkClick r:id="rId2"/>
              </a:rPr>
              <a:t>http://kahlan.eps.surrey.ac.uk/savee/Download.html</a:t>
            </a:r>
            <a:r>
              <a:rPr lang="en-US" sz="1800" dirty="0">
                <a:latin typeface="Times New Roman" panose="02020603050405020304" pitchFamily="18" charset="0"/>
              </a:rPr>
              <a:t> </a:t>
            </a:r>
          </a:p>
          <a:p>
            <a:r>
              <a:rPr lang="en-US" sz="1800" dirty="0">
                <a:latin typeface="Times New Roman" panose="02020603050405020304" pitchFamily="18" charset="0"/>
              </a:rPr>
              <a:t>Among the many resources currently available, the Ryerson Audio-Visual Database of Emotional Speech and Song (RAVDESS) Database met these requirements. The speech part of RAVDESS consists in two different English sentences (1: “Kids are talking by the door”, and 2: “Dogs are sitting by the door”) pronounced by 24 different actors (12 male, 12 female).</a:t>
            </a:r>
          </a:p>
        </p:txBody>
      </p:sp>
      <p:sp>
        <p:nvSpPr>
          <p:cNvPr id="5" name="Rectangle 2">
            <a:extLst>
              <a:ext uri="{FF2B5EF4-FFF2-40B4-BE49-F238E27FC236}">
                <a16:creationId xmlns:a16="http://schemas.microsoft.com/office/drawing/2014/main" id="{36A1A2A0-72E1-47B3-99DE-479778B07D40}"/>
              </a:ext>
            </a:extLst>
          </p:cNvPr>
          <p:cNvSpPr>
            <a:spLocks noChangeArrowheads="1"/>
          </p:cNvSpPr>
          <p:nvPr/>
        </p:nvSpPr>
        <p:spPr bwMode="auto">
          <a:xfrm>
            <a:off x="2019300" y="3096339"/>
            <a:ext cx="8844946"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alibri" panose="020F0502020204030204" pitchFamily="34" charset="0"/>
                <a:cs typeface="Calibri" panose="020F0502020204030204" pitchFamily="34" charset="0"/>
                <a:hlinkClick r:id="rId3"/>
              </a:rPr>
              <a:t>https://smartlaboratory.org/ravdess/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51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68C6-A9FA-490A-AA52-37B17FDA8137}"/>
              </a:ext>
            </a:extLst>
          </p:cNvPr>
          <p:cNvSpPr>
            <a:spLocks noGrp="1"/>
          </p:cNvSpPr>
          <p:nvPr>
            <p:ph type="title"/>
          </p:nvPr>
        </p:nvSpPr>
        <p:spPr/>
        <p:txBody>
          <a:bodyPr/>
          <a:lstStyle/>
          <a:p>
            <a:r>
              <a:rPr lang="en-US" cap="all" dirty="0"/>
              <a:t>Dataset(Cont.)</a:t>
            </a:r>
            <a:endParaRPr lang="en-US" dirty="0"/>
          </a:p>
        </p:txBody>
      </p:sp>
      <p:pic>
        <p:nvPicPr>
          <p:cNvPr id="6" name="Content Placeholder 5">
            <a:extLst>
              <a:ext uri="{FF2B5EF4-FFF2-40B4-BE49-F238E27FC236}">
                <a16:creationId xmlns:a16="http://schemas.microsoft.com/office/drawing/2014/main" id="{5CB9E9AD-A819-419A-A5AF-3407C9602DAB}"/>
              </a:ext>
            </a:extLst>
          </p:cNvPr>
          <p:cNvPicPr>
            <a:picLocks noGrp="1"/>
          </p:cNvPicPr>
          <p:nvPr>
            <p:ph idx="1"/>
          </p:nvPr>
        </p:nvPicPr>
        <p:blipFill>
          <a:blip r:embed="rId2"/>
          <a:stretch>
            <a:fillRect/>
          </a:stretch>
        </p:blipFill>
        <p:spPr>
          <a:xfrm>
            <a:off x="2941984" y="1836738"/>
            <a:ext cx="4731026" cy="4022725"/>
          </a:xfrm>
          <a:prstGeom prst="rect">
            <a:avLst/>
          </a:prstGeom>
        </p:spPr>
      </p:pic>
      <p:sp>
        <p:nvSpPr>
          <p:cNvPr id="7" name="TextBox 6">
            <a:extLst>
              <a:ext uri="{FF2B5EF4-FFF2-40B4-BE49-F238E27FC236}">
                <a16:creationId xmlns:a16="http://schemas.microsoft.com/office/drawing/2014/main" id="{56600374-7E10-4A8A-9197-253DF012013A}"/>
              </a:ext>
            </a:extLst>
          </p:cNvPr>
          <p:cNvSpPr txBox="1"/>
          <p:nvPr/>
        </p:nvSpPr>
        <p:spPr>
          <a:xfrm>
            <a:off x="7832036" y="4041913"/>
            <a:ext cx="3061252"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RAVDESS Dataset Overview</a:t>
            </a:r>
            <a:endParaRPr lang="en-US" dirty="0"/>
          </a:p>
        </p:txBody>
      </p:sp>
    </p:spTree>
    <p:extLst>
      <p:ext uri="{BB962C8B-B14F-4D97-AF65-F5344CB8AC3E}">
        <p14:creationId xmlns:p14="http://schemas.microsoft.com/office/powerpoint/2010/main" val="20914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1B9C-6378-41C7-8D81-5EAF91C71209}"/>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92BD7173-1D74-4BBC-8547-FE2A6C507460}"/>
              </a:ext>
            </a:extLst>
          </p:cNvPr>
          <p:cNvSpPr>
            <a:spLocks noGrp="1"/>
          </p:cNvSpPr>
          <p:nvPr>
            <p:ph idx="1"/>
          </p:nvPr>
        </p:nvSpPr>
        <p:spPr>
          <a:xfrm>
            <a:off x="1097280" y="1737359"/>
            <a:ext cx="10193572" cy="3266887"/>
          </a:xfrm>
        </p:spPr>
        <p:txBody>
          <a:bodyPr>
            <a:normAutofit/>
          </a:bodyPr>
          <a:lstStyle/>
          <a:p>
            <a:pPr marL="0" marR="0" algn="just">
              <a:lnSpc>
                <a:spcPct val="20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RAVDESS dataset has the information of each audio's class in its name. we processed the audio and appended to its respective classes. Extracted MFCC floating values and transformed into feature vector and classes.</a:t>
            </a:r>
          </a:p>
          <a:p>
            <a:pPr marL="0" marR="0" algn="just">
              <a:lnSpc>
                <a:spcPct val="20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used the landmark of SAVEE dataset and tagged value of valence and arousal for RAVDESS dataset resulting in a mapping like this which is used for one hot encoding of two 3-class vector (high/mid/low). The following calculation is rounded to the nearest integer (ceiling) and used just to extrapolate to a slightly larger scale.</a:t>
            </a:r>
          </a:p>
          <a:p>
            <a:pPr marL="0" marR="0" algn="just">
              <a:lnSpc>
                <a:spcPct val="20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Original RAVDESS speech items are sampled at 48 kHz. </a:t>
            </a:r>
          </a:p>
        </p:txBody>
      </p:sp>
      <p:pic>
        <p:nvPicPr>
          <p:cNvPr id="5" name="Picture 4">
            <a:extLst>
              <a:ext uri="{FF2B5EF4-FFF2-40B4-BE49-F238E27FC236}">
                <a16:creationId xmlns:a16="http://schemas.microsoft.com/office/drawing/2014/main" id="{1D0D2282-788D-4DFD-852B-3FE45C3592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7280" y="5125940"/>
            <a:ext cx="10193572" cy="1472003"/>
          </a:xfrm>
          <a:prstGeom prst="rect">
            <a:avLst/>
          </a:prstGeom>
          <a:noFill/>
          <a:ln>
            <a:noFill/>
          </a:ln>
        </p:spPr>
      </p:pic>
    </p:spTree>
    <p:extLst>
      <p:ext uri="{BB962C8B-B14F-4D97-AF65-F5344CB8AC3E}">
        <p14:creationId xmlns:p14="http://schemas.microsoft.com/office/powerpoint/2010/main" val="258813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903-BEAA-4611-BD7E-6186B7CB901D}"/>
              </a:ext>
            </a:extLst>
          </p:cNvPr>
          <p:cNvSpPr>
            <a:spLocks noGrp="1"/>
          </p:cNvSpPr>
          <p:nvPr>
            <p:ph type="title"/>
          </p:nvPr>
        </p:nvSpPr>
        <p:spPr/>
        <p:txBody>
          <a:bodyPr/>
          <a:lstStyle/>
          <a:p>
            <a:r>
              <a:rPr lang="en-US" dirty="0"/>
              <a:t>DATA PROCESSING(CONT.)</a:t>
            </a:r>
          </a:p>
        </p:txBody>
      </p:sp>
      <p:sp>
        <p:nvSpPr>
          <p:cNvPr id="3" name="Content Placeholder 2">
            <a:extLst>
              <a:ext uri="{FF2B5EF4-FFF2-40B4-BE49-F238E27FC236}">
                <a16:creationId xmlns:a16="http://schemas.microsoft.com/office/drawing/2014/main" id="{1AA0B9CB-79B2-4B98-810D-71B11F817A5E}"/>
              </a:ext>
            </a:extLst>
          </p:cNvPr>
          <p:cNvSpPr>
            <a:spLocks noGrp="1"/>
          </p:cNvSpPr>
          <p:nvPr>
            <p:ph idx="1"/>
          </p:nvPr>
        </p:nvSpPr>
        <p:spPr>
          <a:xfrm>
            <a:off x="1036320" y="1737360"/>
            <a:ext cx="10058400" cy="2516588"/>
          </a:xfrm>
        </p:spPr>
        <p:txBody>
          <a:bodyPr>
            <a:normAutofit/>
          </a:bodyPr>
          <a:lstStyle/>
          <a:p>
            <a:pPr marL="0" marR="0" indent="0" algn="just">
              <a:lnSpc>
                <a:spcPct val="200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sequences of operations performed to limit their audio bandwidth to standard telephony bandwidths (full band, super wideband, wideband, narrowband MSIN and narrowband IRS). These sequences of operations are in line with what can be found in processing plans used to select and characterize speech coding standards. They also condition audio signals in much the same way as a speech codec would. In addition to being bandlimited, all test items are normalized at the P.56 level of −26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dBovl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(dB relative to overload) and played at the 48 kHz sampling rate.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648052D-F810-4F89-8442-FB0A895D40E5}"/>
              </a:ext>
            </a:extLst>
          </p:cNvPr>
          <p:cNvPicPr/>
          <p:nvPr/>
        </p:nvPicPr>
        <p:blipFill rotWithShape="1">
          <a:blip r:embed="rId2">
            <a:extLst>
              <a:ext uri="{28A0092B-C50C-407E-A947-70E740481C1C}">
                <a14:useLocalDpi xmlns:a14="http://schemas.microsoft.com/office/drawing/2010/main" val="0"/>
              </a:ext>
            </a:extLst>
          </a:blip>
          <a:srcRect b="11008"/>
          <a:stretch/>
        </p:blipFill>
        <p:spPr bwMode="auto">
          <a:xfrm>
            <a:off x="3248803" y="4399722"/>
            <a:ext cx="5440138" cy="2239617"/>
          </a:xfrm>
          <a:prstGeom prst="rect">
            <a:avLst/>
          </a:prstGeom>
          <a:noFill/>
          <a:ln>
            <a:noFill/>
          </a:ln>
        </p:spPr>
      </p:pic>
    </p:spTree>
    <p:extLst>
      <p:ext uri="{BB962C8B-B14F-4D97-AF65-F5344CB8AC3E}">
        <p14:creationId xmlns:p14="http://schemas.microsoft.com/office/powerpoint/2010/main" val="59527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44F6-8C30-4736-9069-FFE86C73D3E3}"/>
              </a:ext>
            </a:extLst>
          </p:cNvPr>
          <p:cNvSpPr>
            <a:spLocks noGrp="1"/>
          </p:cNvSpPr>
          <p:nvPr>
            <p:ph type="title"/>
          </p:nvPr>
        </p:nvSpPr>
        <p:spPr>
          <a:xfrm>
            <a:off x="1097280" y="543339"/>
            <a:ext cx="10058400" cy="1181124"/>
          </a:xfrm>
        </p:spPr>
        <p:txBody>
          <a:bodyPr/>
          <a:lstStyle/>
          <a:p>
            <a:r>
              <a:rPr lang="en-US" cap="all" dirty="0"/>
              <a:t>Tools and package</a:t>
            </a:r>
          </a:p>
        </p:txBody>
      </p:sp>
      <p:sp>
        <p:nvSpPr>
          <p:cNvPr id="3" name="Content Placeholder 2">
            <a:extLst>
              <a:ext uri="{FF2B5EF4-FFF2-40B4-BE49-F238E27FC236}">
                <a16:creationId xmlns:a16="http://schemas.microsoft.com/office/drawing/2014/main" id="{7B1F57F1-D0FC-46BB-A5B3-C460DA5EA4BB}"/>
              </a:ext>
            </a:extLst>
          </p:cNvPr>
          <p:cNvSpPr>
            <a:spLocks noGrp="1"/>
          </p:cNvSpPr>
          <p:nvPr>
            <p:ph idx="1"/>
          </p:nvPr>
        </p:nvSpPr>
        <p:spPr>
          <a:xfrm>
            <a:off x="1097280" y="1845734"/>
            <a:ext cx="10058400" cy="407798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Tools used to implement the model is JetBrains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2019 using the python programming language. The packages are listed below:</a:t>
            </a:r>
          </a:p>
          <a:p>
            <a:r>
              <a:rPr lang="en-US" b="1"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is used for audio processing and creating the Deep Learning model</a:t>
            </a:r>
          </a:p>
          <a:p>
            <a:r>
              <a:rPr lang="en-US" b="1"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is used to split the dataset into train and test set. Also, for creating Machine Learning models</a:t>
            </a:r>
          </a:p>
          <a:p>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plotting the MFCC</a:t>
            </a:r>
          </a:p>
          <a:p>
            <a:r>
              <a:rPr lang="en-US" b="1" dirty="0">
                <a:latin typeface="Times New Roman" panose="02020603050405020304" pitchFamily="18" charset="0"/>
                <a:cs typeface="Times New Roman" panose="02020603050405020304" pitchFamily="18" charset="0"/>
              </a:rPr>
              <a:t>Pandas</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for data manipulation</a:t>
            </a:r>
          </a:p>
          <a:p>
            <a:r>
              <a:rPr lang="en-US" b="1" dirty="0">
                <a:latin typeface="Times New Roman" panose="02020603050405020304" pitchFamily="18" charset="0"/>
                <a:cs typeface="Times New Roman" panose="02020603050405020304" pitchFamily="18" charset="0"/>
              </a:rPr>
              <a:t>Open-cv2</a:t>
            </a:r>
            <a:r>
              <a:rPr lang="en-US" dirty="0">
                <a:latin typeface="Times New Roman" panose="02020603050405020304" pitchFamily="18" charset="0"/>
                <a:cs typeface="Times New Roman" panose="02020603050405020304" pitchFamily="18" charset="0"/>
              </a:rPr>
              <a:t>: is used to extract the audio features in the form of numbers. </a:t>
            </a:r>
          </a:p>
          <a:p>
            <a:pPr>
              <a:lnSpc>
                <a:spcPct val="160000"/>
              </a:lnSpc>
            </a:pPr>
            <a:r>
              <a:rPr lang="en-US" sz="2100" b="1" dirty="0">
                <a:latin typeface="Times New Roman" panose="02020603050405020304" pitchFamily="18" charset="0"/>
                <a:cs typeface="Times New Roman" panose="02020603050405020304" pitchFamily="18" charset="0"/>
              </a:rPr>
              <a:t>OS: </a:t>
            </a:r>
            <a:r>
              <a:rPr lang="en-US" sz="2100" dirty="0">
                <a:latin typeface="Times New Roman" panose="02020603050405020304" pitchFamily="18" charset="0"/>
                <a:cs typeface="Times New Roman" panose="02020603050405020304" pitchFamily="18" charset="0"/>
              </a:rPr>
              <a:t>is used to locate the files</a:t>
            </a:r>
          </a:p>
          <a:p>
            <a:pPr marL="0" marR="0" lvl="0" indent="0" algn="l" defTabSz="914400" rtl="0" eaLnBrk="0" fontAlgn="base" latinLnBrk="0" hangingPunct="0">
              <a:lnSpc>
                <a:spcPct val="160000"/>
              </a:lnSpc>
              <a:spcBef>
                <a:spcPct val="0"/>
              </a:spcBef>
              <a:spcAft>
                <a:spcPct val="0"/>
              </a:spcAft>
              <a:buClrTx/>
              <a:buSzTx/>
              <a:buFontTx/>
              <a:buNone/>
              <a:tabLst/>
            </a:pPr>
            <a:r>
              <a:rPr lang="en-US" altLang="en-US" sz="2100" dirty="0">
                <a:latin typeface="Times New Roman" panose="02020603050405020304" pitchFamily="18" charset="0"/>
                <a:cs typeface="Times New Roman" panose="02020603050405020304" pitchFamily="18" charset="0"/>
              </a:rPr>
              <a:t>  </a:t>
            </a:r>
            <a:r>
              <a:rPr lang="en-US" altLang="en-US" sz="2100" b="1" dirty="0" err="1">
                <a:latin typeface="Times New Roman" panose="02020603050405020304" pitchFamily="18" charset="0"/>
                <a:cs typeface="Times New Roman" panose="02020603050405020304" pitchFamily="18" charset="0"/>
              </a:rPr>
              <a:t>Librosa</a:t>
            </a:r>
            <a:r>
              <a:rPr lang="en-US" altLang="en-US" sz="2100" b="1" dirty="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uses </a:t>
            </a:r>
            <a:r>
              <a:rPr lang="en-US" altLang="en-US" sz="2100" dirty="0" err="1">
                <a:latin typeface="Times New Roman" panose="02020603050405020304" pitchFamily="18" charset="0"/>
                <a:cs typeface="Times New Roman" panose="02020603050405020304" pitchFamily="18" charset="0"/>
              </a:rPr>
              <a:t>soundfile</a:t>
            </a:r>
            <a:r>
              <a:rPr lang="en-US" altLang="en-US" sz="2100" dirty="0">
                <a:latin typeface="Times New Roman" panose="02020603050405020304" pitchFamily="18" charset="0"/>
                <a:cs typeface="Times New Roman" panose="02020603050405020304" pitchFamily="18" charset="0"/>
              </a:rPr>
              <a:t> and </a:t>
            </a:r>
            <a:r>
              <a:rPr lang="en-US" altLang="en-US" sz="2100" dirty="0" err="1">
                <a:latin typeface="Times New Roman" panose="02020603050405020304" pitchFamily="18" charset="0"/>
                <a:cs typeface="Times New Roman" panose="02020603050405020304" pitchFamily="18" charset="0"/>
              </a:rPr>
              <a:t>audioread</a:t>
            </a:r>
            <a:r>
              <a:rPr lang="en-US" altLang="en-US" sz="2100" dirty="0">
                <a:latin typeface="Times New Roman" panose="02020603050405020304" pitchFamily="18" charset="0"/>
                <a:cs typeface="Times New Roman" panose="02020603050405020304" pitchFamily="18" charset="0"/>
              </a:rPr>
              <a:t> to load audio files.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7251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1016</TotalTime>
  <Words>2114</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Times New Roman</vt:lpstr>
      <vt:lpstr>Gallery</vt:lpstr>
      <vt:lpstr>Speech Emotion Recognition with gender prediction using CNN</vt:lpstr>
      <vt:lpstr>INTRODUCTION</vt:lpstr>
      <vt:lpstr>Objective</vt:lpstr>
      <vt:lpstr>LITERATURE REVIEW</vt:lpstr>
      <vt:lpstr>Dataset</vt:lpstr>
      <vt:lpstr>Dataset(Cont.)</vt:lpstr>
      <vt:lpstr>DATA PROCESSING</vt:lpstr>
      <vt:lpstr>DATA PROCESSING(CONT.)</vt:lpstr>
      <vt:lpstr>Tools and package</vt:lpstr>
      <vt:lpstr>MODELS AND IMPLEMENTATION</vt:lpstr>
      <vt:lpstr>CONVOLUTIONAL NEURAL NETWORK</vt:lpstr>
      <vt:lpstr>PowerPoint Presentation</vt:lpstr>
      <vt:lpstr>CNN IMPLEMENTATION</vt:lpstr>
      <vt:lpstr>TRAINING THE MODEL</vt:lpstr>
      <vt:lpstr>Testing the Model</vt:lpstr>
      <vt:lpstr>RESULT</vt:lpstr>
      <vt:lpstr>Final web application:</vt:lpstr>
      <vt:lpstr>CONCLUSION AND FUTURE WORKS</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pavithra Krishnamurthy</dc:creator>
  <cp:lastModifiedBy>sazeeda5251@outlook.com</cp:lastModifiedBy>
  <cp:revision>19</cp:revision>
  <dcterms:created xsi:type="dcterms:W3CDTF">2020-12-30T10:33:43Z</dcterms:created>
  <dcterms:modified xsi:type="dcterms:W3CDTF">2022-11-14T23:45:27Z</dcterms:modified>
</cp:coreProperties>
</file>