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59" r:id="rId3"/>
    <p:sldId id="265" r:id="rId4"/>
    <p:sldId id="261" r:id="rId5"/>
    <p:sldId id="262" r:id="rId6"/>
    <p:sldId id="264" r:id="rId7"/>
    <p:sldId id="267" r:id="rId8"/>
    <p:sldId id="268" r:id="rId9"/>
    <p:sldId id="266"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9"/>
  </p:normalViewPr>
  <p:slideViewPr>
    <p:cSldViewPr snapToGrid="0" snapToObjects="1">
      <p:cViewPr>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10C7F9-899E-4CFD-91E2-95CDA174B1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B46195-6C6D-42B9-B0C0-64B01F1376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51F205-2BEC-449A-988F-2E1A37870CD0}" type="datetimeFigureOut">
              <a:rPr lang="en-US" smtClean="0"/>
              <a:t>3/20/2018</a:t>
            </a:fld>
            <a:endParaRPr lang="en-US"/>
          </a:p>
        </p:txBody>
      </p:sp>
      <p:sp>
        <p:nvSpPr>
          <p:cNvPr id="4" name="Footer Placeholder 3">
            <a:extLst>
              <a:ext uri="{FF2B5EF4-FFF2-40B4-BE49-F238E27FC236}">
                <a16:creationId xmlns:a16="http://schemas.microsoft.com/office/drawing/2014/main" id="{9DA8D180-CD0C-4023-A607-06A1A5D5BE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294435A-6B41-41A9-BF26-16C29BA92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34156D-FCA3-47FB-B4BF-206EBE17322D}" type="slidenum">
              <a:rPr lang="en-US" smtClean="0"/>
              <a:t>‹#›</a:t>
            </a:fld>
            <a:endParaRPr lang="en-US"/>
          </a:p>
        </p:txBody>
      </p:sp>
    </p:spTree>
    <p:extLst>
      <p:ext uri="{BB962C8B-B14F-4D97-AF65-F5344CB8AC3E}">
        <p14:creationId xmlns:p14="http://schemas.microsoft.com/office/powerpoint/2010/main" val="356649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A2882-7FFE-4622-B8B7-57A4A43DE946}"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4B7E5-A828-48BF-B709-B208F7BE8874}" type="slidenum">
              <a:rPr lang="en-US" smtClean="0"/>
              <a:t>‹#›</a:t>
            </a:fld>
            <a:endParaRPr lang="en-US"/>
          </a:p>
        </p:txBody>
      </p:sp>
    </p:spTree>
    <p:extLst>
      <p:ext uri="{BB962C8B-B14F-4D97-AF65-F5344CB8AC3E}">
        <p14:creationId xmlns:p14="http://schemas.microsoft.com/office/powerpoint/2010/main" val="52050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226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76489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666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6850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131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89341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05686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667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0726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0833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944F4-E588-A043-A758-57DBD1F647E3}"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83154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944F4-E588-A043-A758-57DBD1F647E3}" type="datetimeFigureOut">
              <a:rPr lang="en-US" smtClean="0"/>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7553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944F4-E588-A043-A758-57DBD1F647E3}" type="datetimeFigureOut">
              <a:rPr lang="en-US" smtClean="0"/>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490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944F4-E588-A043-A758-57DBD1F647E3}" type="datetimeFigureOut">
              <a:rPr lang="en-US" smtClean="0"/>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2038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5895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52704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944F4-E588-A043-A758-57DBD1F647E3}" type="datetimeFigureOut">
              <a:rPr lang="en-US" smtClean="0"/>
              <a:t>3/19/2018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9B8134-69FD-EA40-9AD3-B0AFF1BD1285}" type="slidenum">
              <a:rPr lang="en-US" smtClean="0"/>
              <a:t>‹#›</a:t>
            </a:fld>
            <a:endParaRPr lang="en-US"/>
          </a:p>
        </p:txBody>
      </p:sp>
    </p:spTree>
    <p:extLst>
      <p:ext uri="{BB962C8B-B14F-4D97-AF65-F5344CB8AC3E}">
        <p14:creationId xmlns:p14="http://schemas.microsoft.com/office/powerpoint/2010/main" val="51758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00E7-C2A1-9640-A979-8E81E6E4DACE}"/>
              </a:ext>
            </a:extLst>
          </p:cNvPr>
          <p:cNvSpPr>
            <a:spLocks noGrp="1"/>
          </p:cNvSpPr>
          <p:nvPr>
            <p:ph type="ctrTitle"/>
          </p:nvPr>
        </p:nvSpPr>
        <p:spPr>
          <a:xfrm>
            <a:off x="1479933" y="319488"/>
            <a:ext cx="9144000" cy="1394723"/>
          </a:xfrm>
        </p:spPr>
        <p:txBody>
          <a:bodyPr/>
          <a:lstStyle/>
          <a:p>
            <a:r>
              <a:rPr lang="en-US" b="1" dirty="0"/>
              <a:t>Air Quality, Health &amp; Census</a:t>
            </a:r>
          </a:p>
        </p:txBody>
      </p:sp>
      <p:sp>
        <p:nvSpPr>
          <p:cNvPr id="3" name="Subtitle 2">
            <a:extLst>
              <a:ext uri="{FF2B5EF4-FFF2-40B4-BE49-F238E27FC236}">
                <a16:creationId xmlns:a16="http://schemas.microsoft.com/office/drawing/2014/main" id="{D0DBBB09-8BD6-4848-8C92-DDD2A418F7E1}"/>
              </a:ext>
            </a:extLst>
          </p:cNvPr>
          <p:cNvSpPr>
            <a:spLocks noGrp="1"/>
          </p:cNvSpPr>
          <p:nvPr>
            <p:ph type="subTitle" idx="1"/>
          </p:nvPr>
        </p:nvSpPr>
        <p:spPr>
          <a:xfrm>
            <a:off x="1182477" y="1841977"/>
            <a:ext cx="9144000" cy="1655762"/>
          </a:xfrm>
        </p:spPr>
        <p:txBody>
          <a:bodyPr>
            <a:normAutofit/>
          </a:bodyPr>
          <a:lstStyle/>
          <a:p>
            <a:r>
              <a:rPr lang="en-US" dirty="0"/>
              <a:t>Adam</a:t>
            </a:r>
          </a:p>
          <a:p>
            <a:r>
              <a:rPr lang="en-US" dirty="0"/>
              <a:t>Brian</a:t>
            </a:r>
          </a:p>
          <a:p>
            <a:r>
              <a:rPr lang="en-US" dirty="0" err="1"/>
              <a:t>Yamini</a:t>
            </a:r>
            <a:endParaRPr lang="en-US" dirty="0"/>
          </a:p>
          <a:p>
            <a:r>
              <a:rPr lang="en-US" dirty="0" err="1"/>
              <a:t>Vinu</a:t>
            </a:r>
            <a:endParaRPr lang="en-US" dirty="0"/>
          </a:p>
        </p:txBody>
      </p:sp>
      <p:pic>
        <p:nvPicPr>
          <p:cNvPr id="4" name="Content Placeholder 4">
            <a:extLst>
              <a:ext uri="{FF2B5EF4-FFF2-40B4-BE49-F238E27FC236}">
                <a16:creationId xmlns:a16="http://schemas.microsoft.com/office/drawing/2014/main" id="{B65B8A39-F193-B841-AD79-2B8283A48E51}"/>
              </a:ext>
            </a:extLst>
          </p:cNvPr>
          <p:cNvPicPr>
            <a:picLocks noChangeAspect="1"/>
          </p:cNvPicPr>
          <p:nvPr/>
        </p:nvPicPr>
        <p:blipFill>
          <a:blip r:embed="rId2"/>
          <a:stretch>
            <a:fillRect/>
          </a:stretch>
        </p:blipFill>
        <p:spPr>
          <a:xfrm>
            <a:off x="813488" y="3260516"/>
            <a:ext cx="2623774" cy="1881044"/>
          </a:xfrm>
          <a:prstGeom prst="rect">
            <a:avLst/>
          </a:prstGeom>
        </p:spPr>
      </p:pic>
      <p:pic>
        <p:nvPicPr>
          <p:cNvPr id="6" name="Picture 5">
            <a:extLst>
              <a:ext uri="{FF2B5EF4-FFF2-40B4-BE49-F238E27FC236}">
                <a16:creationId xmlns:a16="http://schemas.microsoft.com/office/drawing/2014/main" id="{DC0FB01F-F84C-EB4C-A402-3E47585902ED}"/>
              </a:ext>
            </a:extLst>
          </p:cNvPr>
          <p:cNvPicPr>
            <a:picLocks noChangeAspect="1"/>
          </p:cNvPicPr>
          <p:nvPr/>
        </p:nvPicPr>
        <p:blipFill>
          <a:blip r:embed="rId3"/>
          <a:stretch>
            <a:fillRect/>
          </a:stretch>
        </p:blipFill>
        <p:spPr>
          <a:xfrm>
            <a:off x="7855026" y="3260516"/>
            <a:ext cx="3285476" cy="1848080"/>
          </a:xfrm>
          <a:prstGeom prst="rect">
            <a:avLst/>
          </a:prstGeom>
        </p:spPr>
      </p:pic>
      <p:pic>
        <p:nvPicPr>
          <p:cNvPr id="8" name="Picture 7">
            <a:extLst>
              <a:ext uri="{FF2B5EF4-FFF2-40B4-BE49-F238E27FC236}">
                <a16:creationId xmlns:a16="http://schemas.microsoft.com/office/drawing/2014/main" id="{60AD6C8A-FB60-914E-8750-F142A71552A1}"/>
              </a:ext>
            </a:extLst>
          </p:cNvPr>
          <p:cNvPicPr>
            <a:picLocks noChangeAspect="1"/>
          </p:cNvPicPr>
          <p:nvPr/>
        </p:nvPicPr>
        <p:blipFill>
          <a:blip r:embed="rId4"/>
          <a:stretch>
            <a:fillRect/>
          </a:stretch>
        </p:blipFill>
        <p:spPr>
          <a:xfrm>
            <a:off x="4148461" y="4353814"/>
            <a:ext cx="3608636" cy="2090814"/>
          </a:xfrm>
          <a:prstGeom prst="rect">
            <a:avLst/>
          </a:prstGeom>
        </p:spPr>
      </p:pic>
    </p:spTree>
    <p:extLst>
      <p:ext uri="{BB962C8B-B14F-4D97-AF65-F5344CB8AC3E}">
        <p14:creationId xmlns:p14="http://schemas.microsoft.com/office/powerpoint/2010/main" val="293949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80F81-C445-234E-8D47-34F121A65D60}"/>
              </a:ext>
            </a:extLst>
          </p:cNvPr>
          <p:cNvPicPr>
            <a:picLocks noGrp="1" noChangeAspect="1"/>
          </p:cNvPicPr>
          <p:nvPr>
            <p:ph idx="1"/>
          </p:nvPr>
        </p:nvPicPr>
        <p:blipFill>
          <a:blip r:embed="rId2"/>
          <a:stretch>
            <a:fillRect/>
          </a:stretch>
        </p:blipFill>
        <p:spPr>
          <a:xfrm>
            <a:off x="2599979" y="1362752"/>
            <a:ext cx="6634515" cy="4284791"/>
          </a:xfrm>
        </p:spPr>
      </p:pic>
      <p:sp>
        <p:nvSpPr>
          <p:cNvPr id="6" name="TextBox 5">
            <a:extLst>
              <a:ext uri="{FF2B5EF4-FFF2-40B4-BE49-F238E27FC236}">
                <a16:creationId xmlns:a16="http://schemas.microsoft.com/office/drawing/2014/main" id="{7338766B-8CCC-E447-BD13-6E763821F813}"/>
              </a:ext>
            </a:extLst>
          </p:cNvPr>
          <p:cNvSpPr txBox="1"/>
          <p:nvPr/>
        </p:nvSpPr>
        <p:spPr>
          <a:xfrm>
            <a:off x="4212640" y="6468082"/>
            <a:ext cx="7358743" cy="246221"/>
          </a:xfrm>
          <a:prstGeom prst="rect">
            <a:avLst/>
          </a:prstGeom>
          <a:noFill/>
        </p:spPr>
        <p:txBody>
          <a:bodyPr wrap="square" rtlCol="0">
            <a:spAutoFit/>
          </a:bodyPr>
          <a:lstStyle/>
          <a:p>
            <a:r>
              <a:rPr lang="en-US" sz="1000" dirty="0"/>
              <a:t>http://</a:t>
            </a:r>
            <a:r>
              <a:rPr lang="en-US" sz="1000" dirty="0" err="1"/>
              <a:t>www.dnrec.delaware.gov</a:t>
            </a:r>
            <a:r>
              <a:rPr lang="en-US" sz="1000" dirty="0"/>
              <a:t>/volunteer/Pages/</a:t>
            </a:r>
            <a:r>
              <a:rPr lang="en-US" sz="1000" dirty="0" err="1"/>
              <a:t>AQvolunteers.aspx</a:t>
            </a:r>
            <a:endParaRPr lang="en-US" sz="1000" dirty="0"/>
          </a:p>
        </p:txBody>
      </p:sp>
      <p:sp>
        <p:nvSpPr>
          <p:cNvPr id="7" name="TextBox 6">
            <a:extLst>
              <a:ext uri="{FF2B5EF4-FFF2-40B4-BE49-F238E27FC236}">
                <a16:creationId xmlns:a16="http://schemas.microsoft.com/office/drawing/2014/main" id="{0502ECD0-6ADE-E04F-A440-F894834D72AB}"/>
              </a:ext>
            </a:extLst>
          </p:cNvPr>
          <p:cNvSpPr txBox="1"/>
          <p:nvPr/>
        </p:nvSpPr>
        <p:spPr>
          <a:xfrm>
            <a:off x="4792337" y="1630496"/>
            <a:ext cx="2677099" cy="492443"/>
          </a:xfrm>
          <a:prstGeom prst="rect">
            <a:avLst/>
          </a:prstGeom>
          <a:noFill/>
        </p:spPr>
        <p:txBody>
          <a:bodyPr wrap="square" rtlCol="0">
            <a:spAutoFit/>
          </a:bodyPr>
          <a:lstStyle/>
          <a:p>
            <a:pPr algn="ctr"/>
            <a:r>
              <a:rPr lang="en-US" sz="2600" b="1" i="1" dirty="0">
                <a:solidFill>
                  <a:srgbClr val="C00000"/>
                </a:solidFill>
                <a:latin typeface="Apple Chancery" panose="03020702040506060504" pitchFamily="66" charset="-79"/>
                <a:cs typeface="Apple Chancery" panose="03020702040506060504" pitchFamily="66" charset="-79"/>
              </a:rPr>
              <a:t>Q &amp; A</a:t>
            </a:r>
          </a:p>
        </p:txBody>
      </p:sp>
    </p:spTree>
    <p:extLst>
      <p:ext uri="{BB962C8B-B14F-4D97-AF65-F5344CB8AC3E}">
        <p14:creationId xmlns:p14="http://schemas.microsoft.com/office/powerpoint/2010/main" val="391869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EF8E-871B-B64C-A8E2-324C38CE4DD7}"/>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EBD4BB73-E0C0-AA41-A234-5AE493F76391}"/>
              </a:ext>
            </a:extLst>
          </p:cNvPr>
          <p:cNvSpPr>
            <a:spLocks noGrp="1"/>
          </p:cNvSpPr>
          <p:nvPr>
            <p:ph idx="1"/>
          </p:nvPr>
        </p:nvSpPr>
        <p:spPr/>
        <p:txBody>
          <a:bodyPr/>
          <a:lstStyle/>
          <a:p>
            <a:r>
              <a:rPr lang="en-US" dirty="0"/>
              <a:t>Correlation between </a:t>
            </a:r>
          </a:p>
          <a:p>
            <a:pPr marL="0" indent="0">
              <a:buNone/>
            </a:pPr>
            <a:r>
              <a:rPr lang="en-US" dirty="0"/>
              <a:t> 	-Air quality </a:t>
            </a:r>
          </a:p>
          <a:p>
            <a:pPr marL="0" indent="0">
              <a:buNone/>
            </a:pPr>
            <a:r>
              <a:rPr lang="en-US" dirty="0"/>
              <a:t>	-Health</a:t>
            </a:r>
          </a:p>
          <a:p>
            <a:pPr marL="0" indent="0">
              <a:buNone/>
            </a:pPr>
            <a:r>
              <a:rPr lang="en-US" dirty="0"/>
              <a:t>	-Geographic</a:t>
            </a:r>
          </a:p>
          <a:p>
            <a:pPr marL="0" indent="0">
              <a:buNone/>
            </a:pPr>
            <a:r>
              <a:rPr lang="en-US" dirty="0"/>
              <a:t>	-Economic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968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F1B-F02C-1D4C-A8A0-61EEEDEFB10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BF80364-4233-E248-8706-D0A914AB68AE}"/>
              </a:ext>
            </a:extLst>
          </p:cNvPr>
          <p:cNvSpPr>
            <a:spLocks noGrp="1"/>
          </p:cNvSpPr>
          <p:nvPr>
            <p:ph idx="1"/>
          </p:nvPr>
        </p:nvSpPr>
        <p:spPr/>
        <p:txBody>
          <a:bodyPr/>
          <a:lstStyle/>
          <a:p>
            <a:r>
              <a:rPr lang="en-US" dirty="0"/>
              <a:t>U.S. Census Data</a:t>
            </a:r>
          </a:p>
          <a:p>
            <a:r>
              <a:rPr lang="en-US" dirty="0"/>
              <a:t>County Health Data</a:t>
            </a:r>
          </a:p>
          <a:p>
            <a:r>
              <a:rPr lang="en-US" dirty="0"/>
              <a:t>Air Quality Data</a:t>
            </a:r>
          </a:p>
          <a:p>
            <a:endParaRPr lang="en-US" dirty="0"/>
          </a:p>
        </p:txBody>
      </p:sp>
    </p:spTree>
    <p:extLst>
      <p:ext uri="{BB962C8B-B14F-4D97-AF65-F5344CB8AC3E}">
        <p14:creationId xmlns:p14="http://schemas.microsoft.com/office/powerpoint/2010/main" val="196072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[Adam]</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236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[Brian]</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82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Air Quality Index</a:t>
            </a:r>
          </a:p>
        </p:txBody>
      </p:sp>
      <p:sp>
        <p:nvSpPr>
          <p:cNvPr id="4" name="Content Placeholder 3">
            <a:extLst>
              <a:ext uri="{FF2B5EF4-FFF2-40B4-BE49-F238E27FC236}">
                <a16:creationId xmlns:a16="http://schemas.microsoft.com/office/drawing/2014/main" id="{8DAA206A-7DB5-4C8D-A676-5733629BBA4D}"/>
              </a:ext>
            </a:extLst>
          </p:cNvPr>
          <p:cNvSpPr>
            <a:spLocks noGrp="1"/>
          </p:cNvSpPr>
          <p:nvPr>
            <p:ph idx="1"/>
          </p:nvPr>
        </p:nvSpPr>
        <p:spPr/>
        <p:txBody>
          <a:bodyPr>
            <a:normAutofit/>
          </a:bodyPr>
          <a:lstStyle/>
          <a:p>
            <a:r>
              <a:rPr lang="en-US" sz="2000" dirty="0"/>
              <a:t>An air quality index (AQI) is a number used by government agencies  to communicate to the public how polluted the air currently is or how polluted it is forecast to become. As the AQI increases, an increasingly large percentage of the population is likely to experience increasingly severe adverse health effects.[1] </a:t>
            </a:r>
          </a:p>
          <a:p>
            <a:r>
              <a:rPr lang="en-US" sz="2000" dirty="0"/>
              <a:t> EPA(United States Environmental Protection Agency) [2] calculates the AQI for five major air pollutants regulated by the Clean Air Act: ground-level ozone, particle pollution (also known as particulate matter(PM2.5,and PM10)), carbon monoxide, sulfur dioxide, and nitrogen dioxide. </a:t>
            </a:r>
          </a:p>
        </p:txBody>
      </p:sp>
    </p:spTree>
    <p:extLst>
      <p:ext uri="{BB962C8B-B14F-4D97-AF65-F5344CB8AC3E}">
        <p14:creationId xmlns:p14="http://schemas.microsoft.com/office/powerpoint/2010/main" val="206351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18E2-EB74-4835-9BA3-F21486DC21A1}"/>
              </a:ext>
            </a:extLst>
          </p:cNvPr>
          <p:cNvSpPr>
            <a:spLocks noGrp="1"/>
          </p:cNvSpPr>
          <p:nvPr>
            <p:ph type="title"/>
          </p:nvPr>
        </p:nvSpPr>
        <p:spPr>
          <a:xfrm>
            <a:off x="677334" y="609600"/>
            <a:ext cx="8596668" cy="898689"/>
          </a:xfrm>
        </p:spPr>
        <p:txBody>
          <a:bodyPr/>
          <a:lstStyle/>
          <a:p>
            <a:r>
              <a:rPr lang="en-US" dirty="0"/>
              <a:t>Data representing in tabular form</a:t>
            </a:r>
          </a:p>
        </p:txBody>
      </p:sp>
      <p:graphicFrame>
        <p:nvGraphicFramePr>
          <p:cNvPr id="6" name="Content Placeholder 5">
            <a:extLst>
              <a:ext uri="{FF2B5EF4-FFF2-40B4-BE49-F238E27FC236}">
                <a16:creationId xmlns:a16="http://schemas.microsoft.com/office/drawing/2014/main" id="{5613626C-CDEC-4395-9F64-D0A912C20BB2}"/>
              </a:ext>
            </a:extLst>
          </p:cNvPr>
          <p:cNvGraphicFramePr>
            <a:graphicFrameLocks noGrp="1"/>
          </p:cNvGraphicFramePr>
          <p:nvPr>
            <p:ph idx="1"/>
            <p:extLst>
              <p:ext uri="{D42A27DB-BD31-4B8C-83A1-F6EECF244321}">
                <p14:modId xmlns:p14="http://schemas.microsoft.com/office/powerpoint/2010/main" val="3214621640"/>
              </p:ext>
            </p:extLst>
          </p:nvPr>
        </p:nvGraphicFramePr>
        <p:xfrm>
          <a:off x="2309568" y="1825625"/>
          <a:ext cx="7117235" cy="4621095"/>
        </p:xfrm>
        <a:graphic>
          <a:graphicData uri="http://schemas.openxmlformats.org/drawingml/2006/table">
            <a:tbl>
              <a:tblPr/>
              <a:tblGrid>
                <a:gridCol w="1009537">
                  <a:extLst>
                    <a:ext uri="{9D8B030D-6E8A-4147-A177-3AD203B41FA5}">
                      <a16:colId xmlns:a16="http://schemas.microsoft.com/office/drawing/2014/main" val="332034054"/>
                    </a:ext>
                  </a:extLst>
                </a:gridCol>
                <a:gridCol w="1215188">
                  <a:extLst>
                    <a:ext uri="{9D8B030D-6E8A-4147-A177-3AD203B41FA5}">
                      <a16:colId xmlns:a16="http://schemas.microsoft.com/office/drawing/2014/main" val="777036782"/>
                    </a:ext>
                  </a:extLst>
                </a:gridCol>
                <a:gridCol w="942680">
                  <a:extLst>
                    <a:ext uri="{9D8B030D-6E8A-4147-A177-3AD203B41FA5}">
                      <a16:colId xmlns:a16="http://schemas.microsoft.com/office/drawing/2014/main" val="4236767662"/>
                    </a:ext>
                  </a:extLst>
                </a:gridCol>
                <a:gridCol w="1178351">
                  <a:extLst>
                    <a:ext uri="{9D8B030D-6E8A-4147-A177-3AD203B41FA5}">
                      <a16:colId xmlns:a16="http://schemas.microsoft.com/office/drawing/2014/main" val="4239258076"/>
                    </a:ext>
                  </a:extLst>
                </a:gridCol>
                <a:gridCol w="989550">
                  <a:extLst>
                    <a:ext uri="{9D8B030D-6E8A-4147-A177-3AD203B41FA5}">
                      <a16:colId xmlns:a16="http://schemas.microsoft.com/office/drawing/2014/main" val="4191109449"/>
                    </a:ext>
                  </a:extLst>
                </a:gridCol>
                <a:gridCol w="1781929">
                  <a:extLst>
                    <a:ext uri="{9D8B030D-6E8A-4147-A177-3AD203B41FA5}">
                      <a16:colId xmlns:a16="http://schemas.microsoft.com/office/drawing/2014/main" val="1598174266"/>
                    </a:ext>
                  </a:extLst>
                </a:gridCol>
              </a:tblGrid>
              <a:tr h="209283">
                <a:tc>
                  <a:txBody>
                    <a:bodyPr/>
                    <a:lstStyle/>
                    <a:p>
                      <a:pPr algn="r" fontAlgn="ctr"/>
                      <a:r>
                        <a:rPr lang="en-US" sz="1400" b="1" dirty="0">
                          <a:effectLst/>
                        </a:rPr>
                        <a:t>Measure Id</a:t>
                      </a:r>
                    </a:p>
                  </a:txBody>
                  <a:tcPr marL="21800" marR="21800" marT="21800" marB="21800" anchor="ctr">
                    <a:lnL>
                      <a:noFill/>
                    </a:lnL>
                    <a:lnR>
                      <a:noFill/>
                    </a:lnR>
                    <a:lnT>
                      <a:noFill/>
                    </a:lnT>
                    <a:lnB>
                      <a:noFill/>
                    </a:lnB>
                  </a:tcPr>
                </a:tc>
                <a:tc>
                  <a:txBody>
                    <a:bodyPr/>
                    <a:lstStyle/>
                    <a:p>
                      <a:pPr algn="r" fontAlgn="ctr"/>
                      <a:r>
                        <a:rPr lang="en-US" sz="1400" b="1" dirty="0">
                          <a:effectLst/>
                        </a:rPr>
                        <a:t>Measure Name</a:t>
                      </a:r>
                    </a:p>
                  </a:txBody>
                  <a:tcPr marL="21800" marR="21800" marT="21800" marB="21800" anchor="ctr">
                    <a:lnL>
                      <a:noFill/>
                    </a:lnL>
                    <a:lnR>
                      <a:noFill/>
                    </a:lnR>
                    <a:lnT>
                      <a:noFill/>
                    </a:lnT>
                    <a:lnB>
                      <a:noFill/>
                    </a:lnB>
                  </a:tcPr>
                </a:tc>
                <a:tc>
                  <a:txBody>
                    <a:bodyPr/>
                    <a:lstStyle/>
                    <a:p>
                      <a:pPr algn="r" fontAlgn="ctr"/>
                      <a:r>
                        <a:rPr lang="en-US" sz="1400" b="1" dirty="0">
                          <a:effectLst/>
                        </a:rPr>
                        <a:t>State Name</a:t>
                      </a:r>
                    </a:p>
                  </a:txBody>
                  <a:tcPr marL="21800" marR="21800" marT="21800" marB="21800" anchor="ctr">
                    <a:lnL>
                      <a:noFill/>
                    </a:lnL>
                    <a:lnR>
                      <a:noFill/>
                    </a:lnR>
                    <a:lnT>
                      <a:noFill/>
                    </a:lnT>
                    <a:lnB>
                      <a:noFill/>
                    </a:lnB>
                  </a:tcPr>
                </a:tc>
                <a:tc>
                  <a:txBody>
                    <a:bodyPr/>
                    <a:lstStyle/>
                    <a:p>
                      <a:pPr algn="r" fontAlgn="ctr"/>
                      <a:r>
                        <a:rPr lang="en-US" sz="1400" b="1" dirty="0">
                          <a:effectLst/>
                        </a:rPr>
                        <a:t>Report Year</a:t>
                      </a:r>
                    </a:p>
                  </a:txBody>
                  <a:tcPr marL="21800" marR="21800" marT="21800" marB="21800" anchor="ctr">
                    <a:lnL>
                      <a:noFill/>
                    </a:lnL>
                    <a:lnR>
                      <a:noFill/>
                    </a:lnR>
                    <a:lnT>
                      <a:noFill/>
                    </a:lnT>
                    <a:lnB>
                      <a:noFill/>
                    </a:lnB>
                  </a:tcPr>
                </a:tc>
                <a:tc>
                  <a:txBody>
                    <a:bodyPr/>
                    <a:lstStyle/>
                    <a:p>
                      <a:pPr algn="r" fontAlgn="ctr"/>
                      <a:r>
                        <a:rPr lang="en-US" sz="1400" b="1" dirty="0">
                          <a:effectLst/>
                        </a:rPr>
                        <a:t>                                       Value</a:t>
                      </a:r>
                    </a:p>
                  </a:txBody>
                  <a:tcPr marL="21800" marR="21800" marT="21800" marB="21800" anchor="ctr">
                    <a:lnL>
                      <a:noFill/>
                    </a:lnL>
                    <a:lnR>
                      <a:noFill/>
                    </a:lnR>
                    <a:lnT>
                      <a:noFill/>
                    </a:lnT>
                    <a:lnB>
                      <a:noFill/>
                    </a:lnB>
                  </a:tcPr>
                </a:tc>
                <a:tc>
                  <a:txBody>
                    <a:bodyPr/>
                    <a:lstStyle/>
                    <a:p>
                      <a:endParaRPr lang="en-US" sz="1400" dirty="0"/>
                    </a:p>
                    <a:p>
                      <a:r>
                        <a:rPr lang="en-US" sz="1400" b="1" dirty="0"/>
                        <a:t>Income</a:t>
                      </a:r>
                    </a:p>
                  </a:txBody>
                  <a:tcPr marL="52321" marR="52321" marT="26160" marB="26160">
                    <a:lnL>
                      <a:noFill/>
                    </a:lnL>
                  </a:tcPr>
                </a:tc>
                <a:extLst>
                  <a:ext uri="{0D108BD9-81ED-4DB2-BD59-A6C34878D82A}">
                    <a16:rowId xmlns:a16="http://schemas.microsoft.com/office/drawing/2014/main" val="2783723435"/>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California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11.47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$67k</a:t>
                      </a:r>
                    </a:p>
                  </a:txBody>
                  <a:tcPr marL="21800" marR="21800" marT="21800" marB="21800" anchor="ctr">
                    <a:lnL>
                      <a:noFill/>
                    </a:lnL>
                    <a:lnR>
                      <a:noFill/>
                    </a:lnR>
                    <a:lnB>
                      <a:noFill/>
                    </a:lnB>
                    <a:solidFill>
                      <a:srgbClr val="F5F5F5"/>
                    </a:solidFill>
                  </a:tcPr>
                </a:tc>
                <a:extLst>
                  <a:ext uri="{0D108BD9-81ED-4DB2-BD59-A6C34878D82A}">
                    <a16:rowId xmlns:a16="http://schemas.microsoft.com/office/drawing/2014/main" val="772086744"/>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Nevada</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3.5</a:t>
                      </a:r>
                    </a:p>
                  </a:txBody>
                  <a:tcPr marL="21800" marR="21800" marT="21800" marB="21800" anchor="ctr">
                    <a:lnL>
                      <a:noFill/>
                    </a:lnL>
                    <a:lnR>
                      <a:noFill/>
                    </a:lnR>
                    <a:lnT>
                      <a:noFill/>
                    </a:lnT>
                    <a:lnB>
                      <a:noFill/>
                    </a:lnB>
                  </a:tcPr>
                </a:tc>
                <a:tc>
                  <a:txBody>
                    <a:bodyPr/>
                    <a:lstStyle/>
                    <a:p>
                      <a:pPr algn="r" fontAlgn="ctr"/>
                      <a:r>
                        <a:rPr lang="en-US" sz="1400" dirty="0">
                          <a:effectLst/>
                        </a:rPr>
                        <a:t>$55k</a:t>
                      </a:r>
                    </a:p>
                  </a:txBody>
                  <a:tcPr marL="21800" marR="21800" marT="21800" marB="21800" anchor="ctr">
                    <a:lnL>
                      <a:noFill/>
                    </a:lnL>
                    <a:lnR>
                      <a:noFill/>
                    </a:lnR>
                    <a:lnT>
                      <a:noFill/>
                    </a:lnT>
                    <a:lnB>
                      <a:noFill/>
                    </a:lnB>
                  </a:tcPr>
                </a:tc>
                <a:extLst>
                  <a:ext uri="{0D108BD9-81ED-4DB2-BD59-A6C34878D82A}">
                    <a16:rowId xmlns:a16="http://schemas.microsoft.com/office/drawing/2014/main" val="2808834250"/>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New Jersey</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$76k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val="4157145681"/>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Rhode Island</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3.7</a:t>
                      </a:r>
                    </a:p>
                  </a:txBody>
                  <a:tcPr marL="21800" marR="21800" marT="21800" marB="21800" anchor="ctr">
                    <a:lnL>
                      <a:noFill/>
                    </a:lnL>
                    <a:lnR>
                      <a:noFill/>
                    </a:lnR>
                    <a:lnT>
                      <a:noFill/>
                    </a:lnT>
                    <a:lnB>
                      <a:noFill/>
                    </a:lnB>
                  </a:tcPr>
                </a:tc>
                <a:tc>
                  <a:txBody>
                    <a:bodyPr/>
                    <a:lstStyle/>
                    <a:p>
                      <a:pPr algn="r" fontAlgn="ctr"/>
                      <a:r>
                        <a:rPr lang="en-US" sz="1400" dirty="0">
                          <a:effectLst/>
                        </a:rPr>
                        <a:t>$59k</a:t>
                      </a:r>
                    </a:p>
                  </a:txBody>
                  <a:tcPr marL="21800" marR="21800" marT="21800" marB="21800" anchor="ctr">
                    <a:lnL>
                      <a:noFill/>
                    </a:lnL>
                    <a:lnR>
                      <a:noFill/>
                    </a:lnR>
                    <a:lnT>
                      <a:noFill/>
                    </a:lnT>
                    <a:lnB>
                      <a:noFill/>
                    </a:lnB>
                  </a:tcPr>
                </a:tc>
                <a:extLst>
                  <a:ext uri="{0D108BD9-81ED-4DB2-BD59-A6C34878D82A}">
                    <a16:rowId xmlns:a16="http://schemas.microsoft.com/office/drawing/2014/main" val="3147861558"/>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South Dakota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$51k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val="35416497"/>
                  </a:ext>
                </a:extLst>
              </a:tr>
            </a:tbl>
          </a:graphicData>
        </a:graphic>
      </p:graphicFrame>
    </p:spTree>
    <p:extLst>
      <p:ext uri="{BB962C8B-B14F-4D97-AF65-F5344CB8AC3E}">
        <p14:creationId xmlns:p14="http://schemas.microsoft.com/office/powerpoint/2010/main" val="382942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5DB37E-B893-42C2-8701-05B719167CC2}"/>
              </a:ext>
            </a:extLst>
          </p:cNvPr>
          <p:cNvPicPr>
            <a:picLocks noGrp="1" noChangeAspect="1"/>
          </p:cNvPicPr>
          <p:nvPr>
            <p:ph idx="1"/>
          </p:nvPr>
        </p:nvPicPr>
        <p:blipFill>
          <a:blip r:embed="rId2"/>
          <a:stretch>
            <a:fillRect/>
          </a:stretch>
        </p:blipFill>
        <p:spPr>
          <a:xfrm>
            <a:off x="207384" y="1282045"/>
            <a:ext cx="11689243" cy="5669280"/>
          </a:xfrm>
        </p:spPr>
      </p:pic>
      <p:sp>
        <p:nvSpPr>
          <p:cNvPr id="6" name="Rectangle 5">
            <a:extLst>
              <a:ext uri="{FF2B5EF4-FFF2-40B4-BE49-F238E27FC236}">
                <a16:creationId xmlns:a16="http://schemas.microsoft.com/office/drawing/2014/main" id="{BAF4FF0F-8D1D-4EAD-BB64-6A08DC457F83}"/>
              </a:ext>
            </a:extLst>
          </p:cNvPr>
          <p:cNvSpPr/>
          <p:nvPr/>
        </p:nvSpPr>
        <p:spPr>
          <a:xfrm>
            <a:off x="1343317" y="2208683"/>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$67k,11.47</a:t>
            </a:r>
          </a:p>
        </p:txBody>
      </p:sp>
      <p:sp>
        <p:nvSpPr>
          <p:cNvPr id="8" name="Rectangle 7">
            <a:extLst>
              <a:ext uri="{FF2B5EF4-FFF2-40B4-BE49-F238E27FC236}">
                <a16:creationId xmlns:a16="http://schemas.microsoft.com/office/drawing/2014/main" id="{3A4A61FE-8442-4408-BB1D-5AF8AF32F760}"/>
              </a:ext>
            </a:extLst>
          </p:cNvPr>
          <p:cNvSpPr/>
          <p:nvPr/>
        </p:nvSpPr>
        <p:spPr>
          <a:xfrm>
            <a:off x="4993061" y="4551410"/>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$55k,3.5</a:t>
            </a:r>
          </a:p>
        </p:txBody>
      </p:sp>
      <p:sp>
        <p:nvSpPr>
          <p:cNvPr id="9" name="Rectangle 8">
            <a:extLst>
              <a:ext uri="{FF2B5EF4-FFF2-40B4-BE49-F238E27FC236}">
                <a16:creationId xmlns:a16="http://schemas.microsoft.com/office/drawing/2014/main" id="{45A21252-76D5-4030-89A4-2114D3CE9787}"/>
              </a:ext>
            </a:extLst>
          </p:cNvPr>
          <p:cNvSpPr/>
          <p:nvPr/>
        </p:nvSpPr>
        <p:spPr>
          <a:xfrm>
            <a:off x="5187880" y="5238161"/>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$76k,1.07</a:t>
            </a:r>
          </a:p>
        </p:txBody>
      </p:sp>
      <p:sp>
        <p:nvSpPr>
          <p:cNvPr id="10" name="Rectangle 9">
            <a:extLst>
              <a:ext uri="{FF2B5EF4-FFF2-40B4-BE49-F238E27FC236}">
                <a16:creationId xmlns:a16="http://schemas.microsoft.com/office/drawing/2014/main" id="{B7A0F73D-9138-49C6-AC85-FC889F48CD09}"/>
              </a:ext>
            </a:extLst>
          </p:cNvPr>
          <p:cNvSpPr/>
          <p:nvPr/>
        </p:nvSpPr>
        <p:spPr>
          <a:xfrm>
            <a:off x="6897275" y="4551409"/>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$59k,3.7</a:t>
            </a:r>
          </a:p>
        </p:txBody>
      </p:sp>
      <p:sp>
        <p:nvSpPr>
          <p:cNvPr id="11" name="Title 1">
            <a:extLst>
              <a:ext uri="{FF2B5EF4-FFF2-40B4-BE49-F238E27FC236}">
                <a16:creationId xmlns:a16="http://schemas.microsoft.com/office/drawing/2014/main" id="{D31FFBD0-8402-48C1-B1C3-0202DE6FCEBF}"/>
              </a:ext>
            </a:extLst>
          </p:cNvPr>
          <p:cNvSpPr>
            <a:spLocks noGrp="1"/>
          </p:cNvSpPr>
          <p:nvPr>
            <p:ph type="title"/>
          </p:nvPr>
        </p:nvSpPr>
        <p:spPr>
          <a:xfrm>
            <a:off x="677863" y="609600"/>
            <a:ext cx="11218764" cy="577850"/>
          </a:xfrm>
        </p:spPr>
        <p:txBody>
          <a:bodyPr>
            <a:normAutofit fontScale="90000"/>
          </a:bodyPr>
          <a:lstStyle/>
          <a:p>
            <a:r>
              <a:rPr lang="en-US" dirty="0"/>
              <a:t>Co-relation Between Income and AQI in the year 2015 </a:t>
            </a:r>
          </a:p>
        </p:txBody>
      </p:sp>
    </p:spTree>
    <p:extLst>
      <p:ext uri="{BB962C8B-B14F-4D97-AF65-F5344CB8AC3E}">
        <p14:creationId xmlns:p14="http://schemas.microsoft.com/office/powerpoint/2010/main" val="142101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3E3-E243-AD42-B10E-C07AB97B5A91}"/>
              </a:ext>
            </a:extLst>
          </p:cNvPr>
          <p:cNvSpPr>
            <a:spLocks noGrp="1"/>
          </p:cNvSpPr>
          <p:nvPr>
            <p:ph type="title"/>
          </p:nvPr>
        </p:nvSpPr>
        <p:spPr/>
        <p:txBody>
          <a:bodyPr/>
          <a:lstStyle/>
          <a:p>
            <a:r>
              <a:rPr lang="en-US" dirty="0"/>
              <a:t>Summary of all outputs</a:t>
            </a:r>
          </a:p>
        </p:txBody>
      </p:sp>
      <p:sp>
        <p:nvSpPr>
          <p:cNvPr id="3" name="Content Placeholder 2">
            <a:extLst>
              <a:ext uri="{FF2B5EF4-FFF2-40B4-BE49-F238E27FC236}">
                <a16:creationId xmlns:a16="http://schemas.microsoft.com/office/drawing/2014/main" id="{C5145D40-1BF8-FC49-8996-000AEFBE3D12}"/>
              </a:ext>
            </a:extLst>
          </p:cNvPr>
          <p:cNvSpPr>
            <a:spLocks noGrp="1"/>
          </p:cNvSpPr>
          <p:nvPr>
            <p:ph idx="1"/>
          </p:nvPr>
        </p:nvSpPr>
        <p:spPr/>
        <p:txBody>
          <a:bodyPr/>
          <a:lstStyle/>
          <a:p>
            <a:pPr marL="457200" indent="-457200">
              <a:buAutoNum type="arabicPeriod"/>
            </a:pPr>
            <a:r>
              <a:rPr lang="en-US" sz="2400" dirty="0"/>
              <a:t>Incomplete data from one source (Air Quality) made it difficult to find relationships between more complete data sets (census).</a:t>
            </a:r>
          </a:p>
          <a:p>
            <a:pPr marL="514350" indent="-514350">
              <a:buAutoNum type="arabicPeriod"/>
            </a:pPr>
            <a:endParaRPr lang="en-US" dirty="0"/>
          </a:p>
        </p:txBody>
      </p:sp>
    </p:spTree>
    <p:extLst>
      <p:ext uri="{BB962C8B-B14F-4D97-AF65-F5344CB8AC3E}">
        <p14:creationId xmlns:p14="http://schemas.microsoft.com/office/powerpoint/2010/main" val="2020607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1205</TotalTime>
  <Words>287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 Chancery</vt:lpstr>
      <vt:lpstr>Arial</vt:lpstr>
      <vt:lpstr>Calibri</vt:lpstr>
      <vt:lpstr>Trebuchet MS</vt:lpstr>
      <vt:lpstr>Wingdings 3</vt:lpstr>
      <vt:lpstr>Facet</vt:lpstr>
      <vt:lpstr>Air Quality, Health &amp; Census</vt:lpstr>
      <vt:lpstr>Project Scope</vt:lpstr>
      <vt:lpstr>Data Sources</vt:lpstr>
      <vt:lpstr>Key take aways [Adam]</vt:lpstr>
      <vt:lpstr>Key take aways [Brian]</vt:lpstr>
      <vt:lpstr>Air Quality Index</vt:lpstr>
      <vt:lpstr>Data representing in tabular form</vt:lpstr>
      <vt:lpstr>Co-relation Between Income and AQI in the year 2015 </vt:lpstr>
      <vt:lpstr>Summary of all 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Health by state</dc:title>
  <dc:creator>Vinothini Balasubramanian</dc:creator>
  <cp:lastModifiedBy>renuka chandala</cp:lastModifiedBy>
  <cp:revision>24</cp:revision>
  <dcterms:created xsi:type="dcterms:W3CDTF">2018-03-17T15:04:06Z</dcterms:created>
  <dcterms:modified xsi:type="dcterms:W3CDTF">2018-03-20T18:18:01Z</dcterms:modified>
</cp:coreProperties>
</file>