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5143500" cx="9144000"/>
  <p:notesSz cx="6858000" cy="9144000"/>
  <p:embeddedFontLst>
    <p:embeddedFont>
      <p:font typeface="IBM Plex Sans Arabic"/>
      <p:regular r:id="rId39"/>
      <p:bold r:id="rId40"/>
    </p:embeddedFont>
    <p:embeddedFont>
      <p:font typeface="Montserrat SemiBold"/>
      <p:regular r:id="rId41"/>
      <p:bold r:id="rId42"/>
      <p:italic r:id="rId43"/>
      <p:boldItalic r:id="rId44"/>
    </p:embeddedFont>
    <p:embeddedFont>
      <p:font typeface="Comfortaa"/>
      <p:regular r:id="rId45"/>
      <p:bold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IBMPlexSansArabic-bold.fntdata"/><Relationship Id="rId20" Type="http://schemas.openxmlformats.org/officeDocument/2006/relationships/slide" Target="slides/slide15.xml"/><Relationship Id="rId42" Type="http://schemas.openxmlformats.org/officeDocument/2006/relationships/font" Target="fonts/MontserratSemiBold-bold.fntdata"/><Relationship Id="rId41" Type="http://schemas.openxmlformats.org/officeDocument/2006/relationships/font" Target="fonts/MontserratSemiBold-regular.fntdata"/><Relationship Id="rId22" Type="http://schemas.openxmlformats.org/officeDocument/2006/relationships/slide" Target="slides/slide17.xml"/><Relationship Id="rId44" Type="http://schemas.openxmlformats.org/officeDocument/2006/relationships/font" Target="fonts/MontserratSemiBold-boldItalic.fntdata"/><Relationship Id="rId21" Type="http://schemas.openxmlformats.org/officeDocument/2006/relationships/slide" Target="slides/slide16.xml"/><Relationship Id="rId43" Type="http://schemas.openxmlformats.org/officeDocument/2006/relationships/font" Target="fonts/MontserratSemiBold-italic.fntdata"/><Relationship Id="rId24" Type="http://schemas.openxmlformats.org/officeDocument/2006/relationships/slide" Target="slides/slide19.xml"/><Relationship Id="rId46" Type="http://schemas.openxmlformats.org/officeDocument/2006/relationships/font" Target="fonts/Comfortaa-bold.fntdata"/><Relationship Id="rId23" Type="http://schemas.openxmlformats.org/officeDocument/2006/relationships/slide" Target="slides/slide18.xml"/><Relationship Id="rId45" Type="http://schemas.openxmlformats.org/officeDocument/2006/relationships/font" Target="fonts/Comfortaa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IBMPlexSansArabic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56abe52616a69a6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56abe52616a69a6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6abe52616a69a6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6abe52616a69a6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9e3bae00ae1187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9e3bae00ae1187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9e3bae00ae1187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9e3bae00ae1187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59e3bae00ae1187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59e3bae00ae1187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9e3bae00ae1187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9e3bae00ae1187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59e3bae00ae11872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59e3bae00ae11872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59e3bae00ae1187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59e3bae00ae1187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59e3bae00ae11872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59e3bae00ae11872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59e3bae00ae11872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59e3bae00ae11872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7788736d3a4ab57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7788736d3a4ab57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59e3bae00ae11872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59e3bae00ae11872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59e3bae00ae11872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59e3bae00ae11872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9f2f0fb3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9f2f0fb3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9f2f0fb35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69f2f0fb3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9f2f0fb3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9f2f0fb3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9f2f0fb3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69f2f0fb3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9f59ce5a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69f59ce5a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9f59ce5a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9f59ce5a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9f59ce5a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9f59ce5a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9f59ce5a3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69f59ce5a3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7788736d3a4ab57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7788736d3a4ab57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9f59ce5a3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69f59ce5a3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9e3bae00ae1187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9e3bae00ae1187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59e3bae00ae11872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59e3bae00ae11872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9e3bae00ae11872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9e3bae00ae1187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6abe52616a69a6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6abe52616a69a6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6abe52616a69a6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6abe52616a69a6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56abe52616a69a6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56abe52616a69a6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6abe52616a69a6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6abe52616a69a6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6abe52616a69a6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6abe52616a69a6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56abe52616a69a6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56abe52616a69a6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10" Type="http://schemas.openxmlformats.org/officeDocument/2006/relationships/image" Target="../media/image1.jpg"/><Relationship Id="rId9" Type="http://schemas.openxmlformats.org/officeDocument/2006/relationships/image" Target="../media/image2.jpg"/><Relationship Id="rId5" Type="http://schemas.openxmlformats.org/officeDocument/2006/relationships/image" Target="../media/image4.jp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docs.flutter.dev/get-started/install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0Armaan025" TargetMode="External"/><Relationship Id="rId4" Type="http://schemas.openxmlformats.org/officeDocument/2006/relationships/hyperlink" Target="https://devpost.com/armaan33000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ryhackme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oadmap.sh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-632700" y="1633950"/>
            <a:ext cx="10409400" cy="187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omfortaa"/>
                <a:ea typeface="Comfortaa"/>
                <a:cs typeface="Comfortaa"/>
                <a:sym typeface="Comfortaa"/>
              </a:rPr>
              <a:t>"Those who were seen dancing were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omfortaa"/>
                <a:ea typeface="Comfortaa"/>
                <a:cs typeface="Comfortaa"/>
                <a:sym typeface="Comfortaa"/>
              </a:rPr>
              <a:t>thought to be insane by those who could not </a:t>
            </a:r>
            <a:endParaRPr sz="28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omfortaa"/>
                <a:ea typeface="Comfortaa"/>
                <a:cs typeface="Comfortaa"/>
                <a:sym typeface="Comfortaa"/>
              </a:rPr>
              <a:t>hear the music" - </a:t>
            </a:r>
            <a:r>
              <a:rPr lang="en-GB" sz="28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Fyodor Dostoevsky</a:t>
            </a:r>
            <a:endParaRPr sz="28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Courier New"/>
                <a:ea typeface="Courier New"/>
                <a:cs typeface="Courier New"/>
                <a:sym typeface="Courier New"/>
              </a:rPr>
              <a:t>the tech stack I use vs I wanna use:</a:t>
            </a:r>
            <a:endParaRPr b="1" sz="30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6" name="Google Shape;106;p22"/>
          <p:cNvSpPr/>
          <p:nvPr/>
        </p:nvSpPr>
        <p:spPr>
          <a:xfrm>
            <a:off x="4572000" y="935925"/>
            <a:ext cx="144000" cy="4207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2"/>
          <p:cNvSpPr/>
          <p:nvPr/>
        </p:nvSpPr>
        <p:spPr>
          <a:xfrm>
            <a:off x="311700" y="1188602"/>
            <a:ext cx="3853200" cy="8148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rgbClr val="00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Flutter/Dart + NodeJS(express stuff) </a:t>
            </a:r>
            <a:endParaRPr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MongoDB + Firebase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08" name="Google Shape;108;p22"/>
          <p:cNvSpPr/>
          <p:nvPr/>
        </p:nvSpPr>
        <p:spPr>
          <a:xfrm>
            <a:off x="311700" y="2159980"/>
            <a:ext cx="3853200" cy="9441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rgbClr val="00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NextJS + Tailwind CSS + NodeJS(express stuff again) + Framer + Shadcn + Firebase + MongoDB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09" name="Google Shape;109;p22"/>
          <p:cNvSpPr/>
          <p:nvPr/>
        </p:nvSpPr>
        <p:spPr>
          <a:xfrm>
            <a:off x="311700" y="3260655"/>
            <a:ext cx="3853200" cy="9441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rgbClr val="00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For general stuff, Python ftw, and usually cpp with sdl2 these days (I'm relearning for something that I wish to conceal)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10" name="Google Shape;110;p22"/>
          <p:cNvSpPr/>
          <p:nvPr/>
        </p:nvSpPr>
        <p:spPr>
          <a:xfrm>
            <a:off x="4979100" y="1188602"/>
            <a:ext cx="3853200" cy="8148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rgbClr val="00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Flutter/Dart + NodeJS(express stuff) + BLoC + riverpod + rive + MongoDB + Firebase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11" name="Google Shape;111;p22"/>
          <p:cNvSpPr/>
          <p:nvPr/>
        </p:nvSpPr>
        <p:spPr>
          <a:xfrm>
            <a:off x="4979100" y="2174280"/>
            <a:ext cx="3853200" cy="9441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rgbClr val="00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00FFFF"/>
                </a:solidFill>
              </a:rPr>
              <a:t>NextJS + Tailwind CSS + NodeJS(express stuff again) + Framer + Shadcn + Firebase + MongoDB + zustand + redux + graphql + drizzle</a:t>
            </a:r>
            <a:endParaRPr sz="1300">
              <a:solidFill>
                <a:srgbClr val="00FFFF"/>
              </a:solidFill>
            </a:endParaRPr>
          </a:p>
        </p:txBody>
      </p:sp>
      <p:sp>
        <p:nvSpPr>
          <p:cNvPr id="112" name="Google Shape;112;p22"/>
          <p:cNvSpPr/>
          <p:nvPr/>
        </p:nvSpPr>
        <p:spPr>
          <a:xfrm>
            <a:off x="4979100" y="3289255"/>
            <a:ext cx="3853200" cy="944100"/>
          </a:xfrm>
          <a:prstGeom prst="flowChartAlternateProcess">
            <a:avLst/>
          </a:prstGeom>
          <a:solidFill>
            <a:schemeClr val="dk2"/>
          </a:solidFill>
          <a:ln cap="flat" cmpd="sng" w="9525">
            <a:solidFill>
              <a:srgbClr val="00FFFF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FFFF"/>
                </a:solidFill>
              </a:rPr>
              <a:t>For general stuff, I wanna use rust, fastapi (python), o</a:t>
            </a:r>
            <a:r>
              <a:rPr lang="en-GB">
                <a:solidFill>
                  <a:srgbClr val="00FFFF"/>
                </a:solidFill>
              </a:rPr>
              <a:t>pengl+cpp+sdl3</a:t>
            </a:r>
            <a:endParaRPr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</a:t>
            </a:r>
            <a:r>
              <a:rPr lang="en-GB"/>
              <a:t>T'S NEVER TOO LATE - </a:t>
            </a:r>
            <a:r>
              <a:rPr lang="en-GB">
                <a:solidFill>
                  <a:schemeClr val="accent3"/>
                </a:solidFill>
              </a:rPr>
              <a:t>anon</a:t>
            </a:r>
            <a:endParaRPr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8775" y="315279"/>
            <a:ext cx="5712600" cy="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"/>
                <a:ea typeface="Comfortaa"/>
                <a:cs typeface="Comfortaa"/>
                <a:sym typeface="Comfortaa"/>
              </a:rPr>
              <a:t>Some cool dev stuff: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100" y="1201476"/>
            <a:ext cx="1441975" cy="14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75440" y="1201475"/>
            <a:ext cx="1441975" cy="14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32800" y="1201475"/>
            <a:ext cx="1441975" cy="14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90151" y="1201472"/>
            <a:ext cx="1441975" cy="14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2125" y="1201475"/>
            <a:ext cx="1441975" cy="14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3563" y="2867537"/>
            <a:ext cx="1591050" cy="159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034624" y="2942075"/>
            <a:ext cx="3314699" cy="144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90150" y="2942075"/>
            <a:ext cx="2883951" cy="14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0" y="1508400"/>
            <a:ext cx="91440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latin typeface="Comfortaa"/>
                <a:ea typeface="Comfortaa"/>
                <a:cs typeface="Comfortaa"/>
                <a:sym typeface="Comfortaa"/>
              </a:rPr>
              <a:t>Without any further delay, Let's get started 🔥 </a:t>
            </a:r>
            <a:endParaRPr b="1" sz="48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223222" y="242917"/>
            <a:ext cx="4914000" cy="7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latin typeface="Comfortaa"/>
                <a:ea typeface="Comfortaa"/>
                <a:cs typeface="Comfortaa"/>
                <a:sym typeface="Comfortaa"/>
              </a:rPr>
              <a:t>Installing Flutter:</a:t>
            </a:r>
            <a:endParaRPr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1" name="Google Shape;141;p26"/>
          <p:cNvSpPr txBox="1"/>
          <p:nvPr/>
        </p:nvSpPr>
        <p:spPr>
          <a:xfrm>
            <a:off x="223225" y="1169495"/>
            <a:ext cx="7045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https://docs.flutter.dev/get-started/install</a:t>
            </a:r>
            <a:r>
              <a:rPr lang="en-GB" sz="2400">
                <a:solidFill>
                  <a:srgbClr val="00FFFF"/>
                </a:solidFill>
              </a:rPr>
              <a:t> for windows, mac and linux (YOU NEED ANDROID SDK TOOLS)</a:t>
            </a:r>
            <a:endParaRPr sz="24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304252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Comfortaa"/>
                <a:ea typeface="Comfortaa"/>
                <a:cs typeface="Comfortaa"/>
                <a:sym typeface="Comfortaa"/>
              </a:rPr>
              <a:t>What </a:t>
            </a:r>
            <a:r>
              <a:rPr lang="en-GB" sz="3000">
                <a:latin typeface="Comfortaa"/>
                <a:ea typeface="Comfortaa"/>
                <a:cs typeface="Comfortaa"/>
                <a:sym typeface="Comfortaa"/>
              </a:rPr>
              <a:t>is flutter anyways?</a:t>
            </a:r>
            <a:endParaRPr sz="30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311699" y="1397443"/>
            <a:ext cx="78687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FFFF"/>
                </a:solidFill>
              </a:rPr>
              <a:t>Flutter is a Google-made UI toolkit , compiling to native ARM/x86 for max perf.</a:t>
            </a:r>
            <a:endParaRPr sz="2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FFFF"/>
                </a:solidFill>
              </a:rPr>
              <a:t>It bypasses OEM widgets, rendering everything via its own engine for full control.</a:t>
            </a:r>
            <a:endParaRPr sz="2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FFFF"/>
                </a:solidFill>
              </a:rPr>
              <a:t>Cross-platform, one codebase: Android, iOS, web, desktop, Linux.</a:t>
            </a:r>
            <a:endParaRPr sz="2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FFFF"/>
                </a:solidFill>
              </a:rPr>
              <a:t>Uses Skia for rendering, written in C++.</a:t>
            </a:r>
            <a:endParaRPr sz="2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29600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mfortaa"/>
                <a:ea typeface="Comfortaa"/>
                <a:cs typeface="Comfortaa"/>
                <a:sym typeface="Comfortaa"/>
              </a:rPr>
              <a:t>Native Apps: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For native apps, we gotta </a:t>
            </a:r>
            <a:r>
              <a:rPr lang="en-GB" sz="3000">
                <a:solidFill>
                  <a:srgbClr val="00FFFF"/>
                </a:solidFill>
              </a:rPr>
              <a:t>code differently for each platform. Eg: kotlin/Java.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They have access to native features like hardware and system APIs.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They also feel super buttery smooth.</a:t>
            </a:r>
            <a:endParaRPr sz="3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29600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mfortaa"/>
                <a:ea typeface="Comfortaa"/>
                <a:cs typeface="Comfortaa"/>
                <a:sym typeface="Comfortaa"/>
              </a:rPr>
              <a:t>Cross platform </a:t>
            </a:r>
            <a:r>
              <a:rPr b="1" lang="en-GB" sz="3600">
                <a:latin typeface="Comfortaa"/>
                <a:ea typeface="Comfortaa"/>
                <a:cs typeface="Comfortaa"/>
                <a:sym typeface="Comfortaa"/>
              </a:rPr>
              <a:t>Apps: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it's like websites running on apps (a webview kinda thing).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It is super laggy + inconsistent.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Eg: Cordova.</a:t>
            </a:r>
            <a:endParaRPr sz="3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296003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mfortaa"/>
                <a:ea typeface="Comfortaa"/>
                <a:cs typeface="Comfortaa"/>
                <a:sym typeface="Comfortaa"/>
              </a:rPr>
              <a:t>Hyrbid </a:t>
            </a:r>
            <a:r>
              <a:rPr b="1" lang="en-GB" sz="3600">
                <a:latin typeface="Comfortaa"/>
                <a:ea typeface="Comfortaa"/>
                <a:cs typeface="Comfortaa"/>
                <a:sym typeface="Comfortaa"/>
              </a:rPr>
              <a:t>Apps: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Apps made using Flutter or React Native come under this category, with one codebase.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Flutter uses skia to render own widgets whereas react native connects to native stuff using a js bridge somehow.</a:t>
            </a:r>
            <a:endParaRPr sz="3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2676" y="152400"/>
            <a:ext cx="477865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-1314300" y="0"/>
            <a:ext cx="5886300" cy="10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latin typeface="Comic Sans MS"/>
                <a:ea typeface="Comic Sans MS"/>
                <a:cs typeface="Comic Sans MS"/>
                <a:sym typeface="Comic Sans MS"/>
              </a:rPr>
              <a:t>Greetings!</a:t>
            </a:r>
            <a:endParaRPr b="1" sz="48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189925" y="895925"/>
            <a:ext cx="53919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200"/>
              <a:buFont typeface="IBM Plex Sans Arabic"/>
              <a:buChar char="●"/>
            </a:pPr>
            <a:r>
              <a:rPr lang="en-GB" sz="2200">
                <a:solidFill>
                  <a:srgbClr val="00FF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Armaan, 15 this year</a:t>
            </a:r>
            <a:endParaRPr sz="2200">
              <a:solidFill>
                <a:srgbClr val="00FFFF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200"/>
              <a:buFont typeface="IBM Plex Sans Arabic"/>
              <a:buChar char="●"/>
            </a:pPr>
            <a:r>
              <a:rPr lang="en-GB" sz="2200">
                <a:solidFill>
                  <a:srgbClr val="00FF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 love M.U.Ns, Coding, Pòkemon, and chess!</a:t>
            </a:r>
            <a:endParaRPr sz="2200">
              <a:solidFill>
                <a:srgbClr val="00FFFF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200"/>
              <a:buFont typeface="IBM Plex Sans Arabic"/>
              <a:buChar char="●"/>
            </a:pPr>
            <a:r>
              <a:rPr lang="en-GB" sz="2200">
                <a:solidFill>
                  <a:srgbClr val="00FF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Jack of all trades but the master of none, yet</a:t>
            </a:r>
            <a:endParaRPr sz="2200">
              <a:solidFill>
                <a:srgbClr val="00FFFF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200"/>
              <a:buFont typeface="IBM Plex Sans Arabic"/>
              <a:buChar char="●"/>
            </a:pPr>
            <a:r>
              <a:rPr lang="en-GB" sz="2200">
                <a:solidFill>
                  <a:srgbClr val="00FF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Attended over 20+ hackathons and won 10+, ig?</a:t>
            </a:r>
            <a:endParaRPr sz="2200">
              <a:solidFill>
                <a:srgbClr val="00FFFF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200"/>
              <a:buFont typeface="IBM Plex Sans Arabic"/>
              <a:buChar char="●"/>
            </a:pPr>
            <a:r>
              <a:rPr lang="en-GB" sz="2200">
                <a:solidFill>
                  <a:srgbClr val="00FF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I suck at ui/ux</a:t>
            </a:r>
            <a:endParaRPr sz="1900">
              <a:solidFill>
                <a:srgbClr val="00FFFF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200"/>
              <a:buFont typeface="IBM Plex Sans Arabic"/>
              <a:buChar char="●"/>
            </a:pPr>
            <a:r>
              <a:rPr lang="en-GB" sz="2200">
                <a:solidFill>
                  <a:srgbClr val="00FFFF"/>
                </a:solidFill>
                <a:latin typeface="IBM Plex Sans Arabic"/>
                <a:ea typeface="IBM Plex Sans Arabic"/>
                <a:cs typeface="IBM Plex Sans Arabic"/>
                <a:sym typeface="IBM Plex Sans Arabic"/>
              </a:rPr>
              <a:t>a noob trying to get better :)</a:t>
            </a:r>
            <a:endParaRPr sz="2200">
              <a:solidFill>
                <a:srgbClr val="00FFFF"/>
              </a:solidFill>
              <a:latin typeface="IBM Plex Sans Arabic"/>
              <a:ea typeface="IBM Plex Sans Arabic"/>
              <a:cs typeface="IBM Plex Sans Arabic"/>
              <a:sym typeface="IBM Plex Sans Arabic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ctrTitle"/>
          </p:nvPr>
        </p:nvSpPr>
        <p:spPr>
          <a:xfrm>
            <a:off x="-632700" y="1915650"/>
            <a:ext cx="10409400" cy="13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latin typeface="Comfortaa"/>
                <a:ea typeface="Comfortaa"/>
                <a:cs typeface="Comfortaa"/>
                <a:sym typeface="Comfortaa"/>
              </a:rPr>
              <a:t>"The risk of curiosity is better than the safety of boredom” </a:t>
            </a:r>
            <a:r>
              <a:rPr lang="en-GB" sz="28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- idk</a:t>
            </a:r>
            <a:endParaRPr sz="28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LET</a:t>
            </a:r>
            <a:r>
              <a:rPr lang="en-GB"/>
              <a:t>'S GET STARTED 🔥 </a:t>
            </a:r>
            <a:endParaRPr/>
          </a:p>
        </p:txBody>
      </p:sp>
      <p:sp>
        <p:nvSpPr>
          <p:cNvPr id="181" name="Google Shape;181;p3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use zapp.run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/>
        </p:nvSpPr>
        <p:spPr>
          <a:xfrm>
            <a:off x="472975" y="288425"/>
            <a:ext cx="1880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1:</a:t>
            </a:r>
            <a:endParaRPr sz="3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7" name="Google Shape;187;p34"/>
          <p:cNvSpPr txBox="1"/>
          <p:nvPr/>
        </p:nvSpPr>
        <p:spPr>
          <a:xfrm>
            <a:off x="472975" y="895525"/>
            <a:ext cx="46629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Let’s install some packages, in pubspec.yaml file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8" name="Google Shape;188;p34"/>
          <p:cNvSpPr/>
          <p:nvPr/>
        </p:nvSpPr>
        <p:spPr>
          <a:xfrm>
            <a:off x="581875" y="1593450"/>
            <a:ext cx="4662900" cy="195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  image: ^3.2.2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  image_picker: ^0.8.7+4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  path_provider: ^2.0.11</a:t>
            </a:r>
            <a:endParaRPr sz="2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  flutter_colorpicker: ^1.0.3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/>
        </p:nvSpPr>
        <p:spPr>
          <a:xfrm>
            <a:off x="472975" y="288425"/>
            <a:ext cx="1880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2:</a:t>
            </a:r>
            <a:endParaRPr sz="3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94" name="Google Shape;194;p35"/>
          <p:cNvSpPr txBox="1"/>
          <p:nvPr/>
        </p:nvSpPr>
        <p:spPr>
          <a:xfrm>
            <a:off x="472975" y="895525"/>
            <a:ext cx="46629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Let’s add the boilerplate code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5" name="Google Shape;195;p35"/>
          <p:cNvSpPr/>
          <p:nvPr/>
        </p:nvSpPr>
        <p:spPr>
          <a:xfrm>
            <a:off x="581875" y="1593450"/>
            <a:ext cx="4662900" cy="195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1"/>
                </a:solidFill>
              </a:rPr>
              <a:t>(stful snippet)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/>
        </p:nvSpPr>
        <p:spPr>
          <a:xfrm>
            <a:off x="472975" y="288425"/>
            <a:ext cx="1880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3:</a:t>
            </a:r>
            <a:endParaRPr sz="3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1" name="Google Shape;201;p36"/>
          <p:cNvSpPr txBox="1"/>
          <p:nvPr/>
        </p:nvSpPr>
        <p:spPr>
          <a:xfrm>
            <a:off x="472975" y="895525"/>
            <a:ext cx="46629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Let’s create the UI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2" name="Google Shape;202;p36"/>
          <p:cNvSpPr/>
          <p:nvPr/>
        </p:nvSpPr>
        <p:spPr>
          <a:xfrm>
            <a:off x="581875" y="1593450"/>
            <a:ext cx="5628300" cy="2373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https://gist.github.com/0Armaan025/c7642a5a807221f023226553690c048d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 txBox="1"/>
          <p:nvPr/>
        </p:nvSpPr>
        <p:spPr>
          <a:xfrm>
            <a:off x="472975" y="288425"/>
            <a:ext cx="1880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4:</a:t>
            </a:r>
            <a:endParaRPr sz="3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8" name="Google Shape;208;p37"/>
          <p:cNvSpPr txBox="1"/>
          <p:nvPr/>
        </p:nvSpPr>
        <p:spPr>
          <a:xfrm>
            <a:off x="472975" y="895525"/>
            <a:ext cx="46629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Let’s now import important stuff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9" name="Google Shape;209;p37"/>
          <p:cNvSpPr/>
          <p:nvPr/>
        </p:nvSpPr>
        <p:spPr>
          <a:xfrm>
            <a:off x="581875" y="1593450"/>
            <a:ext cx="8484000" cy="333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import 'dart:io';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import 'dart:typed_data';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import 'dart:ui' as ui;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import 'package:flutter/material.dart';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import 'package:image/image.dart' as img;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import 'package:path_provider/path_provider.dart';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import 'package:flutter_colorpicker/flutter_colorpicker.dart';</a:t>
            </a:r>
            <a:endParaRPr sz="20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import 'package:image_picker/image_picker.dart';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 txBox="1"/>
          <p:nvPr/>
        </p:nvSpPr>
        <p:spPr>
          <a:xfrm>
            <a:off x="472975" y="288425"/>
            <a:ext cx="1880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5:</a:t>
            </a:r>
            <a:endParaRPr sz="3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5" name="Google Shape;215;p38"/>
          <p:cNvSpPr txBox="1"/>
          <p:nvPr/>
        </p:nvSpPr>
        <p:spPr>
          <a:xfrm>
            <a:off x="472975" y="895525"/>
            <a:ext cx="67005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Let’s add some important variables that we will use: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16" name="Google Shape;216;p38"/>
          <p:cNvSpPr/>
          <p:nvPr/>
        </p:nvSpPr>
        <p:spPr>
          <a:xfrm>
            <a:off x="581875" y="1593450"/>
            <a:ext cx="8484000" cy="333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  Uint8List? imageBytes;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</a:rPr>
              <a:t>  img.Image? originalImage;</a:t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9"/>
          <p:cNvSpPr txBox="1"/>
          <p:nvPr/>
        </p:nvSpPr>
        <p:spPr>
          <a:xfrm>
            <a:off x="472975" y="288425"/>
            <a:ext cx="1880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6:</a:t>
            </a:r>
            <a:endParaRPr sz="3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2" name="Google Shape;222;p39"/>
          <p:cNvSpPr txBox="1"/>
          <p:nvPr/>
        </p:nvSpPr>
        <p:spPr>
          <a:xfrm>
            <a:off x="472975" y="895525"/>
            <a:ext cx="67005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Let’s </a:t>
            </a:r>
            <a:r>
              <a:rPr lang="en-GB" sz="1600">
                <a:solidFill>
                  <a:schemeClr val="dk1"/>
                </a:solidFill>
              </a:rPr>
              <a:t>create our first function to pick an image: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3" name="Google Shape;223;p39"/>
          <p:cNvSpPr/>
          <p:nvPr/>
        </p:nvSpPr>
        <p:spPr>
          <a:xfrm>
            <a:off x="581875" y="1593450"/>
            <a:ext cx="6814500" cy="333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Future&lt;void&gt; pickImage() async {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    final picker = ImagePicker(); // create an instance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    final XFile? picked = await picker.pickImage(source: ImageSource.gallery); // get the image in XFile format 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    if (picked != null) {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      final bytes = await picked.readAsBytes(); // convert to bytes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      final decoded = img.decodeImage(bytes); // get decoded img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      setState(() { // re render screen to show the image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        imageBytes = bytes;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        originalImage = decoded;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      });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    }</a:t>
            </a:r>
            <a:endParaRPr sz="15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dk1"/>
                </a:solidFill>
              </a:rPr>
              <a:t>  }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/>
        </p:nvSpPr>
        <p:spPr>
          <a:xfrm>
            <a:off x="472975" y="288425"/>
            <a:ext cx="1880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7:</a:t>
            </a:r>
            <a:endParaRPr sz="3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29" name="Google Shape;229;p40"/>
          <p:cNvSpPr txBox="1"/>
          <p:nvPr/>
        </p:nvSpPr>
        <p:spPr>
          <a:xfrm>
            <a:off x="472975" y="895525"/>
            <a:ext cx="67005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Let’s create a function to apply grayscale to the image: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0" name="Google Shape;230;p40"/>
          <p:cNvSpPr/>
          <p:nvPr/>
        </p:nvSpPr>
        <p:spPr>
          <a:xfrm>
            <a:off x="581875" y="1593450"/>
            <a:ext cx="6910800" cy="333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void applyGrayscale() {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if (originalImage != null) {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final gray = img.grayscale(originalImage!);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setState(() {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originalImage = gray;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imageBytes = Uint8List.fromList(img.encodeJpg(gray));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});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}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}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/>
        </p:nvSpPr>
        <p:spPr>
          <a:xfrm>
            <a:off x="472975" y="288425"/>
            <a:ext cx="1880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8:</a:t>
            </a:r>
            <a:endParaRPr sz="3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6" name="Google Shape;236;p41"/>
          <p:cNvSpPr txBox="1"/>
          <p:nvPr/>
        </p:nvSpPr>
        <p:spPr>
          <a:xfrm>
            <a:off x="472975" y="895525"/>
            <a:ext cx="67005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Let’s create a function to apply rotate to the image: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37" name="Google Shape;237;p41"/>
          <p:cNvSpPr/>
          <p:nvPr/>
        </p:nvSpPr>
        <p:spPr>
          <a:xfrm>
            <a:off x="581875" y="1593450"/>
            <a:ext cx="7260300" cy="333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void rotate90() {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if (originalImage != null) {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final rotated = img.copyRotate(originalImage!, 90);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setState(() {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originalImage = rotated;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  imageBytes = Uint8List.fromList(img.encodeJpg(rotated));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  });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  }</a:t>
            </a:r>
            <a:endParaRPr sz="18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  }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/>
              <a:t>AN IMPORTANT NOTE</a:t>
            </a:r>
            <a:endParaRPr b="1" sz="4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/>
        </p:nvSpPr>
        <p:spPr>
          <a:xfrm>
            <a:off x="472975" y="288425"/>
            <a:ext cx="1880400" cy="6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STEP 8:</a:t>
            </a:r>
            <a:endParaRPr sz="3400">
              <a:solidFill>
                <a:schemeClr val="dk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472975" y="895525"/>
            <a:ext cx="6700500" cy="4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Let’s create a function to apply add text to the image: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44" name="Google Shape;244;p42"/>
          <p:cNvSpPr/>
          <p:nvPr/>
        </p:nvSpPr>
        <p:spPr>
          <a:xfrm>
            <a:off x="472975" y="1602200"/>
            <a:ext cx="7741200" cy="33378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Future&lt;void&gt; addText(String text) async {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    if (originalImage == null) return;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    final temp = img.copyResize(originalImage!, width: originalImage!.width);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    img.drawString(temp, img.arial_24, 20, 20, text);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    setState(() {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      originalImage = temp;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      imageBytes = Uint8List.fromList(img.encodeJpg(temp));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    });</a:t>
            </a:r>
            <a:endParaRPr sz="1700"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  }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latin typeface="Comfortaa"/>
                <a:ea typeface="Comfortaa"/>
                <a:cs typeface="Comfortaa"/>
                <a:sym typeface="Comfortaa"/>
              </a:rPr>
              <a:t>Yay! </a:t>
            </a:r>
            <a:r>
              <a:rPr i="1" lang="en-GB">
                <a:latin typeface="Comfortaa"/>
                <a:ea typeface="Comfortaa"/>
                <a:cs typeface="Comfortaa"/>
                <a:sym typeface="Comfortaa"/>
              </a:rPr>
              <a:t>🥳 🙌, we got something ready!</a:t>
            </a:r>
            <a:endParaRPr i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4"/>
          <p:cNvSpPr txBox="1"/>
          <p:nvPr>
            <p:ph type="title"/>
          </p:nvPr>
        </p:nvSpPr>
        <p:spPr>
          <a:xfrm>
            <a:off x="311700" y="885604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6000">
                <a:latin typeface="Comic Sans MS"/>
                <a:ea typeface="Comic Sans MS"/>
                <a:cs typeface="Comic Sans MS"/>
                <a:sym typeface="Comic Sans MS"/>
              </a:rPr>
              <a:t>Q/A / Poll</a:t>
            </a:r>
            <a:endParaRPr b="1" sz="60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5" name="Google Shape;255;p44"/>
          <p:cNvSpPr txBox="1"/>
          <p:nvPr/>
        </p:nvSpPr>
        <p:spPr>
          <a:xfrm>
            <a:off x="12" y="2571740"/>
            <a:ext cx="9144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00FFFF"/>
                </a:solidFill>
              </a:rPr>
              <a:t>&lt;poll_link&gt;</a:t>
            </a:r>
            <a:endParaRPr sz="3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5"/>
          <p:cNvSpPr txBox="1"/>
          <p:nvPr>
            <p:ph type="title"/>
          </p:nvPr>
        </p:nvSpPr>
        <p:spPr>
          <a:xfrm>
            <a:off x="155850" y="1508400"/>
            <a:ext cx="8832300" cy="21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mfortaa"/>
                <a:ea typeface="Comfortaa"/>
                <a:cs typeface="Comfortaa"/>
                <a:sym typeface="Comfortaa"/>
              </a:rPr>
              <a:t>THANK YOU EVERYONE! :D</a:t>
            </a:r>
            <a:endParaRPr b="1" sz="3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especially to </a:t>
            </a:r>
            <a:r>
              <a:rPr b="1" lang="en-GB">
                <a:solidFill>
                  <a:srgbClr val="00FF00"/>
                </a:solidFill>
                <a:latin typeface="Comfortaa"/>
                <a:ea typeface="Comfortaa"/>
                <a:cs typeface="Comfortaa"/>
                <a:sym typeface="Comfortaa"/>
              </a:rPr>
              <a:t>Prashant sir</a:t>
            </a: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 for inviting me ✨ 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and all the best with your life, make sure to enjoy too!, never compare and keep going!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693150" y="1231950"/>
            <a:ext cx="7757700" cy="26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200">
                <a:latin typeface="Comfortaa"/>
                <a:ea typeface="Comfortaa"/>
                <a:cs typeface="Comfortaa"/>
                <a:sym typeface="Comfortaa"/>
              </a:rPr>
              <a:t>WHY SHOULD Y</a:t>
            </a:r>
            <a:r>
              <a:rPr b="1" lang="en-GB" sz="4200">
                <a:latin typeface="Comfortaa"/>
                <a:ea typeface="Comfortaa"/>
                <a:cs typeface="Comfortaa"/>
                <a:sym typeface="Comfortaa"/>
              </a:rPr>
              <a:t>OU EVEN CODE AT THE FIRST PLACE?</a:t>
            </a:r>
            <a:endParaRPr b="1" sz="42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640950" y="1425900"/>
            <a:ext cx="7862100" cy="22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The mediocre mentor tells, a good mentor explains, the super mentor demonstrates, the greatest mentors inspires - </a:t>
            </a:r>
            <a:r>
              <a:rPr lang="en-GB" sz="3000">
                <a:solidFill>
                  <a:schemeClr val="accent3"/>
                </a:solidFill>
              </a:rPr>
              <a:t>Lucia Ballas Traynor</a:t>
            </a:r>
            <a:endParaRPr sz="30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18794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600">
                <a:latin typeface="Comic Sans MS"/>
                <a:ea typeface="Comic Sans MS"/>
                <a:cs typeface="Comic Sans MS"/>
                <a:sym typeface="Comic Sans MS"/>
              </a:rPr>
              <a:t>Before we start, </a:t>
            </a:r>
            <a:r>
              <a:rPr b="1" lang="en-GB" sz="3600">
                <a:latin typeface="Comic Sans MS"/>
                <a:ea typeface="Comic Sans MS"/>
                <a:cs typeface="Comic Sans MS"/>
                <a:sym typeface="Comic Sans MS"/>
              </a:rPr>
              <a:t>I'm using:</a:t>
            </a:r>
            <a:endParaRPr b="1" sz="36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8"/>
          <p:cNvSpPr txBox="1"/>
          <p:nvPr/>
        </p:nvSpPr>
        <p:spPr>
          <a:xfrm>
            <a:off x="12" y="101171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2400"/>
              <a:buFont typeface="Comfortaa"/>
              <a:buChar char="●"/>
            </a:pPr>
            <a:r>
              <a:rPr b="1" lang="en-GB" sz="2400">
                <a:solidFill>
                  <a:srgbClr val="00FFFF"/>
                </a:solidFill>
                <a:latin typeface="Comfortaa"/>
                <a:ea typeface="Comfortaa"/>
                <a:cs typeface="Comfortaa"/>
                <a:sym typeface="Comfortaa"/>
              </a:rPr>
              <a:t>Linux Ubuntu v24, </a:t>
            </a:r>
            <a:r>
              <a:rPr b="1" lang="en-GB" sz="2400">
                <a:solidFill>
                  <a:srgbClr val="00FFFF"/>
                </a:solidFill>
                <a:latin typeface="Comfortaa"/>
                <a:ea typeface="Comfortaa"/>
                <a:cs typeface="Comfortaa"/>
                <a:sym typeface="Comfortaa"/>
              </a:rPr>
              <a:t>Hyprland</a:t>
            </a:r>
            <a:r>
              <a:rPr b="1" lang="en-GB" sz="2400">
                <a:solidFill>
                  <a:srgbClr val="00FFFF"/>
                </a:solidFill>
                <a:latin typeface="Comfortaa"/>
                <a:ea typeface="Comfortaa"/>
                <a:cs typeface="Comfortaa"/>
                <a:sym typeface="Comfortaa"/>
              </a:rPr>
              <a:t> for ubuntu</a:t>
            </a:r>
            <a:endParaRPr b="1" sz="2400">
              <a:solidFill>
                <a:srgbClr val="00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2" name="Google Shape;82;p18"/>
          <p:cNvSpPr txBox="1"/>
          <p:nvPr/>
        </p:nvSpPr>
        <p:spPr>
          <a:xfrm>
            <a:off x="4087725" y="4252625"/>
            <a:ext cx="6361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00FFFF"/>
                </a:solidFill>
              </a:rPr>
              <a:t>We will be using: zapp.run</a:t>
            </a:r>
            <a:endParaRPr b="1" sz="3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311700" y="242947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/>
              <a:t>Personal lin</a:t>
            </a:r>
            <a:r>
              <a:rPr b="1" lang="en-GB" sz="4800"/>
              <a:t>ks</a:t>
            </a:r>
            <a:r>
              <a:rPr b="1" lang="en-GB" sz="4800"/>
              <a:t>:</a:t>
            </a:r>
            <a:endParaRPr b="1" sz="4800"/>
          </a:p>
        </p:txBody>
      </p:sp>
      <p:sp>
        <p:nvSpPr>
          <p:cNvPr id="88" name="Google Shape;88;p19"/>
          <p:cNvSpPr txBox="1"/>
          <p:nvPr/>
        </p:nvSpPr>
        <p:spPr>
          <a:xfrm>
            <a:off x="311711" y="1258378"/>
            <a:ext cx="8165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armaan33000@gmail.com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https://GitHub.com/0Armaan025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 u="sng">
                <a:solidFill>
                  <a:srgbClr val="00FFFF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https://devpost.com/armaan33000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https://x.com/0armaan025</a:t>
            </a:r>
            <a:endParaRPr sz="3000">
              <a:solidFill>
                <a:srgbClr val="00FFFF"/>
              </a:solidFill>
            </a:endParaRPr>
          </a:p>
        </p:txBody>
      </p:sp>
      <p:sp>
        <p:nvSpPr>
          <p:cNvPr id="89" name="Google Shape;89;p19"/>
          <p:cNvSpPr txBox="1"/>
          <p:nvPr/>
        </p:nvSpPr>
        <p:spPr>
          <a:xfrm>
            <a:off x="135700" y="4006925"/>
            <a:ext cx="7563600" cy="8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</a:rPr>
              <a:t>Resource link: https://github.com/0Armaan025/img-editor-web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>
            <p:ph type="title"/>
          </p:nvPr>
        </p:nvSpPr>
        <p:spPr>
          <a:xfrm>
            <a:off x="5" y="619704"/>
            <a:ext cx="4147800" cy="55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Test </a:t>
            </a:r>
            <a:r>
              <a:rPr b="1" lang="en-GB">
                <a:latin typeface="Comfortaa"/>
                <a:ea typeface="Comfortaa"/>
                <a:cs typeface="Comfortaa"/>
                <a:sym typeface="Comfortaa"/>
              </a:rPr>
              <a:t>your skills:</a:t>
            </a:r>
            <a:endParaRPr b="1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" name="Google Shape;95;p20"/>
          <p:cNvSpPr txBox="1"/>
          <p:nvPr/>
        </p:nvSpPr>
        <p:spPr>
          <a:xfrm>
            <a:off x="475256" y="1177396"/>
            <a:ext cx="91440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https://devpost.com/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https://leetcode.com/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https://www.geeksforgeeks.org/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https://devfolio.co/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>
                <a:solidFill>
                  <a:srgbClr val="00FFFF"/>
                </a:solidFill>
              </a:rPr>
              <a:t>https://www.hackthebox.com/</a:t>
            </a:r>
            <a:endParaRPr sz="3000">
              <a:solidFill>
                <a:srgbClr val="00FFFF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00FFFF"/>
              </a:buClr>
              <a:buSzPts val="3000"/>
              <a:buChar char="●"/>
            </a:pPr>
            <a:r>
              <a:rPr lang="en-GB" sz="3000" u="sng">
                <a:solidFill>
                  <a:srgbClr val="00FF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https://tryhackme.com/</a:t>
            </a:r>
            <a:endParaRPr sz="30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7030" y="400179"/>
            <a:ext cx="7521600" cy="8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latin typeface="Comfortaa"/>
                <a:ea typeface="Comfortaa"/>
                <a:cs typeface="Comfortaa"/>
                <a:sym typeface="Comfortaa"/>
              </a:rPr>
              <a:t>Super cool roadmap site:</a:t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00" u="sng">
                <a:solidFill>
                  <a:schemeClr val="hlink"/>
                </a:solidFill>
                <a:latin typeface="Comfortaa"/>
                <a:ea typeface="Comfortaa"/>
                <a:cs typeface="Comfortaa"/>
                <a:sym typeface="Comfortaa"/>
                <a:hlinkClick r:id="rId3"/>
              </a:rPr>
              <a:t>https://roadmap.sh</a:t>
            </a:r>
            <a:endParaRPr b="1" sz="5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