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3BF8CE-D878-4EE1-BBF4-6CDED8A6BDA1}">
  <a:tblStyle styleId="{3E3BF8CE-D878-4EE1-BBF4-6CDED8A6BD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torium.com/blog/how-vector-databases-can-enhance-custom-ai-solutions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5a2a8bb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5a2a8bb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5a2a8bbb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5a2a8bbb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5334323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5334323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5334323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5334323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5334323e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5334323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Img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https://devtorium.com/blog/how-vector-databases-can-enhance-custom-ai-solutions/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Talking points: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By using vector embedding, we won’t have to retrain the whole AI model again (saves time)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Doesn’t need the AI to learn incredibly focused/niche knowledge (saves space)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5334323e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5334323e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5a2a8bb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5a2a8bb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5334323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5334323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5a2a8bbb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5a2a8bbb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5334323e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5334323e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hyperlink" Target="https://drive.google.com/drive/u/0/folders/1R3A4fHQQj_th1a6gMK8zf9-dAAqJqtKV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Retrieval Augmented Generation with Vectors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Amy Wong, Coby Tung, Jungwoo Park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Observations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Additionally, we also recorded the tests using different databases to see how chunk size and chunk overlap can change the results.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Also for this test, we experimented with some different ways of asking the chatbot to see if it can give better replies (or at least, give a reply based on how we wanted it to answer)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925" y="1345413"/>
            <a:ext cx="3578025" cy="24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1571550" y="4568875"/>
            <a:ext cx="60009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https://drive.google.com/drive/u/0/folders/1R3A4fHQQj_th1a6gMK8zf9-dAAqJqtKV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83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97862"/>
            <a:ext cx="8839200" cy="854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416475"/>
            <a:ext cx="6669875" cy="12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Large Language Models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Large Language Models are pretrained sets of data that uses probabilities to predict the way people naturally speak. They may use: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Large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Transformers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To simulate normal speech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go for R.A.G 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565"/>
              <a:t>As LLMs base their result off probabilities, they are prone to make errors. </a:t>
            </a:r>
            <a:endParaRPr sz="156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565"/>
              <a:t>According to AWS:</a:t>
            </a:r>
            <a:endParaRPr sz="156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565">
                <a:solidFill>
                  <a:srgbClr val="333333"/>
                </a:solidFill>
                <a:highlight>
                  <a:srgbClr val="FBFBFB"/>
                </a:highlight>
              </a:rPr>
              <a:t>Known challenges of LLMs include:</a:t>
            </a:r>
            <a:endParaRPr sz="1565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indent="-327977" lvl="0" marL="482600" rtl="0" algn="l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565"/>
              <a:buChar char="●"/>
            </a:pPr>
            <a:r>
              <a:rPr lang="en-GB" sz="1565">
                <a:solidFill>
                  <a:srgbClr val="333333"/>
                </a:solidFill>
                <a:highlight>
                  <a:srgbClr val="FBFBFB"/>
                </a:highlight>
              </a:rPr>
              <a:t>Presenting </a:t>
            </a:r>
            <a:r>
              <a:rPr lang="en-GB" sz="1565">
                <a:solidFill>
                  <a:srgbClr val="FF0000"/>
                </a:solidFill>
                <a:highlight>
                  <a:srgbClr val="FBFBFB"/>
                </a:highlight>
              </a:rPr>
              <a:t>false information</a:t>
            </a:r>
            <a:r>
              <a:rPr lang="en-GB" sz="1565">
                <a:solidFill>
                  <a:srgbClr val="333333"/>
                </a:solidFill>
                <a:highlight>
                  <a:srgbClr val="FBFBFB"/>
                </a:highlight>
              </a:rPr>
              <a:t> when it does not have the answer.</a:t>
            </a:r>
            <a:endParaRPr sz="1565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indent="-327977" lvl="0" marL="482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65"/>
              <a:buChar char="●"/>
            </a:pPr>
            <a:r>
              <a:rPr lang="en-GB" sz="1565">
                <a:solidFill>
                  <a:srgbClr val="333333"/>
                </a:solidFill>
                <a:highlight>
                  <a:srgbClr val="FBFBFB"/>
                </a:highlight>
              </a:rPr>
              <a:t>Presenting </a:t>
            </a:r>
            <a:r>
              <a:rPr lang="en-GB" sz="1565">
                <a:solidFill>
                  <a:srgbClr val="FF0000"/>
                </a:solidFill>
                <a:highlight>
                  <a:srgbClr val="FBFBFB"/>
                </a:highlight>
              </a:rPr>
              <a:t>out-of-date or generic information</a:t>
            </a:r>
            <a:r>
              <a:rPr lang="en-GB" sz="1565">
                <a:solidFill>
                  <a:srgbClr val="333333"/>
                </a:solidFill>
                <a:highlight>
                  <a:srgbClr val="FBFBFB"/>
                </a:highlight>
              </a:rPr>
              <a:t> when the user expects a specific, current response.</a:t>
            </a:r>
            <a:endParaRPr sz="1565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indent="-327977" lvl="0" marL="482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65"/>
              <a:buChar char="●"/>
            </a:pPr>
            <a:r>
              <a:rPr lang="en-GB" sz="1565">
                <a:solidFill>
                  <a:srgbClr val="333333"/>
                </a:solidFill>
                <a:highlight>
                  <a:srgbClr val="FBFBFB"/>
                </a:highlight>
              </a:rPr>
              <a:t>Creating a response from </a:t>
            </a:r>
            <a:r>
              <a:rPr lang="en-GB" sz="1565">
                <a:solidFill>
                  <a:srgbClr val="FF0000"/>
                </a:solidFill>
                <a:highlight>
                  <a:srgbClr val="FBFBFB"/>
                </a:highlight>
              </a:rPr>
              <a:t>non-authoritative sources</a:t>
            </a:r>
            <a:r>
              <a:rPr lang="en-GB" sz="1565">
                <a:solidFill>
                  <a:srgbClr val="333333"/>
                </a:solidFill>
                <a:highlight>
                  <a:srgbClr val="FBFBFB"/>
                </a:highlight>
              </a:rPr>
              <a:t>.</a:t>
            </a:r>
            <a:endParaRPr sz="1565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indent="-327977" lvl="0" marL="482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65"/>
              <a:buChar char="●"/>
            </a:pPr>
            <a:r>
              <a:rPr lang="en-GB" sz="1565">
                <a:solidFill>
                  <a:srgbClr val="333333"/>
                </a:solidFill>
                <a:highlight>
                  <a:srgbClr val="FBFBFB"/>
                </a:highlight>
              </a:rPr>
              <a:t>Creating inaccurate responses due to </a:t>
            </a:r>
            <a:r>
              <a:rPr lang="en-GB" sz="1565">
                <a:solidFill>
                  <a:srgbClr val="FF0000"/>
                </a:solidFill>
                <a:highlight>
                  <a:srgbClr val="FBFBFB"/>
                </a:highlight>
              </a:rPr>
              <a:t>terminology confusion, wherein different training sources use the same terminology</a:t>
            </a:r>
            <a:r>
              <a:rPr lang="en-GB" sz="1565">
                <a:solidFill>
                  <a:srgbClr val="333333"/>
                </a:solidFill>
                <a:highlight>
                  <a:srgbClr val="FBFBFB"/>
                </a:highlight>
              </a:rPr>
              <a:t> </a:t>
            </a:r>
            <a:r>
              <a:rPr lang="en-GB" sz="1565">
                <a:solidFill>
                  <a:srgbClr val="FF0000"/>
                </a:solidFill>
                <a:highlight>
                  <a:srgbClr val="FBFBFB"/>
                </a:highlight>
              </a:rPr>
              <a:t>to talk about different things</a:t>
            </a:r>
            <a:r>
              <a:rPr lang="en-GB" sz="1565">
                <a:solidFill>
                  <a:srgbClr val="333333"/>
                </a:solidFill>
                <a:highlight>
                  <a:srgbClr val="FBFBFB"/>
                </a:highlight>
              </a:rPr>
              <a:t>.</a:t>
            </a:r>
            <a:endParaRPr sz="1565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56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Vectors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000" y="946400"/>
            <a:ext cx="6455999" cy="38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the Vector Database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Initially we used a PDF with a recent scientific study, as we thought it would be a good piece of unstructured data that is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Niche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Very recent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This way, the LLM should not previously have known such information, and this allows us to test properly.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238" y="1909188"/>
            <a:ext cx="2245525" cy="19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Retriever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the Vector Database is set up, a retriever would then use that database to try and generate text based on the PDF.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database you use can be changed in this line of code: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78525"/>
            <a:ext cx="5822200" cy="10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 rotWithShape="1">
          <a:blip r:embed="rId4">
            <a:alphaModFix/>
          </a:blip>
          <a:srcRect b="0" l="0" r="21408" t="0"/>
          <a:stretch/>
        </p:blipFill>
        <p:spPr>
          <a:xfrm>
            <a:off x="6446425" y="2508725"/>
            <a:ext cx="2483249" cy="23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	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Without using any database: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9400"/>
            <a:ext cx="9144003" cy="812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49272"/>
            <a:ext cx="9144003" cy="67865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3172275"/>
            <a:ext cx="85206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</a:t>
            </a:r>
            <a:r>
              <a:rPr lang="en-GB"/>
              <a:t>sing a vector database: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Observations</a:t>
            </a:r>
            <a:endParaRPr/>
          </a:p>
        </p:txBody>
      </p:sp>
      <p:graphicFrame>
        <p:nvGraphicFramePr>
          <p:cNvPr id="109" name="Google Shape;109;p21"/>
          <p:cNvGraphicFramePr/>
          <p:nvPr/>
        </p:nvGraphicFramePr>
        <p:xfrm>
          <a:off x="952500" y="11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{3E3BF8CE-D878-4EE1-BBF4-6CDED8A6BDA1}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Chunk Size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Chunk Overlap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Time to create DB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1m 12s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2m 33s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1m 50s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1m 46s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2m 48s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49s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1m 42s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22.8s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