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Amatic SC"/>
      <p:regular r:id="rId17"/>
      <p:bold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Lor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Lora-bold.fntdata"/><Relationship Id="rId23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boldItalic.fntdata"/><Relationship Id="rId25" Type="http://schemas.openxmlformats.org/officeDocument/2006/relationships/font" Target="fonts/Lor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AmaticSC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Lato-regular.fntdata"/><Relationship Id="rId18" Type="http://schemas.openxmlformats.org/officeDocument/2006/relationships/font" Target="fonts/AmaticS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1f3e7e0e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1f3e7e0e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f3e7e0e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f3e7e0e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f3e7e0e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f3e7e0e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f3e7e0e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1f3e7e0e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f3e7e0e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1f3e7e0e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f3e7e0e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f3e7e0e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Anatomy" TargetMode="External"/><Relationship Id="rId4" Type="http://schemas.openxmlformats.org/officeDocument/2006/relationships/hyperlink" Target="https://en.wikipedia.org/wiki/Organism" TargetMode="External"/><Relationship Id="rId11" Type="http://schemas.openxmlformats.org/officeDocument/2006/relationships/image" Target="../media/image1.png"/><Relationship Id="rId10" Type="http://schemas.openxmlformats.org/officeDocument/2006/relationships/hyperlink" Target="https://en.wikipedia.org/wiki/Physical_sciences" TargetMode="External"/><Relationship Id="rId9" Type="http://schemas.openxmlformats.org/officeDocument/2006/relationships/hyperlink" Target="https://en.wikipedia.org/wiki/Biological_sciences" TargetMode="External"/><Relationship Id="rId5" Type="http://schemas.openxmlformats.org/officeDocument/2006/relationships/hyperlink" Target="https://en.wikipedia.org/wiki/Chemical_substance" TargetMode="External"/><Relationship Id="rId6" Type="http://schemas.openxmlformats.org/officeDocument/2006/relationships/hyperlink" Target="https://en.wikipedia.org/wiki/Medical_diagnosis" TargetMode="External"/><Relationship Id="rId7" Type="http://schemas.openxmlformats.org/officeDocument/2006/relationships/hyperlink" Target="https://en.wikipedia.org/wiki/Psychiatry" TargetMode="External"/><Relationship Id="rId8" Type="http://schemas.openxmlformats.org/officeDocument/2006/relationships/hyperlink" Target="https://en.wikipedia.org/wiki/Psycholog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82700" y="1255800"/>
            <a:ext cx="81786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6000">
                <a:solidFill>
                  <a:srgbClr val="333333"/>
                </a:solidFill>
                <a:latin typeface="Amatic SC"/>
                <a:ea typeface="Amatic SC"/>
                <a:cs typeface="Amatic SC"/>
                <a:sym typeface="Amatic SC"/>
              </a:rPr>
              <a:t>Online Bio-Informatics Toolkit</a:t>
            </a:r>
            <a:endParaRPr sz="6000">
              <a:solidFill>
                <a:srgbClr val="333333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Cycle 1 Overview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649936" y="3269450"/>
            <a:ext cx="3794400" cy="1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Team 9: Benjamin Williams, Paul Ryu, Ansleigh Yancey, Sadaira Packer, </a:t>
            </a:r>
            <a:endParaRPr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Mason Monday</a:t>
            </a:r>
            <a:endParaRPr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 rot="-429316">
            <a:off x="710420" y="2364456"/>
            <a:ext cx="1620923" cy="1664757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952084">
            <a:off x="1092657" y="2531948"/>
            <a:ext cx="856486" cy="132970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0" name="Google Shape;90;p13"/>
          <p:cNvSpPr/>
          <p:nvPr/>
        </p:nvSpPr>
        <p:spPr>
          <a:xfrm rot="6635523">
            <a:off x="6745903" y="2313014"/>
            <a:ext cx="1620646" cy="1664887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017019">
            <a:off x="7128007" y="2480753"/>
            <a:ext cx="856486" cy="13297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33333"/>
                </a:solidFill>
                <a:latin typeface="Amatic SC"/>
                <a:ea typeface="Amatic SC"/>
                <a:cs typeface="Amatic SC"/>
                <a:sym typeface="Amatic SC"/>
              </a:rPr>
              <a:t>System Metaphor</a:t>
            </a:r>
            <a:endParaRPr sz="3000"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381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There is a lack of methods that organize genetic variants for diseases, tissues, and cell types.  Advanced computational software is needed to create a database that can address these issues.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9400" lvl="0" marL="3810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Our objective is to develop an interactive, online database that is searchable by disease type and/or tissue and cell line.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9400" lvl="0" marL="3810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Users will also be able to request the entry or removal of information in the database.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3810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 rot="6628713">
            <a:off x="4830232" y="1148280"/>
            <a:ext cx="856637" cy="87595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007478">
            <a:off x="5033191" y="1235255"/>
            <a:ext cx="450919" cy="70235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Amatic SC"/>
                <a:ea typeface="Amatic SC"/>
                <a:cs typeface="Amatic SC"/>
                <a:sym typeface="Amatic SC"/>
              </a:rPr>
              <a:t>Cycle Intent</a:t>
            </a:r>
            <a:endParaRPr sz="3000"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381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Focus in on the searching functionality of our web client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9400" lvl="0" marL="381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Create meaningful search queries that provide users with desired information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9400" lvl="0" marL="381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Work on the visual appeal of the application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15"/>
          <p:cNvSpPr/>
          <p:nvPr/>
        </p:nvSpPr>
        <p:spPr>
          <a:xfrm rot="6628713">
            <a:off x="4830232" y="1148280"/>
            <a:ext cx="856637" cy="87595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007478">
            <a:off x="5033191" y="1235255"/>
            <a:ext cx="450919" cy="70235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247" y="2856722"/>
            <a:ext cx="2787125" cy="19006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2300" y="3077975"/>
            <a:ext cx="2186750" cy="16793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Amatic SC"/>
                <a:ea typeface="Amatic SC"/>
                <a:cs typeface="Amatic SC"/>
                <a:sym typeface="Amatic SC"/>
              </a:rPr>
              <a:t>User Stories In Cycle 1</a:t>
            </a:r>
            <a:endParaRPr sz="3000"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44000" y="1916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381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Search for Database Entry (Trait)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9400" lvl="0" marL="3810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Search for Database Entry (Mesh Trait Category)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9400" lvl="0" marL="3810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Search for Database Entry (Trait and Mesh Trait Category)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6" name="Google Shape;116;p16"/>
          <p:cNvSpPr/>
          <p:nvPr/>
        </p:nvSpPr>
        <p:spPr>
          <a:xfrm rot="6628713">
            <a:off x="4830232" y="1148280"/>
            <a:ext cx="856637" cy="87595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007478">
            <a:off x="5033191" y="1235255"/>
            <a:ext cx="450919" cy="70235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7350" y="1516100"/>
            <a:ext cx="2636325" cy="34736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5">
            <a:alphaModFix/>
          </a:blip>
          <a:srcRect b="52714" l="0" r="0" t="0"/>
          <a:stretch/>
        </p:blipFill>
        <p:spPr>
          <a:xfrm>
            <a:off x="3611350" y="3109025"/>
            <a:ext cx="2376025" cy="18806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Amatic SC"/>
                <a:ea typeface="Amatic SC"/>
                <a:cs typeface="Amatic SC"/>
                <a:sym typeface="Amatic SC"/>
              </a:rPr>
              <a:t>Research and development</a:t>
            </a:r>
            <a:endParaRPr sz="3000"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644000" y="1916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381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Mesh Traits:</a:t>
            </a: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Medical Subject Headings (MeSH) is a comprehensive controlled vocabulary for the purpose of categorizing life sciences.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ora"/>
              <a:buChar char="-"/>
            </a:pP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Lora"/>
                <a:ea typeface="Lora"/>
                <a:cs typeface="Lora"/>
                <a:sym typeface="Lora"/>
                <a:hlinkClick r:id="rId3"/>
              </a:rPr>
              <a:t>Anatomy</a:t>
            </a:r>
            <a:r>
              <a:rPr lang="en" sz="1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[A]</a:t>
            </a:r>
            <a:endParaRPr sz="12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ora"/>
              <a:buChar char="-"/>
            </a:pP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Lora"/>
                <a:ea typeface="Lora"/>
                <a:cs typeface="Lora"/>
                <a:sym typeface="Lora"/>
                <a:hlinkClick r:id="rId4"/>
              </a:rPr>
              <a:t>Organisms</a:t>
            </a:r>
            <a:r>
              <a:rPr lang="en" sz="1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[B]</a:t>
            </a:r>
            <a:endParaRPr sz="12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ora"/>
              <a:buChar char="-"/>
            </a:pPr>
            <a:r>
              <a:rPr lang="en" sz="1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Diseases [C]</a:t>
            </a:r>
            <a:endParaRPr sz="12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ora"/>
              <a:buChar char="-"/>
            </a:pP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Lora"/>
                <a:ea typeface="Lora"/>
                <a:cs typeface="Lora"/>
                <a:sym typeface="Lora"/>
                <a:hlinkClick r:id="rId5"/>
              </a:rPr>
              <a:t>Chemicals</a:t>
            </a:r>
            <a:r>
              <a:rPr lang="en" sz="1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and Drugs [D]</a:t>
            </a:r>
            <a:endParaRPr sz="12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ora"/>
              <a:buChar char="-"/>
            </a:pPr>
            <a:r>
              <a:rPr lang="en" sz="1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Analytical, 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Lora"/>
                <a:ea typeface="Lora"/>
                <a:cs typeface="Lora"/>
                <a:sym typeface="Lora"/>
                <a:hlinkClick r:id="rId6"/>
              </a:rPr>
              <a:t>Diagnostic</a:t>
            </a:r>
            <a:r>
              <a:rPr lang="en" sz="1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and Therapeutic Techniques and Equipment [E]</a:t>
            </a:r>
            <a:endParaRPr sz="12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ora"/>
              <a:buChar char="-"/>
            </a:pP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Lora"/>
                <a:ea typeface="Lora"/>
                <a:cs typeface="Lora"/>
                <a:sym typeface="Lora"/>
                <a:hlinkClick r:id="rId7"/>
              </a:rPr>
              <a:t>Psychiatry</a:t>
            </a:r>
            <a:r>
              <a:rPr lang="en" sz="1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and 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Lora"/>
                <a:ea typeface="Lora"/>
                <a:cs typeface="Lora"/>
                <a:sym typeface="Lora"/>
                <a:hlinkClick r:id="rId8"/>
              </a:rPr>
              <a:t>Psychology</a:t>
            </a:r>
            <a:r>
              <a:rPr lang="en" sz="1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[F]</a:t>
            </a:r>
            <a:endParaRPr sz="12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ora"/>
              <a:buChar char="-"/>
            </a:pP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Lora"/>
                <a:ea typeface="Lora"/>
                <a:cs typeface="Lora"/>
                <a:sym typeface="Lora"/>
                <a:hlinkClick r:id="rId9"/>
              </a:rPr>
              <a:t>Biological Sciences</a:t>
            </a:r>
            <a:r>
              <a:rPr lang="en" sz="1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[G]</a:t>
            </a:r>
            <a:endParaRPr sz="12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ora"/>
              <a:buChar char="-"/>
            </a:pP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Lora"/>
                <a:ea typeface="Lora"/>
                <a:cs typeface="Lora"/>
                <a:sym typeface="Lora"/>
                <a:hlinkClick r:id="rId10"/>
              </a:rPr>
              <a:t>Physical Sciences</a:t>
            </a:r>
            <a:r>
              <a:rPr lang="en" sz="1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[H]</a:t>
            </a:r>
            <a:endParaRPr sz="12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ora"/>
              <a:buChar char="-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etc.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7"/>
          <p:cNvSpPr/>
          <p:nvPr/>
        </p:nvSpPr>
        <p:spPr>
          <a:xfrm rot="6628713">
            <a:off x="4830232" y="1148280"/>
            <a:ext cx="856637" cy="87595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9007478">
            <a:off x="5033191" y="1235255"/>
            <a:ext cx="450919" cy="70235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Amatic SC"/>
                <a:ea typeface="Amatic SC"/>
                <a:cs typeface="Amatic SC"/>
                <a:sym typeface="Amatic SC"/>
              </a:rPr>
              <a:t>Research and development</a:t>
            </a:r>
            <a:endParaRPr sz="3000"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644000" y="1916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381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Traits</a:t>
            </a: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most human genetic traits are the product of interactions between several genes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279400" lvl="0" marL="3810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every one of us has a unique combination of traits, but patterns of traits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can offer firm evidence that a disease transmitted from parent to child is linked to one or more genes. 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279400" lvl="0" marL="381000" rtl="0" algn="l"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1400"/>
              <a:buFont typeface="Lora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Study of traits provides clues about which chromosome contains the gene and precisely where the gene lies on that chromosome.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4" name="Google Shape;134;p18"/>
          <p:cNvSpPr/>
          <p:nvPr/>
        </p:nvSpPr>
        <p:spPr>
          <a:xfrm rot="6628713">
            <a:off x="4830232" y="1148280"/>
            <a:ext cx="856637" cy="87595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007478">
            <a:off x="5033191" y="1235255"/>
            <a:ext cx="450919" cy="70235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Amatic SC"/>
                <a:ea typeface="Amatic SC"/>
                <a:cs typeface="Amatic SC"/>
                <a:sym typeface="Amatic SC"/>
              </a:rPr>
              <a:t>Lessons Learned</a:t>
            </a:r>
            <a:endParaRPr sz="3000"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609825" y="1853850"/>
            <a:ext cx="4245900" cy="21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Paul:</a:t>
            </a:r>
            <a:endParaRPr sz="10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ora"/>
              <a:buChar char="-"/>
            </a:pPr>
            <a:r>
              <a:rPr lang="en" sz="10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Sometimes there’s nothing that a group can do if there is not enough information given by the client.</a:t>
            </a:r>
            <a:endParaRPr sz="10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Sadaira</a:t>
            </a:r>
            <a:endParaRPr sz="10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ora"/>
              <a:buChar char="-"/>
            </a:pPr>
            <a:r>
              <a:rPr lang="en" sz="10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Looking at other cell line databases wasn’t very helpful in helping us combine the datasets. </a:t>
            </a:r>
            <a:endParaRPr sz="10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ora"/>
              <a:buChar char="-"/>
            </a:pPr>
            <a:r>
              <a:rPr lang="en" sz="10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There being multiple cell lines for some of the dataset entries will complicate the search algorithm.</a:t>
            </a:r>
            <a:endParaRPr sz="10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Ben</a:t>
            </a:r>
            <a:endParaRPr sz="10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ora"/>
              <a:buChar char="-"/>
            </a:pPr>
            <a:r>
              <a:rPr lang="en" sz="10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Clearly define end goal when making changes to application</a:t>
            </a:r>
            <a:endParaRPr sz="10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292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ora"/>
              <a:buChar char="-"/>
            </a:pPr>
            <a:r>
              <a:rPr lang="en" sz="10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Communicate more with team members when struggling with code</a:t>
            </a:r>
            <a:endParaRPr sz="10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2" name="Google Shape;142;p19"/>
          <p:cNvSpPr/>
          <p:nvPr/>
        </p:nvSpPr>
        <p:spPr>
          <a:xfrm rot="6628713">
            <a:off x="4830232" y="1148280"/>
            <a:ext cx="856637" cy="875951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007478">
            <a:off x="5033191" y="1235255"/>
            <a:ext cx="450919" cy="70235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4" name="Google Shape;144;p19"/>
          <p:cNvSpPr txBox="1"/>
          <p:nvPr/>
        </p:nvSpPr>
        <p:spPr>
          <a:xfrm>
            <a:off x="4929900" y="2187275"/>
            <a:ext cx="38535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Lora"/>
                <a:ea typeface="Lora"/>
                <a:cs typeface="Lora"/>
                <a:sym typeface="Lora"/>
              </a:rPr>
              <a:t>Mason</a:t>
            </a:r>
            <a:endParaRPr sz="1000">
              <a:latin typeface="Lora"/>
              <a:ea typeface="Lora"/>
              <a:cs typeface="Lora"/>
              <a:sym typeface="Lora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ora"/>
              <a:buChar char="-"/>
            </a:pPr>
            <a:r>
              <a:rPr lang="en" sz="1000">
                <a:latin typeface="Lora"/>
                <a:ea typeface="Lora"/>
                <a:cs typeface="Lora"/>
                <a:sym typeface="Lora"/>
              </a:rPr>
              <a:t>Testing certain functionalities without necessary data</a:t>
            </a:r>
            <a:endParaRPr sz="1000">
              <a:latin typeface="Lora"/>
              <a:ea typeface="Lora"/>
              <a:cs typeface="Lora"/>
              <a:sym typeface="Lora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ora"/>
              <a:buChar char="-"/>
            </a:pPr>
            <a:r>
              <a:rPr lang="en" sz="1000">
                <a:latin typeface="Lora"/>
                <a:ea typeface="Lora"/>
                <a:cs typeface="Lora"/>
                <a:sym typeface="Lora"/>
              </a:rPr>
              <a:t>Communicating with a sponsor about retrieving necessary data</a:t>
            </a:r>
            <a:endParaRPr sz="1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Lora"/>
                <a:ea typeface="Lora"/>
                <a:cs typeface="Lora"/>
                <a:sym typeface="Lora"/>
              </a:rPr>
              <a:t>Ansleigh</a:t>
            </a:r>
            <a:endParaRPr sz="1000">
              <a:latin typeface="Lora"/>
              <a:ea typeface="Lora"/>
              <a:cs typeface="Lora"/>
              <a:sym typeface="Lora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ora"/>
              <a:buChar char="-"/>
            </a:pPr>
            <a:r>
              <a:rPr lang="en" sz="1000">
                <a:latin typeface="Lora"/>
                <a:ea typeface="Lora"/>
                <a:cs typeface="Lora"/>
                <a:sym typeface="Lora"/>
              </a:rPr>
              <a:t>Shiny has more than one page layout capability. Different page packages are useful for different web applications.</a:t>
            </a:r>
            <a:endParaRPr sz="1000">
              <a:latin typeface="Lora"/>
              <a:ea typeface="Lora"/>
              <a:cs typeface="Lora"/>
              <a:sym typeface="Lora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ora"/>
              <a:buChar char="-"/>
            </a:pPr>
            <a:r>
              <a:rPr lang="en" sz="1000">
                <a:latin typeface="Lora"/>
                <a:ea typeface="Lora"/>
                <a:cs typeface="Lora"/>
                <a:sym typeface="Lora"/>
              </a:rPr>
              <a:t>Sponsor communication is vital.</a:t>
            </a:r>
            <a:endParaRPr sz="10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