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Lst>
  <p:sldSz cx="24384000" cy="13716000"/>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5" d="100"/>
          <a:sy n="55" d="100"/>
        </p:scale>
        <p:origin x="-468" y="-9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16647716505590299"/>
          <c:y val="8.5356947233887204E-2"/>
          <c:w val="0.70194554987050695"/>
          <c:h val="0.6090469234982649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BubbleSize val="1"/>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6</c:f>
              <c:numCache>
                <c:formatCode>General</c:formatCode>
                <c:ptCount val="1"/>
                <c:pt idx="0">
                  <c:v>62.5</c:v>
                </c:pt>
              </c:numCache>
            </c:numRef>
          </c:val>
        </c:ser>
        <c:dLbls>
          <c:showLegendKey val="0"/>
          <c:showVal val="0"/>
          <c:showCatName val="0"/>
          <c:showSerName val="0"/>
          <c:showPercent val="0"/>
          <c:showBubbleSize val="0"/>
        </c:dLbls>
        <c:gapWidth val="40"/>
        <c:axId val="47578112"/>
        <c:axId val="48528704"/>
      </c:barChart>
      <c:catAx>
        <c:axId val="47578112"/>
        <c:scaling>
          <c:orientation val="minMax"/>
        </c:scaling>
        <c:delete val="0"/>
        <c:axPos val="b"/>
        <c:numFmt formatCode="mm/dd/yyyy" sourceLinked="1"/>
        <c:majorTickMark val="out"/>
        <c:minorTickMark val="none"/>
        <c:tickLblPos val="low"/>
        <c:spPr>
          <a:ln w="12600">
            <a:solidFill>
              <a:srgbClr val="D3CEC2"/>
            </a:solidFill>
            <a:round/>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48528704"/>
        <c:crosses val="autoZero"/>
        <c:auto val="1"/>
        <c:lblAlgn val="ctr"/>
        <c:lblOffset val="100"/>
        <c:noMultiLvlLbl val="1"/>
      </c:catAx>
      <c:valAx>
        <c:axId val="48528704"/>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47578112"/>
        <c:crosses val="autoZero"/>
        <c:crossBetween val="midCat"/>
        <c:majorUnit val="7"/>
        <c:minorUnit val="3.5"/>
      </c:valAx>
      <c:spPr>
        <a:noFill/>
        <a:ln w="12600">
          <a:noFill/>
        </a:ln>
      </c:spPr>
    </c:plotArea>
    <c:legend>
      <c:legendPos val="b"/>
      <c:layout>
        <c:manualLayout>
          <c:xMode val="edge"/>
          <c:yMode val="edge"/>
          <c:x val="0"/>
          <c:y val="0.90215400000000001"/>
        </c:manualLayout>
      </c:layout>
      <c:overlay val="0"/>
      <c:spPr>
        <a:noFill/>
        <a:ln w="12600">
          <a:noFill/>
        </a:ln>
      </c:spPr>
    </c:legend>
    <c:plotVisOnly val="1"/>
    <c:dispBlanksAs val="gap"/>
    <c:showDLblsOverMax val="1"/>
  </c:chart>
  <c:spPr>
    <a:noFill/>
    <a:ln>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63" name="圖片 62"/>
          <p:cNvPicPr/>
          <p:nvPr/>
        </p:nvPicPr>
        <p:blipFill>
          <a:blip r:embed="rId2"/>
          <a:stretch/>
        </p:blipFill>
        <p:spPr>
          <a:xfrm>
            <a:off x="11505960" y="11531520"/>
            <a:ext cx="1384200" cy="1104480"/>
          </a:xfrm>
          <a:prstGeom prst="rect">
            <a:avLst/>
          </a:prstGeom>
          <a:ln>
            <a:noFill/>
          </a:ln>
        </p:spPr>
      </p:pic>
      <p:pic>
        <p:nvPicPr>
          <p:cNvPr id="64" name="圖片 63"/>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219" name="圖片 218"/>
          <p:cNvPicPr/>
          <p:nvPr/>
        </p:nvPicPr>
        <p:blipFill>
          <a:blip r:embed="rId2"/>
          <a:stretch/>
        </p:blipFill>
        <p:spPr>
          <a:xfrm>
            <a:off x="11505960" y="11531520"/>
            <a:ext cx="1384200" cy="1104480"/>
          </a:xfrm>
          <a:prstGeom prst="rect">
            <a:avLst/>
          </a:prstGeom>
          <a:ln>
            <a:noFill/>
          </a:ln>
        </p:spPr>
      </p:pic>
      <p:pic>
        <p:nvPicPr>
          <p:cNvPr id="220" name="圖片 219"/>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13"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15"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17"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18"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2"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3"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4"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30"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1"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2"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34"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5"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37"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8"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9"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40"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42"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43"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344" name="圖片 343"/>
          <p:cNvPicPr/>
          <p:nvPr/>
        </p:nvPicPr>
        <p:blipFill>
          <a:blip r:embed="rId2"/>
          <a:stretch/>
        </p:blipFill>
        <p:spPr>
          <a:xfrm>
            <a:off x="11505960" y="11531520"/>
            <a:ext cx="1384200" cy="1104480"/>
          </a:xfrm>
          <a:prstGeom prst="rect">
            <a:avLst/>
          </a:prstGeom>
          <a:ln>
            <a:noFill/>
          </a:ln>
        </p:spPr>
      </p:pic>
      <p:pic>
        <p:nvPicPr>
          <p:cNvPr id="345" name="圖片 344"/>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444" name="圖片 443"/>
          <p:cNvPicPr/>
          <p:nvPr/>
        </p:nvPicPr>
        <p:blipFill>
          <a:blip r:embed="rId2"/>
          <a:stretch/>
        </p:blipFill>
        <p:spPr>
          <a:xfrm>
            <a:off x="11505960" y="11531520"/>
            <a:ext cx="1384200" cy="1104480"/>
          </a:xfrm>
          <a:prstGeom prst="rect">
            <a:avLst/>
          </a:prstGeom>
          <a:ln>
            <a:noFill/>
          </a:ln>
        </p:spPr>
      </p:pic>
      <p:pic>
        <p:nvPicPr>
          <p:cNvPr id="445" name="圖片 444"/>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512" name="圖片 511"/>
          <p:cNvPicPr/>
          <p:nvPr/>
        </p:nvPicPr>
        <p:blipFill>
          <a:blip r:embed="rId2"/>
          <a:stretch/>
        </p:blipFill>
        <p:spPr>
          <a:xfrm>
            <a:off x="11505960" y="11531520"/>
            <a:ext cx="1384200" cy="1104480"/>
          </a:xfrm>
          <a:prstGeom prst="rect">
            <a:avLst/>
          </a:prstGeom>
          <a:ln>
            <a:noFill/>
          </a:ln>
        </p:spPr>
      </p:pic>
      <p:pic>
        <p:nvPicPr>
          <p:cNvPr id="513" name="圖片 512"/>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chart" Target="../charts/char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1" name="CustomShape 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2" name="CustomShape 2"/>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8"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15"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6"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7"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18"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19"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20"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21"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22"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3"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 name="PlaceHolder 25"/>
          <p:cNvSpPr>
            <a:spLocks noGrp="1"/>
          </p:cNvSpPr>
          <p:nvPr>
            <p:ph type="body"/>
          </p:nvPr>
        </p:nvSpPr>
        <p:spPr>
          <a:xfrm>
            <a:off x="1277316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LevelGermany</a:t>
            </a:r>
            <a:endParaRPr lang="en-US" sz="3200" b="0" strike="noStrike" spc="248">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LevelFrankfurt</a:t>
            </a:r>
            <a:endParaRPr lang="en-US" sz="3000" b="0" strike="noStrike" spc="248">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LevelCanada</a:t>
            </a:r>
            <a:endParaRPr lang="en-US" sz="3200" b="0" strike="noStrike" spc="248">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LevelMontreal</a:t>
            </a:r>
            <a:endParaRPr lang="en-US" sz="3000" b="0" strike="noStrike" spc="248">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tIns="0" rIns="0" bIns="0" anchor="ctr"/>
          <a:lstStyle/>
          <a:p>
            <a:pPr algn="ctr">
              <a:lnSpc>
                <a:spcPct val="100000"/>
              </a:lnSpc>
            </a:pPr>
            <a:r>
              <a:rPr lang="en-US" sz="19800" b="0" strike="noStrike" cap="all" spc="1980">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tIns="0" rIns="0" bIns="0"/>
          <a:lstStyle/>
          <a:p>
            <a:pPr marL="432000" indent="-324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algn="ctr">
              <a:lnSpc>
                <a:spcPct val="100000"/>
              </a:lnSpc>
            </a:pPr>
            <a:r>
              <a:rPr lang="en-US" sz="5000" b="0" strike="noStrike" spc="248">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67"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68"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69"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71"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2"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3"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4"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5"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6"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7"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8"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9"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80"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81"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82"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83"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84"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85"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86"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87"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8"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97" name="CustomShape 33"/>
          <p:cNvSpPr/>
          <p:nvPr/>
        </p:nvSpPr>
        <p:spPr>
          <a:xfrm>
            <a:off x="27939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98" name="CustomShape 34"/>
          <p:cNvSpPr/>
          <p:nvPr/>
        </p:nvSpPr>
        <p:spPr>
          <a:xfrm>
            <a:off x="27939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9" name="CustomShape 35"/>
          <p:cNvSpPr/>
          <p:nvPr/>
        </p:nvSpPr>
        <p:spPr>
          <a:xfrm>
            <a:off x="22849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0" name="CustomShape 36"/>
          <p:cNvSpPr/>
          <p:nvPr/>
        </p:nvSpPr>
        <p:spPr>
          <a:xfrm>
            <a:off x="22849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1" name="CustomShape 37"/>
          <p:cNvSpPr/>
          <p:nvPr/>
        </p:nvSpPr>
        <p:spPr>
          <a:xfrm>
            <a:off x="24318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2" name="CustomShape 38"/>
          <p:cNvSpPr/>
          <p:nvPr/>
        </p:nvSpPr>
        <p:spPr>
          <a:xfrm>
            <a:off x="27939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3" name="CustomShape 39"/>
          <p:cNvSpPr/>
          <p:nvPr/>
        </p:nvSpPr>
        <p:spPr>
          <a:xfrm>
            <a:off x="24318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4" name="CustomShape 40"/>
          <p:cNvSpPr/>
          <p:nvPr/>
        </p:nvSpPr>
        <p:spPr>
          <a:xfrm>
            <a:off x="27939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scrgbClr r="0" g="0" b="0"/>
          </a:lnRef>
          <a:fillRef idx="0">
            <a:scrgbClr r="0" g="0" b="0"/>
          </a:fillRef>
          <a:effectRef idx="0">
            <a:scrgbClr r="0" g="0" b="0"/>
          </a:effectRef>
          <a:fontRef idx="minor"/>
        </p:style>
      </p:sp>
      <p:sp>
        <p:nvSpPr>
          <p:cNvPr id="106" name="CustomShape 42"/>
          <p:cNvSpPr/>
          <p:nvPr/>
        </p:nvSpPr>
        <p:spPr>
          <a:xfrm>
            <a:off x="278460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7" name="CustomShape 43"/>
          <p:cNvSpPr/>
          <p:nvPr/>
        </p:nvSpPr>
        <p:spPr>
          <a:xfrm>
            <a:off x="245412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8" name="CustomShape 44"/>
          <p:cNvSpPr/>
          <p:nvPr/>
        </p:nvSpPr>
        <p:spPr>
          <a:xfrm>
            <a:off x="25599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9" name="CustomShape 45"/>
          <p:cNvSpPr/>
          <p:nvPr/>
        </p:nvSpPr>
        <p:spPr>
          <a:xfrm>
            <a:off x="278460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11" name="CustomShape 47"/>
          <p:cNvSpPr/>
          <p:nvPr/>
        </p:nvSpPr>
        <p:spPr>
          <a:xfrm>
            <a:off x="1465344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2" name="CustomShape 48"/>
          <p:cNvSpPr/>
          <p:nvPr/>
        </p:nvSpPr>
        <p:spPr>
          <a:xfrm>
            <a:off x="1465344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3" name="CustomShape 49"/>
          <p:cNvSpPr/>
          <p:nvPr/>
        </p:nvSpPr>
        <p:spPr>
          <a:xfrm>
            <a:off x="1414440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4" name="CustomShape 50"/>
          <p:cNvSpPr/>
          <p:nvPr/>
        </p:nvSpPr>
        <p:spPr>
          <a:xfrm>
            <a:off x="1414440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5" name="CustomShape 51"/>
          <p:cNvSpPr/>
          <p:nvPr/>
        </p:nvSpPr>
        <p:spPr>
          <a:xfrm>
            <a:off x="1429128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6" name="CustomShape 52"/>
          <p:cNvSpPr/>
          <p:nvPr/>
        </p:nvSpPr>
        <p:spPr>
          <a:xfrm>
            <a:off x="1465344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7" name="CustomShape 53"/>
          <p:cNvSpPr/>
          <p:nvPr/>
        </p:nvSpPr>
        <p:spPr>
          <a:xfrm>
            <a:off x="1429128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8" name="CustomShape 54"/>
          <p:cNvSpPr/>
          <p:nvPr/>
        </p:nvSpPr>
        <p:spPr>
          <a:xfrm>
            <a:off x="1465344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scrgbClr r="0" g="0" b="0"/>
          </a:lnRef>
          <a:fillRef idx="0">
            <a:scrgbClr r="0" g="0" b="0"/>
          </a:fillRef>
          <a:effectRef idx="0">
            <a:scrgbClr r="0" g="0" b="0"/>
          </a:effectRef>
          <a:fontRef idx="minor"/>
        </p:style>
      </p:sp>
      <p:sp>
        <p:nvSpPr>
          <p:cNvPr id="120" name="CustomShape 56"/>
          <p:cNvSpPr/>
          <p:nvPr/>
        </p:nvSpPr>
        <p:spPr>
          <a:xfrm>
            <a:off x="1463904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1" name="CustomShape 57"/>
          <p:cNvSpPr/>
          <p:nvPr/>
        </p:nvSpPr>
        <p:spPr>
          <a:xfrm>
            <a:off x="1430856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2" name="CustomShape 58"/>
          <p:cNvSpPr/>
          <p:nvPr/>
        </p:nvSpPr>
        <p:spPr>
          <a:xfrm>
            <a:off x="1441944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3" name="CustomShape 59"/>
          <p:cNvSpPr/>
          <p:nvPr/>
        </p:nvSpPr>
        <p:spPr>
          <a:xfrm>
            <a:off x="1463904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25" name="CustomShape 61"/>
          <p:cNvSpPr/>
          <p:nvPr/>
        </p:nvSpPr>
        <p:spPr>
          <a:xfrm>
            <a:off x="675576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6" name="CustomShape 62"/>
          <p:cNvSpPr/>
          <p:nvPr/>
        </p:nvSpPr>
        <p:spPr>
          <a:xfrm>
            <a:off x="675576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7" name="CustomShape 63"/>
          <p:cNvSpPr/>
          <p:nvPr/>
        </p:nvSpPr>
        <p:spPr>
          <a:xfrm>
            <a:off x="624636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8" name="CustomShape 64"/>
          <p:cNvSpPr/>
          <p:nvPr/>
        </p:nvSpPr>
        <p:spPr>
          <a:xfrm>
            <a:off x="624636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9" name="CustomShape 65"/>
          <p:cNvSpPr/>
          <p:nvPr/>
        </p:nvSpPr>
        <p:spPr>
          <a:xfrm>
            <a:off x="639324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0" name="CustomShape 66"/>
          <p:cNvSpPr/>
          <p:nvPr/>
        </p:nvSpPr>
        <p:spPr>
          <a:xfrm>
            <a:off x="675576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1" name="CustomShape 67"/>
          <p:cNvSpPr/>
          <p:nvPr/>
        </p:nvSpPr>
        <p:spPr>
          <a:xfrm>
            <a:off x="639324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2" name="CustomShape 68"/>
          <p:cNvSpPr/>
          <p:nvPr/>
        </p:nvSpPr>
        <p:spPr>
          <a:xfrm>
            <a:off x="675576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scrgbClr r="0" g="0" b="0"/>
          </a:lnRef>
          <a:fillRef idx="0">
            <a:scrgbClr r="0" g="0" b="0"/>
          </a:fillRef>
          <a:effectRef idx="0">
            <a:scrgbClr r="0" g="0" b="0"/>
          </a:effectRef>
          <a:fontRef idx="minor"/>
        </p:style>
      </p:sp>
      <p:sp>
        <p:nvSpPr>
          <p:cNvPr id="134" name="CustomShape 70"/>
          <p:cNvSpPr/>
          <p:nvPr/>
        </p:nvSpPr>
        <p:spPr>
          <a:xfrm>
            <a:off x="677088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5" name="CustomShape 71"/>
          <p:cNvSpPr/>
          <p:nvPr/>
        </p:nvSpPr>
        <p:spPr>
          <a:xfrm>
            <a:off x="641664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6" name="CustomShape 72"/>
          <p:cNvSpPr/>
          <p:nvPr/>
        </p:nvSpPr>
        <p:spPr>
          <a:xfrm>
            <a:off x="652140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7" name="CustomShape 73"/>
          <p:cNvSpPr/>
          <p:nvPr/>
        </p:nvSpPr>
        <p:spPr>
          <a:xfrm>
            <a:off x="677088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39" name="CustomShape 75"/>
          <p:cNvSpPr/>
          <p:nvPr/>
        </p:nvSpPr>
        <p:spPr>
          <a:xfrm>
            <a:off x="1069812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0" name="CustomShape 76"/>
          <p:cNvSpPr/>
          <p:nvPr/>
        </p:nvSpPr>
        <p:spPr>
          <a:xfrm>
            <a:off x="1069812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1" name="CustomShape 77"/>
          <p:cNvSpPr/>
          <p:nvPr/>
        </p:nvSpPr>
        <p:spPr>
          <a:xfrm>
            <a:off x="1018908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2" name="CustomShape 78"/>
          <p:cNvSpPr/>
          <p:nvPr/>
        </p:nvSpPr>
        <p:spPr>
          <a:xfrm>
            <a:off x="1018908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3" name="CustomShape 79"/>
          <p:cNvSpPr/>
          <p:nvPr/>
        </p:nvSpPr>
        <p:spPr>
          <a:xfrm>
            <a:off x="1033596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4" name="CustomShape 80"/>
          <p:cNvSpPr/>
          <p:nvPr/>
        </p:nvSpPr>
        <p:spPr>
          <a:xfrm>
            <a:off x="1069812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81"/>
          <p:cNvSpPr/>
          <p:nvPr/>
        </p:nvSpPr>
        <p:spPr>
          <a:xfrm>
            <a:off x="1033596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6" name="CustomShape 82"/>
          <p:cNvSpPr/>
          <p:nvPr/>
        </p:nvSpPr>
        <p:spPr>
          <a:xfrm>
            <a:off x="1069812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scrgbClr r="0" g="0" b="0"/>
          </a:lnRef>
          <a:fillRef idx="0">
            <a:scrgbClr r="0" g="0" b="0"/>
          </a:fillRef>
          <a:effectRef idx="0">
            <a:scrgbClr r="0" g="0" b="0"/>
          </a:effectRef>
          <a:fontRef idx="minor"/>
        </p:style>
      </p:sp>
      <p:sp>
        <p:nvSpPr>
          <p:cNvPr id="148" name="CustomShape 84"/>
          <p:cNvSpPr/>
          <p:nvPr/>
        </p:nvSpPr>
        <p:spPr>
          <a:xfrm>
            <a:off x="1069848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49" name="CustomShape 85"/>
          <p:cNvSpPr/>
          <p:nvPr/>
        </p:nvSpPr>
        <p:spPr>
          <a:xfrm>
            <a:off x="1036800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0" name="CustomShape 86"/>
          <p:cNvSpPr/>
          <p:nvPr/>
        </p:nvSpPr>
        <p:spPr>
          <a:xfrm>
            <a:off x="1046412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1" name="CustomShape 87"/>
          <p:cNvSpPr/>
          <p:nvPr/>
        </p:nvSpPr>
        <p:spPr>
          <a:xfrm>
            <a:off x="1069848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53" name="CustomShape 89"/>
          <p:cNvSpPr/>
          <p:nvPr/>
        </p:nvSpPr>
        <p:spPr>
          <a:xfrm>
            <a:off x="186213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4" name="CustomShape 90"/>
          <p:cNvSpPr/>
          <p:nvPr/>
        </p:nvSpPr>
        <p:spPr>
          <a:xfrm>
            <a:off x="186213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5" name="CustomShape 91"/>
          <p:cNvSpPr/>
          <p:nvPr/>
        </p:nvSpPr>
        <p:spPr>
          <a:xfrm>
            <a:off x="181123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6" name="CustomShape 92"/>
          <p:cNvSpPr/>
          <p:nvPr/>
        </p:nvSpPr>
        <p:spPr>
          <a:xfrm>
            <a:off x="181123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7" name="CustomShape 93"/>
          <p:cNvSpPr/>
          <p:nvPr/>
        </p:nvSpPr>
        <p:spPr>
          <a:xfrm>
            <a:off x="182592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8" name="CustomShape 94"/>
          <p:cNvSpPr/>
          <p:nvPr/>
        </p:nvSpPr>
        <p:spPr>
          <a:xfrm>
            <a:off x="186213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5"/>
          <p:cNvSpPr/>
          <p:nvPr/>
        </p:nvSpPr>
        <p:spPr>
          <a:xfrm>
            <a:off x="182592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96"/>
          <p:cNvSpPr/>
          <p:nvPr/>
        </p:nvSpPr>
        <p:spPr>
          <a:xfrm>
            <a:off x="186213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scrgbClr r="0" g="0" b="0"/>
          </a:lnRef>
          <a:fillRef idx="0">
            <a:scrgbClr r="0" g="0" b="0"/>
          </a:fillRef>
          <a:effectRef idx="0">
            <a:scrgbClr r="0" g="0" b="0"/>
          </a:effectRef>
          <a:fontRef idx="minor"/>
        </p:style>
      </p:sp>
      <p:sp>
        <p:nvSpPr>
          <p:cNvPr id="162" name="CustomShape 98"/>
          <p:cNvSpPr/>
          <p:nvPr/>
        </p:nvSpPr>
        <p:spPr>
          <a:xfrm>
            <a:off x="1861596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3" name="CustomShape 99"/>
          <p:cNvSpPr/>
          <p:nvPr/>
        </p:nvSpPr>
        <p:spPr>
          <a:xfrm>
            <a:off x="1828548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4" name="CustomShape 100"/>
          <p:cNvSpPr/>
          <p:nvPr/>
        </p:nvSpPr>
        <p:spPr>
          <a:xfrm>
            <a:off x="183873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5" name="CustomShape 101"/>
          <p:cNvSpPr/>
          <p:nvPr/>
        </p:nvSpPr>
        <p:spPr>
          <a:xfrm>
            <a:off x="1861596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6" name="CustomShape 102"/>
          <p:cNvSpPr/>
          <p:nvPr/>
        </p:nvSpPr>
        <p:spPr>
          <a:xfrm rot="10800000" flipH="1">
            <a:off x="673092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7" name="CustomShape 103"/>
          <p:cNvSpPr/>
          <p:nvPr/>
        </p:nvSpPr>
        <p:spPr>
          <a:xfrm rot="10800000" flipH="1">
            <a:off x="1464300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8" name="CustomShape 104"/>
          <p:cNvSpPr/>
          <p:nvPr/>
        </p:nvSpPr>
        <p:spPr>
          <a:xfrm>
            <a:off x="7327800" y="945504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9" name="CustomShape 105"/>
          <p:cNvSpPr/>
          <p:nvPr/>
        </p:nvSpPr>
        <p:spPr>
          <a:xfrm>
            <a:off x="15227280" y="9464400"/>
            <a:ext cx="3381120" cy="713880"/>
          </a:xfrm>
          <a:custGeom>
            <a:avLst/>
            <a:gdLst/>
            <a:ahLst/>
            <a:cxnLst/>
            <a:rect l="l" t="t" r="r" b="b"/>
            <a:pathLst>
              <a:path w="21600" h="10640">
                <a:moveTo>
                  <a:pt x="0" y="3627"/>
                </a:moveTo>
                <a:cubicBezTo>
                  <a:pt x="0" y="3627"/>
                  <a:pt x="9024"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70" name="Line 106"/>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1" name="Line 107"/>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2" name="PlaceHolder 108"/>
          <p:cNvSpPr>
            <a:spLocks noGrp="1"/>
          </p:cNvSpPr>
          <p:nvPr>
            <p:ph type="body"/>
          </p:nvPr>
        </p:nvSpPr>
        <p:spPr>
          <a:xfrm>
            <a:off x="2502000" y="10883880"/>
            <a:ext cx="19392480" cy="17776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lang="en-US" sz="3200" b="0" strike="noStrike" spc="248">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Level5.</a:t>
            </a:r>
            <a:endParaRPr lang="en-US" sz="3000" b="0" strike="noStrike" spc="248">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Level4.</a:t>
            </a:r>
            <a:endParaRPr lang="en-US" sz="3000" b="0" strike="noStrike" spc="248">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Level3.</a:t>
            </a:r>
            <a:endParaRPr lang="en-US" sz="3000" b="0" strike="noStrike" spc="248">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Level2.</a:t>
            </a:r>
            <a:endParaRPr lang="en-US" sz="3000" b="0" strike="noStrike" spc="248">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Level1.</a:t>
            </a:r>
            <a:endParaRPr lang="en-US" sz="3000" b="0" strike="noStrike" spc="248">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Seventh Outline LevelAt commodo neglegentur vim.</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Eum omnis justo debet ut.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Vestibulum id ligula porta felis euismod semper.</a:t>
            </a:r>
            <a:endParaRPr lang="en-US" sz="5000" b="0" strike="noStrike" spc="248">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Seventh Outline LevelVel at illud imperdiet.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Suas constituto ea mei.</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Seventh Outline LevelAd quis offendit.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Etiam porta sem malesuada magna mollis euismod.</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Eligendi interpretaris cu eam.</a:t>
            </a:r>
            <a:endParaRPr lang="en-US" sz="5000" b="0" strike="noStrike" spc="248">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Seventh Outline LevelMutat euismod patrioque sed eu.</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Essent intellegat has ea.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Seventh Outline LevelNo vix odio magna.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Pro id habemus neglegentur.</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Maecenas faucibus mollis interdum.</a:t>
            </a:r>
            <a:endParaRPr lang="en-US" sz="5000" b="0" strike="noStrike" spc="248">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cxnLst/>
            <a:rect l="l" t="t" r="r" b="b"/>
            <a:pathLst>
              <a:path w="21600" h="10640">
                <a:moveTo>
                  <a:pt x="0" y="7013"/>
                </a:moveTo>
                <a:cubicBezTo>
                  <a:pt x="0" y="7013"/>
                  <a:pt x="9024" y="-10960"/>
                  <a:pt x="21600" y="10640"/>
                </a:cubicBezTo>
              </a:path>
            </a:pathLst>
          </a:custGeom>
          <a:noFill/>
          <a:ln w="12600" cap="rnd">
            <a:solidFill>
              <a:srgbClr val="D3CEC2"/>
            </a:solidFill>
            <a:custDash>
              <a:ds d="200000" sp="200000"/>
            </a:custDash>
            <a:miter/>
            <a:headEnd type="triangle" w="med" len="sm"/>
            <a:tailEnd type="triangle" w="med" len="med"/>
          </a:ln>
          <a:effectLst>
            <a:reflection stA="50000" endPos="40000" dir="5400000" sy="-100000" algn="bl" rotWithShape="0"/>
          </a:effectLst>
        </p:spPr>
        <p:style>
          <a:lnRef idx="0">
            <a:scrgbClr r="0" g="0" b="0"/>
          </a:lnRef>
          <a:fillRef idx="0">
            <a:scrgbClr r="0" g="0" b="0"/>
          </a:fillRef>
          <a:effectRef idx="0">
            <a:scrgbClr r="0" g="0" b="0"/>
          </a:effectRef>
          <a:fontRef idx="minor"/>
        </p:style>
      </p:sp>
      <p:sp>
        <p:nvSpPr>
          <p:cNvPr id="186" name="PlaceHolder 122"/>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221"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22"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23"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24"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25"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26"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27"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28"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29"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30"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31"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32"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33"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34"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35"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236"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237"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238"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239"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240"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241"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242"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243"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4"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5"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46"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247" name="Line 27"/>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48" name="Line 28"/>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49" name="CustomShape 29"/>
          <p:cNvSpPr/>
          <p:nvPr/>
        </p:nvSpPr>
        <p:spPr>
          <a:xfrm>
            <a:off x="5322240" y="517572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50" name="CustomShape 30"/>
          <p:cNvSpPr/>
          <p:nvPr/>
        </p:nvSpPr>
        <p:spPr>
          <a:xfrm>
            <a:off x="5841720" y="533592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1" name="CustomShape 31"/>
          <p:cNvSpPr/>
          <p:nvPr/>
        </p:nvSpPr>
        <p:spPr>
          <a:xfrm>
            <a:off x="5841720" y="569556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2" name="CustomShape 32"/>
          <p:cNvSpPr/>
          <p:nvPr/>
        </p:nvSpPr>
        <p:spPr>
          <a:xfrm>
            <a:off x="5332680" y="533592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3" name="CustomShape 33"/>
          <p:cNvSpPr/>
          <p:nvPr/>
        </p:nvSpPr>
        <p:spPr>
          <a:xfrm>
            <a:off x="5332680" y="569556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4" name="CustomShape 34"/>
          <p:cNvSpPr/>
          <p:nvPr/>
        </p:nvSpPr>
        <p:spPr>
          <a:xfrm>
            <a:off x="5479560" y="518652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5" name="CustomShape 35"/>
          <p:cNvSpPr/>
          <p:nvPr/>
        </p:nvSpPr>
        <p:spPr>
          <a:xfrm>
            <a:off x="5841720" y="518652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6" name="CustomShape 36"/>
          <p:cNvSpPr/>
          <p:nvPr/>
        </p:nvSpPr>
        <p:spPr>
          <a:xfrm>
            <a:off x="5479560" y="569556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7" name="CustomShape 37"/>
          <p:cNvSpPr/>
          <p:nvPr/>
        </p:nvSpPr>
        <p:spPr>
          <a:xfrm>
            <a:off x="5841720" y="569556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8" name="CustomShape 38"/>
          <p:cNvSpPr/>
          <p:nvPr/>
        </p:nvSpPr>
        <p:spPr>
          <a:xfrm>
            <a:off x="12007800" y="517572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59" name="CustomShape 39"/>
          <p:cNvSpPr/>
          <p:nvPr/>
        </p:nvSpPr>
        <p:spPr>
          <a:xfrm>
            <a:off x="12527640" y="533592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0" name="CustomShape 40"/>
          <p:cNvSpPr/>
          <p:nvPr/>
        </p:nvSpPr>
        <p:spPr>
          <a:xfrm>
            <a:off x="12527640" y="569556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1" name="CustomShape 41"/>
          <p:cNvSpPr/>
          <p:nvPr/>
        </p:nvSpPr>
        <p:spPr>
          <a:xfrm>
            <a:off x="12018600" y="533592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2" name="CustomShape 42"/>
          <p:cNvSpPr/>
          <p:nvPr/>
        </p:nvSpPr>
        <p:spPr>
          <a:xfrm>
            <a:off x="12018600" y="569556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3" name="CustomShape 43"/>
          <p:cNvSpPr/>
          <p:nvPr/>
        </p:nvSpPr>
        <p:spPr>
          <a:xfrm>
            <a:off x="12165480" y="518652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4" name="CustomShape 44"/>
          <p:cNvSpPr/>
          <p:nvPr/>
        </p:nvSpPr>
        <p:spPr>
          <a:xfrm>
            <a:off x="12527640" y="518652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5" name="CustomShape 45"/>
          <p:cNvSpPr/>
          <p:nvPr/>
        </p:nvSpPr>
        <p:spPr>
          <a:xfrm>
            <a:off x="12165480" y="569556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6" name="CustomShape 46"/>
          <p:cNvSpPr/>
          <p:nvPr/>
        </p:nvSpPr>
        <p:spPr>
          <a:xfrm>
            <a:off x="12527640" y="569556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7" name="CustomShape 47"/>
          <p:cNvSpPr/>
          <p:nvPr/>
        </p:nvSpPr>
        <p:spPr>
          <a:xfrm>
            <a:off x="132120" y="766008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68" name="CustomShape 48"/>
          <p:cNvSpPr/>
          <p:nvPr/>
        </p:nvSpPr>
        <p:spPr>
          <a:xfrm>
            <a:off x="651960" y="7814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9" name="CustomShape 49"/>
          <p:cNvSpPr/>
          <p:nvPr/>
        </p:nvSpPr>
        <p:spPr>
          <a:xfrm>
            <a:off x="651960" y="817992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0" name="CustomShape 50"/>
          <p:cNvSpPr/>
          <p:nvPr/>
        </p:nvSpPr>
        <p:spPr>
          <a:xfrm>
            <a:off x="142920" y="7814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1" name="CustomShape 51"/>
          <p:cNvSpPr/>
          <p:nvPr/>
        </p:nvSpPr>
        <p:spPr>
          <a:xfrm>
            <a:off x="142920" y="817992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2" name="CustomShape 52"/>
          <p:cNvSpPr/>
          <p:nvPr/>
        </p:nvSpPr>
        <p:spPr>
          <a:xfrm>
            <a:off x="289800" y="767088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3" name="CustomShape 53"/>
          <p:cNvSpPr/>
          <p:nvPr/>
        </p:nvSpPr>
        <p:spPr>
          <a:xfrm>
            <a:off x="651960" y="767088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4" name="CustomShape 54"/>
          <p:cNvSpPr/>
          <p:nvPr/>
        </p:nvSpPr>
        <p:spPr>
          <a:xfrm>
            <a:off x="289800" y="817992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5" name="CustomShape 55"/>
          <p:cNvSpPr/>
          <p:nvPr/>
        </p:nvSpPr>
        <p:spPr>
          <a:xfrm>
            <a:off x="651960" y="817992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6" name="CustomShape 56"/>
          <p:cNvSpPr/>
          <p:nvPr/>
        </p:nvSpPr>
        <p:spPr>
          <a:xfrm>
            <a:off x="7913160" y="766008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77" name="CustomShape 57"/>
          <p:cNvSpPr/>
          <p:nvPr/>
        </p:nvSpPr>
        <p:spPr>
          <a:xfrm>
            <a:off x="8432640" y="7814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8" name="CustomShape 58"/>
          <p:cNvSpPr/>
          <p:nvPr/>
        </p:nvSpPr>
        <p:spPr>
          <a:xfrm>
            <a:off x="8432640" y="817992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9" name="CustomShape 59"/>
          <p:cNvSpPr/>
          <p:nvPr/>
        </p:nvSpPr>
        <p:spPr>
          <a:xfrm>
            <a:off x="7923600" y="7814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0" name="CustomShape 60"/>
          <p:cNvSpPr/>
          <p:nvPr/>
        </p:nvSpPr>
        <p:spPr>
          <a:xfrm>
            <a:off x="7923600" y="817992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1" name="CustomShape 61"/>
          <p:cNvSpPr/>
          <p:nvPr/>
        </p:nvSpPr>
        <p:spPr>
          <a:xfrm>
            <a:off x="8070480" y="767088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2" name="CustomShape 62"/>
          <p:cNvSpPr/>
          <p:nvPr/>
        </p:nvSpPr>
        <p:spPr>
          <a:xfrm>
            <a:off x="8432640" y="767088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3" name="CustomShape 63"/>
          <p:cNvSpPr/>
          <p:nvPr/>
        </p:nvSpPr>
        <p:spPr>
          <a:xfrm>
            <a:off x="8070480" y="817992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4" name="CustomShape 64"/>
          <p:cNvSpPr/>
          <p:nvPr/>
        </p:nvSpPr>
        <p:spPr>
          <a:xfrm>
            <a:off x="8432640" y="817992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5" name="CustomShape 65"/>
          <p:cNvSpPr/>
          <p:nvPr/>
        </p:nvSpPr>
        <p:spPr>
          <a:xfrm>
            <a:off x="15693840" y="776340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86" name="CustomShape 66"/>
          <p:cNvSpPr/>
          <p:nvPr/>
        </p:nvSpPr>
        <p:spPr>
          <a:xfrm>
            <a:off x="16213680" y="792360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7" name="CustomShape 67"/>
          <p:cNvSpPr/>
          <p:nvPr/>
        </p:nvSpPr>
        <p:spPr>
          <a:xfrm>
            <a:off x="16213680" y="828324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8" name="CustomShape 68"/>
          <p:cNvSpPr/>
          <p:nvPr/>
        </p:nvSpPr>
        <p:spPr>
          <a:xfrm>
            <a:off x="15704280" y="792360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9" name="CustomShape 69"/>
          <p:cNvSpPr/>
          <p:nvPr/>
        </p:nvSpPr>
        <p:spPr>
          <a:xfrm>
            <a:off x="15704280" y="828324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90" name="CustomShape 70"/>
          <p:cNvSpPr/>
          <p:nvPr/>
        </p:nvSpPr>
        <p:spPr>
          <a:xfrm>
            <a:off x="15851160" y="777384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91" name="CustomShape 71"/>
          <p:cNvSpPr/>
          <p:nvPr/>
        </p:nvSpPr>
        <p:spPr>
          <a:xfrm>
            <a:off x="16213680" y="777384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92" name="CustomShape 72"/>
          <p:cNvSpPr/>
          <p:nvPr/>
        </p:nvSpPr>
        <p:spPr>
          <a:xfrm>
            <a:off x="15851160" y="828324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93" name="CustomShape 73"/>
          <p:cNvSpPr/>
          <p:nvPr/>
        </p:nvSpPr>
        <p:spPr>
          <a:xfrm>
            <a:off x="16213680" y="828324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94" name="PlaceHolder 74"/>
          <p:cNvSpPr>
            <a:spLocks noGrp="1"/>
          </p:cNvSpPr>
          <p:nvPr>
            <p:ph type="body"/>
          </p:nvPr>
        </p:nvSpPr>
        <p:spPr>
          <a:xfrm>
            <a:off x="6590880" y="5099040"/>
            <a:ext cx="47239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LevelLigula Ultricies</a:t>
            </a:r>
            <a:endParaRPr lang="en-US" sz="3000" b="0" strike="noStrike" spc="248">
              <a:solidFill>
                <a:srgbClr val="6B6A67"/>
              </a:solidFill>
              <a:uFill>
                <a:solidFill>
                  <a:srgbClr val="FFFFFF"/>
                </a:solidFill>
              </a:uFill>
              <a:latin typeface="Avenir Next Condensed Ultra Lig"/>
            </a:endParaRPr>
          </a:p>
        </p:txBody>
      </p:sp>
      <p:sp>
        <p:nvSpPr>
          <p:cNvPr id="295" name="PlaceHolder 75"/>
          <p:cNvSpPr>
            <a:spLocks noGrp="1"/>
          </p:cNvSpPr>
          <p:nvPr>
            <p:ph type="body"/>
          </p:nvPr>
        </p:nvSpPr>
        <p:spPr>
          <a:xfrm>
            <a:off x="11757240" y="8134200"/>
            <a:ext cx="46861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LevelEtiam Egestas</a:t>
            </a:r>
            <a:endParaRPr lang="en-US" sz="3200" b="0" strike="noStrike" spc="248">
              <a:solidFill>
                <a:srgbClr val="6B6A67"/>
              </a:solidFill>
              <a:uFill>
                <a:solidFill>
                  <a:srgbClr val="FFFFFF"/>
                </a:solidFill>
              </a:uFill>
              <a:latin typeface="Avenir Next Condensed Ultra Lig"/>
            </a:endParaRPr>
          </a:p>
        </p:txBody>
      </p:sp>
      <p:sp>
        <p:nvSpPr>
          <p:cNvPr id="296" name="PlaceHolder 76"/>
          <p:cNvSpPr>
            <a:spLocks noGrp="1"/>
          </p:cNvSpPr>
          <p:nvPr>
            <p:ph type="body"/>
          </p:nvPr>
        </p:nvSpPr>
        <p:spPr>
          <a:xfrm>
            <a:off x="6590880" y="5622120"/>
            <a:ext cx="47239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LevelEuismod Fermentum</a:t>
            </a:r>
            <a:endParaRPr lang="en-US" sz="3200" b="0" strike="noStrike" spc="248">
              <a:solidFill>
                <a:srgbClr val="6B6A67"/>
              </a:solidFill>
              <a:uFill>
                <a:solidFill>
                  <a:srgbClr val="FFFFFF"/>
                </a:solidFill>
              </a:uFill>
              <a:latin typeface="Avenir Next Condensed Ultra Lig"/>
            </a:endParaRPr>
          </a:p>
        </p:txBody>
      </p:sp>
      <p:sp>
        <p:nvSpPr>
          <p:cNvPr id="297" name="PlaceHolder 77"/>
          <p:cNvSpPr>
            <a:spLocks noGrp="1"/>
          </p:cNvSpPr>
          <p:nvPr>
            <p:ph type="body"/>
          </p:nvPr>
        </p:nvSpPr>
        <p:spPr>
          <a:xfrm>
            <a:off x="2511000" y="7512120"/>
            <a:ext cx="47239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LevelPurus</a:t>
            </a:r>
            <a:endParaRPr lang="en-US" sz="3000" b="0" strike="noStrike" spc="248">
              <a:solidFill>
                <a:srgbClr val="6B6A67"/>
              </a:solidFill>
              <a:uFill>
                <a:solidFill>
                  <a:srgbClr val="FFFFFF"/>
                </a:solidFill>
              </a:uFill>
              <a:latin typeface="Avenir Next Condensed Ultra Lig"/>
            </a:endParaRPr>
          </a:p>
        </p:txBody>
      </p:sp>
      <p:sp>
        <p:nvSpPr>
          <p:cNvPr id="298" name="PlaceHolder 78"/>
          <p:cNvSpPr>
            <a:spLocks noGrp="1"/>
          </p:cNvSpPr>
          <p:nvPr>
            <p:ph type="body"/>
          </p:nvPr>
        </p:nvSpPr>
        <p:spPr>
          <a:xfrm>
            <a:off x="11757240" y="7604640"/>
            <a:ext cx="46861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LevelDapibus Ridiculus</a:t>
            </a:r>
            <a:endParaRPr lang="en-US" sz="3000" b="0" strike="noStrike" spc="248">
              <a:solidFill>
                <a:srgbClr val="6B6A67"/>
              </a:solidFill>
              <a:uFill>
                <a:solidFill>
                  <a:srgbClr val="FFFFFF"/>
                </a:solidFill>
              </a:uFill>
              <a:latin typeface="Avenir Next Condensed Ultra Lig"/>
            </a:endParaRPr>
          </a:p>
        </p:txBody>
      </p:sp>
      <p:sp>
        <p:nvSpPr>
          <p:cNvPr id="299" name="PlaceHolder 79"/>
          <p:cNvSpPr>
            <a:spLocks noGrp="1"/>
          </p:cNvSpPr>
          <p:nvPr>
            <p:ph type="body"/>
          </p:nvPr>
        </p:nvSpPr>
        <p:spPr>
          <a:xfrm>
            <a:off x="17991360" y="7585560"/>
            <a:ext cx="47239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LevelTellus Ultricies</a:t>
            </a:r>
            <a:endParaRPr lang="en-US" sz="3000" b="0" strike="noStrike" spc="248">
              <a:solidFill>
                <a:srgbClr val="6B6A67"/>
              </a:solidFill>
              <a:uFill>
                <a:solidFill>
                  <a:srgbClr val="FFFFFF"/>
                </a:solidFill>
              </a:uFill>
              <a:latin typeface="Avenir Next Condensed Ultra Lig"/>
            </a:endParaRPr>
          </a:p>
        </p:txBody>
      </p:sp>
      <p:sp>
        <p:nvSpPr>
          <p:cNvPr id="300" name="PlaceHolder 80"/>
          <p:cNvSpPr>
            <a:spLocks noGrp="1"/>
          </p:cNvSpPr>
          <p:nvPr>
            <p:ph type="body"/>
          </p:nvPr>
        </p:nvSpPr>
        <p:spPr>
          <a:xfrm>
            <a:off x="17991360" y="8121600"/>
            <a:ext cx="47239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LevelConsectetur</a:t>
            </a:r>
            <a:endParaRPr lang="en-US" sz="3200" b="0" strike="noStrike" spc="248">
              <a:solidFill>
                <a:srgbClr val="6B6A67"/>
              </a:solidFill>
              <a:uFill>
                <a:solidFill>
                  <a:srgbClr val="FFFFFF"/>
                </a:solidFill>
              </a:uFill>
              <a:latin typeface="Avenir Next Condensed Ultra Lig"/>
            </a:endParaRPr>
          </a:p>
        </p:txBody>
      </p:sp>
      <p:sp>
        <p:nvSpPr>
          <p:cNvPr id="301" name="PlaceHolder 81"/>
          <p:cNvSpPr>
            <a:spLocks noGrp="1"/>
          </p:cNvSpPr>
          <p:nvPr>
            <p:ph type="body"/>
          </p:nvPr>
        </p:nvSpPr>
        <p:spPr>
          <a:xfrm>
            <a:off x="1882800" y="8119080"/>
            <a:ext cx="321408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LevelFermentum Risus</a:t>
            </a:r>
            <a:endParaRPr lang="en-US" sz="3200" b="0" strike="noStrike" spc="248">
              <a:solidFill>
                <a:srgbClr val="6B6A67"/>
              </a:solidFill>
              <a:uFill>
                <a:solidFill>
                  <a:srgbClr val="FFFFFF"/>
                </a:solidFill>
              </a:uFill>
              <a:latin typeface="Avenir Next Condensed Ultra Lig"/>
            </a:endParaRPr>
          </a:p>
        </p:txBody>
      </p:sp>
      <p:sp>
        <p:nvSpPr>
          <p:cNvPr id="302" name="PlaceHolder 82"/>
          <p:cNvSpPr>
            <a:spLocks noGrp="1"/>
          </p:cNvSpPr>
          <p:nvPr>
            <p:ph type="body"/>
          </p:nvPr>
        </p:nvSpPr>
        <p:spPr>
          <a:xfrm>
            <a:off x="13315680" y="5118120"/>
            <a:ext cx="46861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LevelFusce</a:t>
            </a:r>
            <a:endParaRPr lang="en-US" sz="3000" b="0" strike="noStrike" spc="248">
              <a:solidFill>
                <a:srgbClr val="6B6A67"/>
              </a:solidFill>
              <a:uFill>
                <a:solidFill>
                  <a:srgbClr val="FFFFFF"/>
                </a:solidFill>
              </a:uFill>
              <a:latin typeface="Avenir Next Condensed Ultra Lig"/>
            </a:endParaRPr>
          </a:p>
        </p:txBody>
      </p:sp>
      <p:sp>
        <p:nvSpPr>
          <p:cNvPr id="303" name="PlaceHolder 83"/>
          <p:cNvSpPr>
            <a:spLocks noGrp="1"/>
          </p:cNvSpPr>
          <p:nvPr>
            <p:ph type="body"/>
          </p:nvPr>
        </p:nvSpPr>
        <p:spPr>
          <a:xfrm>
            <a:off x="13315680" y="5641200"/>
            <a:ext cx="46861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LevelCommodo Tellus</a:t>
            </a:r>
            <a:endParaRPr lang="en-US" sz="3200" b="0" strike="noStrike" spc="248">
              <a:solidFill>
                <a:srgbClr val="6B6A67"/>
              </a:solidFill>
              <a:uFill>
                <a:solidFill>
                  <a:srgbClr val="FFFFFF"/>
                </a:solidFill>
              </a:uFill>
              <a:latin typeface="Avenir Next Condensed Ultra Lig"/>
            </a:endParaRPr>
          </a:p>
        </p:txBody>
      </p:sp>
      <p:sp>
        <p:nvSpPr>
          <p:cNvPr id="304" name="PlaceHolder 84"/>
          <p:cNvSpPr>
            <a:spLocks noGrp="1"/>
          </p:cNvSpPr>
          <p:nvPr>
            <p:ph type="body"/>
          </p:nvPr>
        </p:nvSpPr>
        <p:spPr>
          <a:xfrm>
            <a:off x="5676840" y="-1231596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D9CD08"/>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D9CD08"/>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D9CD08"/>
                </a:solidFill>
                <a:uFill>
                  <a:solidFill>
                    <a:srgbClr val="FFFFFF"/>
                  </a:solidFill>
                </a:uFill>
                <a:latin typeface="Avenir Next Condensed Medium"/>
                <a:ea typeface="Avenir Next Condensed Medium"/>
              </a:rPr>
              <a:t>Seventh Outline Level1.</a:t>
            </a:r>
            <a:endParaRPr lang="en-US" sz="3000" b="0" strike="noStrike" spc="248">
              <a:solidFill>
                <a:srgbClr val="6B6A67"/>
              </a:solidFill>
              <a:uFill>
                <a:solidFill>
                  <a:srgbClr val="FFFFFF"/>
                </a:solidFill>
              </a:uFill>
              <a:latin typeface="Avenir Next Condensed Ultra Lig"/>
            </a:endParaRPr>
          </a:p>
        </p:txBody>
      </p:sp>
      <p:sp>
        <p:nvSpPr>
          <p:cNvPr id="305" name="PlaceHolder 85"/>
          <p:cNvSpPr>
            <a:spLocks noGrp="1"/>
          </p:cNvSpPr>
          <p:nvPr>
            <p:ph type="body"/>
          </p:nvPr>
        </p:nvSpPr>
        <p:spPr>
          <a:xfrm>
            <a:off x="16048440" y="-97261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539B2A"/>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539B2A"/>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539B2A"/>
                </a:solidFill>
                <a:uFill>
                  <a:solidFill>
                    <a:srgbClr val="FFFFFF"/>
                  </a:solidFill>
                </a:uFill>
                <a:latin typeface="Avenir Next Condensed Medium"/>
                <a:ea typeface="Avenir Next Condensed Medium"/>
              </a:rPr>
              <a:t>Seventh Outline Level3.</a:t>
            </a:r>
            <a:endParaRPr lang="en-US" sz="3000" b="0" strike="noStrike" spc="248">
              <a:solidFill>
                <a:srgbClr val="6B6A67"/>
              </a:solidFill>
              <a:uFill>
                <a:solidFill>
                  <a:srgbClr val="FFFFFF"/>
                </a:solidFill>
              </a:uFill>
              <a:latin typeface="Avenir Next Condensed Ultra Lig"/>
            </a:endParaRPr>
          </a:p>
        </p:txBody>
      </p:sp>
      <p:sp>
        <p:nvSpPr>
          <p:cNvPr id="306" name="PlaceHolder 86"/>
          <p:cNvSpPr>
            <a:spLocks noGrp="1"/>
          </p:cNvSpPr>
          <p:nvPr>
            <p:ph type="body"/>
          </p:nvPr>
        </p:nvSpPr>
        <p:spPr>
          <a:xfrm>
            <a:off x="690120" y="-1024884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E03F5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E03F5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E03F52"/>
                </a:solidFill>
                <a:uFill>
                  <a:solidFill>
                    <a:srgbClr val="FFFFFF"/>
                  </a:solidFill>
                </a:uFill>
                <a:latin typeface="Avenir Next Condensed Medium"/>
                <a:ea typeface="Avenir Next Condensed Medium"/>
              </a:rPr>
              <a:t>Seventh Outline Level2.</a:t>
            </a:r>
            <a:endParaRPr lang="en-US" sz="3000" b="0" strike="noStrike" spc="248">
              <a:solidFill>
                <a:srgbClr val="6B6A67"/>
              </a:solidFill>
              <a:uFill>
                <a:solidFill>
                  <a:srgbClr val="FFFFFF"/>
                </a:solidFill>
              </a:uFill>
              <a:latin typeface="Avenir Next Condensed Ultra Lig"/>
            </a:endParaRPr>
          </a:p>
        </p:txBody>
      </p:sp>
      <p:sp>
        <p:nvSpPr>
          <p:cNvPr id="307" name="PlaceHolder 87"/>
          <p:cNvSpPr>
            <a:spLocks noGrp="1"/>
          </p:cNvSpPr>
          <p:nvPr>
            <p:ph type="body"/>
          </p:nvPr>
        </p:nvSpPr>
        <p:spPr>
          <a:xfrm>
            <a:off x="12353760" y="-1231596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2FC4E8"/>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2FC4E8"/>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2FC4E8"/>
                </a:solidFill>
                <a:uFill>
                  <a:solidFill>
                    <a:srgbClr val="FFFFFF"/>
                  </a:solidFill>
                </a:uFill>
                <a:latin typeface="Avenir Next Condensed Medium"/>
                <a:ea typeface="Avenir Next Condensed Medium"/>
              </a:rPr>
              <a:t>Seventh Outline Level4.</a:t>
            </a:r>
            <a:endParaRPr lang="en-US" sz="3000" b="0" strike="noStrike" spc="248">
              <a:solidFill>
                <a:srgbClr val="6B6A67"/>
              </a:solidFill>
              <a:uFill>
                <a:solidFill>
                  <a:srgbClr val="FFFFFF"/>
                </a:solidFill>
              </a:uFill>
              <a:latin typeface="Avenir Next Condensed Ultra Lig"/>
            </a:endParaRPr>
          </a:p>
        </p:txBody>
      </p:sp>
      <p:sp>
        <p:nvSpPr>
          <p:cNvPr id="308" name="PlaceHolder 88"/>
          <p:cNvSpPr>
            <a:spLocks noGrp="1"/>
          </p:cNvSpPr>
          <p:nvPr>
            <p:ph type="body"/>
          </p:nvPr>
        </p:nvSpPr>
        <p:spPr>
          <a:xfrm>
            <a:off x="10802160" y="-9823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DE7403"/>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DE7403"/>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DE7403"/>
                </a:solidFill>
                <a:uFill>
                  <a:solidFill>
                    <a:srgbClr val="FFFFFF"/>
                  </a:solidFill>
                </a:uFill>
                <a:latin typeface="Avenir Next Condensed Medium"/>
                <a:ea typeface="Avenir Next Condensed Medium"/>
              </a:rPr>
              <a:t>Seventh Outline Level5.</a:t>
            </a:r>
            <a:endParaRPr lang="en-US" sz="3000" b="0" strike="noStrike" spc="248">
              <a:solidFill>
                <a:srgbClr val="6B6A67"/>
              </a:solidFill>
              <a:uFill>
                <a:solidFill>
                  <a:srgbClr val="FFFFFF"/>
                </a:solidFill>
              </a:uFill>
              <a:latin typeface="Avenir Next Condensed Ultra Lig"/>
            </a:endParaRPr>
          </a:p>
        </p:txBody>
      </p:sp>
      <p:sp>
        <p:nvSpPr>
          <p:cNvPr id="309" name="PlaceHolder 89"/>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310" name="PlaceHolder 90"/>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11" name="PlaceHolder 91"/>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3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3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3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3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3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3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3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3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3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2" name="Line 27"/>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73" name="Line 28"/>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graphicFrame>
        <p:nvGraphicFramePr>
          <p:cNvPr id="374" name="Table 29"/>
          <p:cNvGraphicFramePr/>
          <p:nvPr/>
        </p:nvGraphicFramePr>
        <p:xfrm>
          <a:off x="5266440" y="8910000"/>
          <a:ext cx="13851360" cy="1488240"/>
        </p:xfrm>
        <a:graphic>
          <a:graphicData uri="http://schemas.openxmlformats.org/drawingml/2006/table">
            <a:tbl>
              <a:tblPr/>
              <a:tblGrid>
                <a:gridCol w="3462840"/>
                <a:gridCol w="3462840"/>
                <a:gridCol w="3462840"/>
                <a:gridCol w="3462840"/>
              </a:tblGrid>
              <a:tr h="703800">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Optimizer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LR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Momentum</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Decay</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a:lstStyle/>
                    <a:p>
                      <a:pPr marL="145440" algn="ctr">
                        <a:lnSpc>
                          <a:spcPct val="90000"/>
                        </a:lnSpc>
                      </a:pPr>
                      <a:r>
                        <a:rPr lang="en-US" sz="3600" b="1" strike="noStrike" spc="180">
                          <a:solidFill>
                            <a:srgbClr val="969592"/>
                          </a:solidFill>
                          <a:uFill>
                            <a:solidFill>
                              <a:srgbClr val="FFFFFF"/>
                            </a:solidFill>
                          </a:uFill>
                          <a:latin typeface="Avenir Next Condensed"/>
                          <a:ea typeface="Avenir Next Condensed"/>
                        </a:rPr>
                        <a:t>SGD</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0.1</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0.8</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7" name="CustomShape 32"/>
          <p:cNvSpPr/>
          <p:nvPr/>
        </p:nvSpPr>
        <p:spPr>
          <a:xfrm>
            <a:off x="6518160" y="5657400"/>
            <a:ext cx="1777680" cy="1777680"/>
          </a:xfrm>
          <a:prstGeom prst="rect">
            <a:avLst/>
          </a:prstGeom>
          <a:solidFill>
            <a:schemeClr val="accent4">
              <a:hueOff val="384618"/>
              <a:satOff val="3869"/>
              <a:lumOff val="5802"/>
            </a:schemeClr>
          </a:solidFill>
          <a:ln w="12600">
            <a:noFill/>
          </a:ln>
        </p:spPr>
        <p:style>
          <a:lnRef idx="0">
            <a:scrgbClr r="0" g="0" b="0"/>
          </a:lnRef>
          <a:fillRef idx="0">
            <a:scrgbClr r="0" g="0" b="0"/>
          </a:fillRef>
          <a:effectRef idx="0">
            <a:scrgbClr r="0" g="0" b="0"/>
          </a:effectRef>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9" name="Line 34"/>
          <p:cNvSpPr/>
          <p:nvPr/>
        </p:nvSpPr>
        <p:spPr>
          <a:xfrm flipH="1">
            <a:off x="2755800" y="3466800"/>
            <a:ext cx="1939752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80" name="Line 35"/>
          <p:cNvSpPr/>
          <p:nvPr/>
        </p:nvSpPr>
        <p:spPr>
          <a:xfrm>
            <a:off x="3288960" y="6525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1" name="Line 36"/>
          <p:cNvSpPr/>
          <p:nvPr/>
        </p:nvSpPr>
        <p:spPr>
          <a:xfrm>
            <a:off x="8321400" y="663372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2" name="Line 37"/>
          <p:cNvSpPr/>
          <p:nvPr/>
        </p:nvSpPr>
        <p:spPr>
          <a:xfrm>
            <a:off x="5016600" y="8496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3" name="Line 38"/>
          <p:cNvSpPr/>
          <p:nvPr/>
        </p:nvSpPr>
        <p:spPr>
          <a:xfrm>
            <a:off x="20806560" y="660744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85" name="PlaceHolder 40"/>
          <p:cNvSpPr>
            <a:spLocks noGrp="1"/>
          </p:cNvSpPr>
          <p:nvPr>
            <p:ph type="body"/>
          </p:nvPr>
        </p:nvSpPr>
        <p:spPr>
          <a:xfrm>
            <a:off x="18714960" y="657180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3600" b="0" strike="noStrike" spc="248">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3600" b="0" strike="noStrike" spc="248">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Level0.3</a:t>
            </a:r>
            <a:endParaRPr lang="en-US" sz="3600" b="0" strike="noStrike" spc="248">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3600" b="0" strike="noStrike" spc="248">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LevelDropout</a:t>
            </a:r>
            <a:endParaRPr lang="en-US" sz="3600" b="0" strike="noStrike" spc="248">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3600" b="0" strike="noStrike" spc="248">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Level6</a:t>
            </a:r>
            <a:endParaRPr lang="en-US" sz="3600" b="0" strike="noStrike" spc="248">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Leveloutput</a:t>
            </a:r>
            <a:endParaRPr lang="en-US" sz="3600" b="0" strike="noStrike" spc="248">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Level46</a:t>
            </a:r>
            <a:endParaRPr lang="en-US" sz="3600" b="0" strike="noStrike" spc="248">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LevelInput</a:t>
            </a:r>
            <a:endParaRPr lang="en-US" sz="3600" b="0" strike="noStrike" spc="248">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98" name="CustomShape 53"/>
          <p:cNvSpPr/>
          <p:nvPr/>
        </p:nvSpPr>
        <p:spPr>
          <a:xfrm>
            <a:off x="11335680" y="5672520"/>
            <a:ext cx="1777680" cy="1777680"/>
          </a:xfrm>
          <a:prstGeom prst="rect">
            <a:avLst/>
          </a:prstGeom>
          <a:solidFill>
            <a:schemeClr val="accent4">
              <a:hueOff val="384618"/>
              <a:satOff val="3869"/>
              <a:lumOff val="5802"/>
            </a:schemeClr>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99" name="Line 54"/>
          <p:cNvSpPr/>
          <p:nvPr/>
        </p:nvSpPr>
        <p:spPr>
          <a:xfrm>
            <a:off x="13139280" y="664884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344680" y="64929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405" name="CustomShape 60"/>
          <p:cNvSpPr/>
          <p:nvPr/>
        </p:nvSpPr>
        <p:spPr>
          <a:xfrm>
            <a:off x="16114680" y="5718600"/>
            <a:ext cx="1777680" cy="1777680"/>
          </a:xfrm>
          <a:prstGeom prst="rect">
            <a:avLst/>
          </a:prstGeom>
          <a:solidFill>
            <a:schemeClr val="accent4">
              <a:hueOff val="384618"/>
              <a:satOff val="3869"/>
              <a:lumOff val="5802"/>
            </a:schemeClr>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406" name="Line 61"/>
          <p:cNvSpPr/>
          <p:nvPr/>
        </p:nvSpPr>
        <p:spPr>
          <a:xfrm>
            <a:off x="17918280" y="669492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7" name="CustomShape 62"/>
          <p:cNvSpPr/>
          <p:nvPr/>
        </p:nvSpPr>
        <p:spPr>
          <a:xfrm>
            <a:off x="16123680" y="6539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4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4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4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4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4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4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4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4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4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4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graphicFrame>
        <p:nvGraphicFramePr>
          <p:cNvPr id="472" name="2D Column Chart"/>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14"/>
          </a:graphicData>
        </a:graphic>
      </p:graphicFrame>
      <p:sp>
        <p:nvSpPr>
          <p:cNvPr id="473" name="Line 27"/>
          <p:cNvSpPr/>
          <p:nvPr/>
        </p:nvSpPr>
        <p:spPr>
          <a:xfrm flipH="1">
            <a:off x="2501640" y="10121760"/>
            <a:ext cx="1939788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4" name="Line 28"/>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5" name="Line 29"/>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6" name="PlaceHolder 30"/>
          <p:cNvSpPr>
            <a:spLocks noGrp="1"/>
          </p:cNvSpPr>
          <p:nvPr>
            <p:ph type="body"/>
          </p:nvPr>
        </p:nvSpPr>
        <p:spPr>
          <a:xfrm>
            <a:off x="2502000" y="11531520"/>
            <a:ext cx="19392480" cy="11044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lang="en-US" sz="3200" b="0" strike="noStrike" spc="248">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oo.gl/CrzuQN" TargetMode="Externa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 Id="rId5" Type="http://schemas.openxmlformats.org/officeDocument/2006/relationships/image" Target="../media/image11.png"/><Relationship Id="rId4" Type="http://schemas.openxmlformats.org/officeDocument/2006/relationships/image" Target="../media/image10.t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extShape 1"/>
          <p:cNvSpPr txBox="1"/>
          <p:nvPr/>
        </p:nvSpPr>
        <p:spPr>
          <a:xfrm>
            <a:off x="12710160" y="11052720"/>
            <a:ext cx="3110400" cy="622080"/>
          </a:xfrm>
          <a:prstGeom prst="rect">
            <a:avLst/>
          </a:prstGeom>
          <a:noFill/>
          <a:ln>
            <a:noFill/>
          </a:ln>
        </p:spPr>
        <p:txBody>
          <a:bodyPr lIns="0" tIns="0" rIns="0" bIns="0" anchor="ctr"/>
          <a:lstStyle/>
          <a:p>
            <a:pPr algn="ctr">
              <a:lnSpc>
                <a:spcPct val="150000"/>
              </a:lnSpc>
            </a:pPr>
            <a:r>
              <a:rPr lang="en-US" sz="4000" b="0" strike="noStrike" cap="all" spc="174" dirty="0">
                <a:solidFill>
                  <a:srgbClr val="6B6A67"/>
                </a:solidFill>
                <a:uFill>
                  <a:solidFill>
                    <a:srgbClr val="FFFFFF"/>
                  </a:solidFill>
                </a:uFill>
                <a:latin typeface="Calibri" panose="020F0502020204030204" pitchFamily="34" charset="0"/>
                <a:ea typeface="Avenir Next Condensed Medium"/>
              </a:rPr>
              <a:t>103061213</a:t>
            </a:r>
            <a:endParaRPr lang="en-US" sz="4000" b="0" strike="noStrike" spc="248" dirty="0">
              <a:solidFill>
                <a:srgbClr val="6B6A67"/>
              </a:solidFill>
              <a:uFill>
                <a:solidFill>
                  <a:srgbClr val="FFFFFF"/>
                </a:solidFill>
              </a:uFill>
              <a:latin typeface="Calibri" panose="020F0502020204030204" pitchFamily="34" charset="0"/>
            </a:endParaRPr>
          </a:p>
          <a:p>
            <a:pPr algn="ctr">
              <a:lnSpc>
                <a:spcPct val="150000"/>
              </a:lnSpc>
            </a:pPr>
            <a:r>
              <a:rPr lang="en-US" sz="3500" b="0" strike="noStrike" cap="all" spc="174" dirty="0" err="1">
                <a:solidFill>
                  <a:srgbClr val="6B6A67"/>
                </a:solidFill>
                <a:uFill>
                  <a:solidFill>
                    <a:srgbClr val="FFFFFF"/>
                  </a:solidFill>
                </a:uFill>
                <a:latin typeface="Calibri" panose="020F0502020204030204" pitchFamily="34" charset="0"/>
                <a:ea typeface="微軟正黑體" panose="020B0604030504040204" pitchFamily="34" charset="-120"/>
              </a:rPr>
              <a:t>黃瑋玲</a:t>
            </a:r>
            <a:endParaRPr lang="en-US" sz="3500" b="0" strike="noStrike"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5" name="TextShape 2"/>
          <p:cNvSpPr txBox="1"/>
          <p:nvPr/>
        </p:nvSpPr>
        <p:spPr>
          <a:xfrm>
            <a:off x="8686800" y="11052720"/>
            <a:ext cx="2875680" cy="622080"/>
          </a:xfrm>
          <a:prstGeom prst="rect">
            <a:avLst/>
          </a:prstGeom>
          <a:noFill/>
          <a:ln>
            <a:noFill/>
          </a:ln>
        </p:spPr>
        <p:txBody>
          <a:bodyPr lIns="0" tIns="0" rIns="0" bIns="0" anchor="ctr"/>
          <a:lstStyle/>
          <a:p>
            <a:pPr algn="ctr">
              <a:lnSpc>
                <a:spcPct val="150000"/>
              </a:lnSpc>
            </a:pPr>
            <a:r>
              <a:rPr lang="en-US" sz="4000" b="0" strike="noStrike" spc="174" dirty="0">
                <a:solidFill>
                  <a:srgbClr val="6B6A67"/>
                </a:solidFill>
                <a:uFill>
                  <a:solidFill>
                    <a:srgbClr val="FFFFFF"/>
                  </a:solidFill>
                </a:uFill>
                <a:latin typeface="Calibri" panose="020F0502020204030204" pitchFamily="34" charset="0"/>
                <a:ea typeface="Avenir Next Condensed Medium"/>
              </a:rPr>
              <a:t>103061139</a:t>
            </a:r>
            <a:endParaRPr lang="en-US" sz="4000" b="0" strike="noStrike" spc="248" dirty="0">
              <a:solidFill>
                <a:srgbClr val="6B6A67"/>
              </a:solidFill>
              <a:uFill>
                <a:solidFill>
                  <a:srgbClr val="FFFFFF"/>
                </a:solidFill>
              </a:uFill>
              <a:latin typeface="Calibri" panose="020F0502020204030204" pitchFamily="34" charset="0"/>
            </a:endParaRPr>
          </a:p>
          <a:p>
            <a:pPr algn="ctr">
              <a:lnSpc>
                <a:spcPct val="150000"/>
              </a:lnSpc>
            </a:pPr>
            <a:r>
              <a:rPr lang="en-US" sz="3500" b="0" strike="noStrike" spc="174" dirty="0" err="1">
                <a:solidFill>
                  <a:srgbClr val="6B6A67"/>
                </a:solidFill>
                <a:uFill>
                  <a:solidFill>
                    <a:srgbClr val="FFFFFF"/>
                  </a:solidFill>
                </a:uFill>
                <a:latin typeface="Calibri" panose="020F0502020204030204" pitchFamily="34" charset="0"/>
                <a:ea typeface="微軟正黑體" panose="020B0604030504040204" pitchFamily="34" charset="-120"/>
              </a:rPr>
              <a:t>陳玉璇</a:t>
            </a:r>
            <a:endParaRPr lang="en-US" sz="3500" b="0" strike="noStrike"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6" name="TextShape 3"/>
          <p:cNvSpPr txBox="1"/>
          <p:nvPr/>
        </p:nvSpPr>
        <p:spPr>
          <a:xfrm>
            <a:off x="3772080" y="3530520"/>
            <a:ext cx="16839720" cy="3530160"/>
          </a:xfrm>
          <a:prstGeom prst="rect">
            <a:avLst/>
          </a:prstGeom>
          <a:noFill/>
          <a:ln w="12600">
            <a:noFill/>
          </a:ln>
        </p:spPr>
        <p:txBody>
          <a:bodyPr lIns="0" tIns="0" rIns="0" bIns="0" anchor="ctr"/>
          <a:lstStyle/>
          <a:p>
            <a:pPr algn="ctr">
              <a:lnSpc>
                <a:spcPct val="100000"/>
              </a:lnSpc>
            </a:pPr>
            <a:r>
              <a:rPr lang="en-US" sz="10000" b="0" strike="noStrike" cap="all" spc="1980" dirty="0">
                <a:solidFill>
                  <a:srgbClr val="969592"/>
                </a:solidFill>
                <a:uFill>
                  <a:solidFill>
                    <a:srgbClr val="FFFFFF"/>
                  </a:solidFill>
                </a:uFill>
                <a:latin typeface="Gill Sans MT" panose="020B0502020104020203" pitchFamily="34" charset="0"/>
                <a:ea typeface="Avenir Next Condensed"/>
              </a:rPr>
              <a:t>Audio fingerprinting</a:t>
            </a:r>
            <a:endParaRPr lang="en-US" sz="10000" b="0" strike="noStrike" spc="-1" dirty="0">
              <a:solidFill>
                <a:srgbClr val="515151"/>
              </a:solidFill>
              <a:uFill>
                <a:solidFill>
                  <a:srgbClr val="FFFFFF"/>
                </a:solidFill>
              </a:uFill>
              <a:latin typeface="Gill Sans MT" panose="020B0502020104020203" pitchFamily="34" charset="0"/>
            </a:endParaRPr>
          </a:p>
        </p:txBody>
      </p:sp>
      <p:sp>
        <p:nvSpPr>
          <p:cNvPr id="517" name="TextShape 4"/>
          <p:cNvSpPr txBox="1"/>
          <p:nvPr/>
        </p:nvSpPr>
        <p:spPr>
          <a:xfrm>
            <a:off x="3772080" y="7264440"/>
            <a:ext cx="16839720" cy="1015560"/>
          </a:xfrm>
          <a:prstGeom prst="rect">
            <a:avLst/>
          </a:prstGeom>
          <a:noFill/>
          <a:ln w="12600">
            <a:noFill/>
          </a:ln>
        </p:spPr>
        <p:txBody>
          <a:bodyPr lIns="0" tIns="0" rIns="0" bIns="0"/>
          <a:lstStyle/>
          <a:p>
            <a:pPr algn="ctr">
              <a:lnSpc>
                <a:spcPct val="100000"/>
              </a:lnSpc>
            </a:pPr>
            <a:r>
              <a:rPr lang="en-US" sz="5000" b="0" strike="noStrike" spc="248" dirty="0">
                <a:solidFill>
                  <a:srgbClr val="6B6A67"/>
                </a:solidFill>
                <a:uFill>
                  <a:solidFill>
                    <a:srgbClr val="FFFFFF"/>
                  </a:solidFill>
                </a:uFill>
                <a:latin typeface="Calibri" panose="020F0502020204030204" pitchFamily="34" charset="0"/>
                <a:ea typeface="Avenir Next Condensed Ultra Lig"/>
                <a:cs typeface="Segoe UI Semilight" panose="020B0402040204020203" pitchFamily="34" charset="0"/>
              </a:rPr>
              <a:t>EE366200 – DSP Lab Final Project</a:t>
            </a:r>
            <a:endParaRPr lang="en-US" sz="3200" b="0" strike="noStrike" spc="-1" dirty="0">
              <a:solidFill>
                <a:srgbClr val="000000"/>
              </a:solidFill>
              <a:uFill>
                <a:solidFill>
                  <a:srgbClr val="FFFFFF"/>
                </a:solidFill>
              </a:uFill>
              <a:latin typeface="Calibri" panose="020F0502020204030204" pitchFamily="34" charset="0"/>
              <a:cs typeface="Segoe UI Semilight" panose="020B0402040204020203"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Shape 1"/>
          <p:cNvSpPr txBox="1"/>
          <p:nvPr/>
        </p:nvSpPr>
        <p:spPr>
          <a:xfrm>
            <a:off x="4610160" y="11523960"/>
            <a:ext cx="16626600" cy="643320"/>
          </a:xfrm>
          <a:prstGeom prst="rect">
            <a:avLst/>
          </a:prstGeom>
          <a:noFill/>
          <a:ln>
            <a:noFill/>
          </a:ln>
        </p:spPr>
        <p:txBody>
          <a:bodyPr lIns="0" tIns="0" rIns="0" bIns="0"/>
          <a:lstStyle/>
          <a:p>
            <a:pPr>
              <a:lnSpc>
                <a:spcPct val="100000"/>
              </a:lnSpc>
            </a:pPr>
            <a:r>
              <a:rPr lang="en-US" sz="3200" b="0" strike="noStrike" spc="157" dirty="0" err="1">
                <a:solidFill>
                  <a:srgbClr val="6B6A67"/>
                </a:solidFill>
                <a:uFill>
                  <a:solidFill>
                    <a:srgbClr val="FFFFFF"/>
                  </a:solidFill>
                </a:uFill>
                <a:latin typeface="Calibri" panose="020F0502020204030204" pitchFamily="34" charset="0"/>
                <a:ea typeface="Avenir Next Condensed Demi Bold"/>
              </a:rPr>
              <a:t>Pretrained</a:t>
            </a:r>
            <a:r>
              <a:rPr lang="en-US" sz="3200" b="0" strike="noStrike" spc="157" dirty="0">
                <a:solidFill>
                  <a:srgbClr val="6B6A67"/>
                </a:solidFill>
                <a:uFill>
                  <a:solidFill>
                    <a:srgbClr val="FFFFFF"/>
                  </a:solidFill>
                </a:uFill>
                <a:latin typeface="Calibri" panose="020F0502020204030204" pitchFamily="34" charset="0"/>
                <a:ea typeface="Avenir Next Condensed Demi Bold"/>
              </a:rPr>
              <a:t> Word2Vec Model: </a:t>
            </a:r>
            <a:r>
              <a:rPr lang="en-US" sz="3200" b="0" strike="noStrike" spc="157" dirty="0">
                <a:solidFill>
                  <a:srgbClr val="6B6A67"/>
                </a:solidFill>
                <a:uFill>
                  <a:solidFill>
                    <a:srgbClr val="FFFFFF"/>
                  </a:solidFill>
                </a:uFill>
                <a:latin typeface="Calibri" panose="020F0502020204030204" pitchFamily="34" charset="0"/>
                <a:ea typeface="Avenir Next Condensed Medium"/>
              </a:rPr>
              <a:t>Downloaded from Formosa Grand Challenge, </a:t>
            </a:r>
            <a:r>
              <a:rPr lang="en-US" sz="3200" b="0" u="sng" strike="noStrike" spc="157" dirty="0">
                <a:solidFill>
                  <a:srgbClr val="0000FF"/>
                </a:solidFill>
                <a:uFill>
                  <a:solidFill>
                    <a:srgbClr val="FFFFFF"/>
                  </a:solidFill>
                </a:uFill>
                <a:latin typeface="Calibri" panose="020F0502020204030204" pitchFamily="34" charset="0"/>
                <a:ea typeface="Avenir Next Condensed Medium"/>
                <a:hlinkClick r:id="rId2"/>
              </a:rPr>
              <a:t>https://goo.gl/CrzuQN</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19" name="TextShape 2"/>
          <p:cNvSpPr txBox="1"/>
          <p:nvPr/>
        </p:nvSpPr>
        <p:spPr>
          <a:xfrm>
            <a:off x="18451800" y="41472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5.</a:t>
            </a:r>
            <a:endParaRPr lang="en-US" sz="5000" b="0" strike="noStrike" spc="248">
              <a:solidFill>
                <a:srgbClr val="6B6A67"/>
              </a:solidFill>
              <a:uFill>
                <a:solidFill>
                  <a:srgbClr val="FFFFFF"/>
                </a:solidFill>
              </a:uFill>
              <a:latin typeface="Avenir Next Condensed Ultra Lig"/>
            </a:endParaRPr>
          </a:p>
        </p:txBody>
      </p:sp>
      <p:sp>
        <p:nvSpPr>
          <p:cNvPr id="520" name="TextShape 3"/>
          <p:cNvSpPr txBox="1"/>
          <p:nvPr/>
        </p:nvSpPr>
        <p:spPr>
          <a:xfrm>
            <a:off x="14492520" y="90954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4.</a:t>
            </a:r>
            <a:endParaRPr lang="en-US" sz="5000" b="0" strike="noStrike" spc="248">
              <a:solidFill>
                <a:srgbClr val="6B6A67"/>
              </a:solidFill>
              <a:uFill>
                <a:solidFill>
                  <a:srgbClr val="FFFFFF"/>
                </a:solidFill>
              </a:uFill>
              <a:latin typeface="Avenir Next Condensed Ultra Lig"/>
            </a:endParaRPr>
          </a:p>
        </p:txBody>
      </p:sp>
      <p:sp>
        <p:nvSpPr>
          <p:cNvPr id="521" name="TextShape 4"/>
          <p:cNvSpPr txBox="1"/>
          <p:nvPr/>
        </p:nvSpPr>
        <p:spPr>
          <a:xfrm>
            <a:off x="10527120" y="41472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3.</a:t>
            </a:r>
            <a:endParaRPr lang="en-US" sz="5000" b="0" strike="noStrike" spc="248">
              <a:solidFill>
                <a:srgbClr val="6B6A67"/>
              </a:solidFill>
              <a:uFill>
                <a:solidFill>
                  <a:srgbClr val="FFFFFF"/>
                </a:solidFill>
              </a:uFill>
              <a:latin typeface="Avenir Next Condensed Ultra Lig"/>
            </a:endParaRPr>
          </a:p>
        </p:txBody>
      </p:sp>
      <p:sp>
        <p:nvSpPr>
          <p:cNvPr id="522" name="TextShape 5"/>
          <p:cNvSpPr txBox="1"/>
          <p:nvPr/>
        </p:nvSpPr>
        <p:spPr>
          <a:xfrm>
            <a:off x="6586920" y="90954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2.</a:t>
            </a:r>
            <a:endParaRPr lang="en-US" sz="5000" b="0" strike="noStrike" spc="248">
              <a:solidFill>
                <a:srgbClr val="6B6A67"/>
              </a:solidFill>
              <a:uFill>
                <a:solidFill>
                  <a:srgbClr val="FFFFFF"/>
                </a:solidFill>
              </a:uFill>
              <a:latin typeface="Avenir Next Condensed Ultra Lig"/>
            </a:endParaRPr>
          </a:p>
        </p:txBody>
      </p:sp>
      <p:sp>
        <p:nvSpPr>
          <p:cNvPr id="523" name="TextShape 6"/>
          <p:cNvSpPr txBox="1"/>
          <p:nvPr/>
        </p:nvSpPr>
        <p:spPr>
          <a:xfrm>
            <a:off x="2621520" y="41472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1.</a:t>
            </a:r>
            <a:endParaRPr lang="en-US" sz="5000" b="0" strike="noStrike" spc="248">
              <a:solidFill>
                <a:srgbClr val="6B6A67"/>
              </a:solidFill>
              <a:uFill>
                <a:solidFill>
                  <a:srgbClr val="FFFFFF"/>
                </a:solidFill>
              </a:uFill>
              <a:latin typeface="Avenir Next Condensed Ultra Lig"/>
            </a:endParaRPr>
          </a:p>
        </p:txBody>
      </p:sp>
      <p:sp>
        <p:nvSpPr>
          <p:cNvPr id="524" name="TextShape 7"/>
          <p:cNvSpPr txBox="1"/>
          <p:nvPr/>
        </p:nvSpPr>
        <p:spPr>
          <a:xfrm>
            <a:off x="16967160" y="5022720"/>
            <a:ext cx="3301560" cy="3733560"/>
          </a:xfrm>
          <a:prstGeom prst="rect">
            <a:avLst/>
          </a:prstGeom>
          <a:noFill/>
          <a:ln>
            <a:noFill/>
          </a:ln>
        </p:spPr>
        <p:txBody>
          <a:bodyPr lIns="0" tIns="0" rIns="0" bIns="0" anchor="ctr"/>
          <a:lstStyle>
            <a:defPPr>
              <a:defRPr lang="zh-TW"/>
            </a:defPPr>
            <a:lvl1pPr marL="444600" indent="-444240">
              <a:lnSpc>
                <a:spcPct val="70000"/>
              </a:lnSpc>
              <a:buBlip>
                <a:blip r:embed="rId3"/>
              </a:buBlip>
              <a:defRPr sz="4500" b="0" strike="noStrike" spc="134">
                <a:solidFill>
                  <a:srgbClr val="6B6A67"/>
                </a:solidFill>
                <a:uFill>
                  <a:solidFill>
                    <a:srgbClr val="FFFFFF"/>
                  </a:solidFill>
                </a:uFill>
                <a:latin typeface="Calibri" panose="020F0502020204030204" pitchFamily="34" charset="0"/>
                <a:ea typeface="Avenir Next Condensed Ultra Lig"/>
              </a:defRPr>
            </a:lvl1pPr>
          </a:lstStyle>
          <a:p>
            <a:r>
              <a:rPr lang="en-US" dirty="0" err="1"/>
              <a:t>Softmax</a:t>
            </a:r>
            <a:r>
              <a:rPr lang="en-US" dirty="0"/>
              <a:t> classification layer.</a:t>
            </a:r>
          </a:p>
        </p:txBody>
      </p:sp>
      <p:sp>
        <p:nvSpPr>
          <p:cNvPr id="525" name="TextShape 8"/>
          <p:cNvSpPr txBox="1"/>
          <p:nvPr/>
        </p:nvSpPr>
        <p:spPr>
          <a:xfrm>
            <a:off x="13004640" y="5022720"/>
            <a:ext cx="3301560" cy="3733560"/>
          </a:xfrm>
          <a:prstGeom prst="rect">
            <a:avLst/>
          </a:prstGeom>
          <a:noFill/>
          <a:ln>
            <a:noFill/>
          </a:ln>
        </p:spPr>
        <p:txBody>
          <a:bodyPr lIns="0" tIns="0" rIns="0" bIns="0" anchor="ctr"/>
          <a:lstStyle>
            <a:defPPr>
              <a:defRPr lang="zh-TW"/>
            </a:defPPr>
            <a:lvl1pPr marL="444600" indent="-444240">
              <a:lnSpc>
                <a:spcPct val="70000"/>
              </a:lnSpc>
              <a:buBlip>
                <a:blip r:embed="rId3"/>
              </a:buBlip>
              <a:defRPr sz="4500" b="0" strike="noStrike" spc="134">
                <a:solidFill>
                  <a:srgbClr val="6B6A67"/>
                </a:solidFill>
                <a:uFill>
                  <a:solidFill>
                    <a:srgbClr val="FFFFFF"/>
                  </a:solidFill>
                </a:uFill>
                <a:latin typeface="Calibri" panose="020F0502020204030204" pitchFamily="34" charset="0"/>
                <a:ea typeface="Avenir Next Condensed Ultra Lig"/>
              </a:defRPr>
            </a:lvl1pPr>
          </a:lstStyle>
          <a:p>
            <a:r>
              <a:rPr lang="en-US" dirty="0"/>
              <a:t>ANN with 5 dense layers.</a:t>
            </a:r>
          </a:p>
        </p:txBody>
      </p:sp>
      <p:sp>
        <p:nvSpPr>
          <p:cNvPr id="526" name="TextShape 9"/>
          <p:cNvSpPr txBox="1"/>
          <p:nvPr/>
        </p:nvSpPr>
        <p:spPr>
          <a:xfrm>
            <a:off x="9042480" y="5022720"/>
            <a:ext cx="3301560" cy="3733560"/>
          </a:xfrm>
          <a:prstGeom prst="rect">
            <a:avLst/>
          </a:prstGeom>
          <a:noFill/>
          <a:ln>
            <a:noFill/>
          </a:ln>
        </p:spPr>
        <p:txBody>
          <a:bodyPr lIns="0" tIns="0" rIns="0" bIns="0" anchor="ctr"/>
          <a:lstStyle>
            <a:defPPr>
              <a:defRPr lang="zh-TW"/>
            </a:defPPr>
            <a:lvl1pPr marL="444600" indent="-444240">
              <a:lnSpc>
                <a:spcPct val="70000"/>
              </a:lnSpc>
              <a:buBlip>
                <a:blip r:embed="rId3"/>
              </a:buBlip>
              <a:defRPr sz="4500" b="0" strike="noStrike" spc="134">
                <a:solidFill>
                  <a:srgbClr val="6B6A67"/>
                </a:solidFill>
                <a:uFill>
                  <a:solidFill>
                    <a:srgbClr val="FFFFFF"/>
                  </a:solidFill>
                </a:uFill>
                <a:latin typeface="Calibri" panose="020F0502020204030204" pitchFamily="34" charset="0"/>
                <a:ea typeface="Avenir Next Condensed Ultra Lig"/>
              </a:defRPr>
            </a:lvl1pPr>
          </a:lstStyle>
          <a:p>
            <a:r>
              <a:rPr lang="en-US" dirty="0"/>
              <a:t>Feature Engineering.</a:t>
            </a:r>
          </a:p>
          <a:p>
            <a:r>
              <a:rPr lang="en-US" dirty="0"/>
              <a:t>46 Columns.</a:t>
            </a:r>
          </a:p>
        </p:txBody>
      </p:sp>
      <p:sp>
        <p:nvSpPr>
          <p:cNvPr id="527" name="TextShape 10"/>
          <p:cNvSpPr txBox="1"/>
          <p:nvPr/>
        </p:nvSpPr>
        <p:spPr>
          <a:xfrm>
            <a:off x="5105520" y="5022720"/>
            <a:ext cx="3301560" cy="3733560"/>
          </a:xfrm>
          <a:prstGeom prst="rect">
            <a:avLst/>
          </a:prstGeom>
          <a:noFill/>
          <a:ln>
            <a:noFill/>
          </a:ln>
        </p:spPr>
        <p:txBody>
          <a:bodyPr lIns="0" tIns="0" rIns="0" bIns="0" anchor="ctr"/>
          <a:lstStyle/>
          <a:p>
            <a:pPr marL="444600" indent="-444240">
              <a:lnSpc>
                <a:spcPct val="70000"/>
              </a:lnSpc>
              <a:buBlip>
                <a:blip r:embed="rId3"/>
              </a:buBlip>
            </a:pPr>
            <a:r>
              <a:rPr lang="en-US" sz="4500" b="0" strike="noStrike" spc="134" dirty="0">
                <a:solidFill>
                  <a:srgbClr val="6B6A67"/>
                </a:solidFill>
                <a:uFill>
                  <a:solidFill>
                    <a:srgbClr val="FFFFFF"/>
                  </a:solidFill>
                </a:uFill>
                <a:latin typeface="Calibri" panose="020F0502020204030204" pitchFamily="34" charset="0"/>
                <a:ea typeface="Avenir Next Condensed Ultra Lig"/>
              </a:rPr>
              <a:t>Parsing sentences using </a:t>
            </a:r>
            <a:r>
              <a:rPr lang="en-US" sz="4500" b="0" strike="noStrike" spc="134" dirty="0" err="1">
                <a:solidFill>
                  <a:srgbClr val="6B6A67"/>
                </a:solidFill>
                <a:uFill>
                  <a:solidFill>
                    <a:srgbClr val="FFFFFF"/>
                  </a:solidFill>
                </a:uFill>
                <a:latin typeface="Calibri" panose="020F0502020204030204" pitchFamily="34" charset="0"/>
                <a:ea typeface="Avenir Next Condensed Ultra Lig"/>
              </a:rPr>
              <a:t>Jieba</a:t>
            </a:r>
            <a:r>
              <a:rPr lang="en-US" sz="4500" b="0" strike="noStrike" spc="134" dirty="0">
                <a:solidFill>
                  <a:srgbClr val="6B6A67"/>
                </a:solidFill>
                <a:uFill>
                  <a:solidFill>
                    <a:srgbClr val="FFFFFF"/>
                  </a:solidFill>
                </a:uFill>
                <a:latin typeface="Calibri" panose="020F0502020204030204" pitchFamily="34" charset="0"/>
                <a:ea typeface="Avenir Next Condensed Ultra Lig"/>
              </a:rPr>
              <a:t>.</a:t>
            </a:r>
            <a:endParaRPr lang="en-US" sz="5000" b="0" strike="noStrike" spc="248" dirty="0">
              <a:solidFill>
                <a:srgbClr val="6B6A67"/>
              </a:solidFill>
              <a:uFill>
                <a:solidFill>
                  <a:srgbClr val="FFFFFF"/>
                </a:solidFill>
              </a:uFill>
              <a:latin typeface="Calibri" panose="020F0502020204030204" pitchFamily="34" charset="0"/>
            </a:endParaRPr>
          </a:p>
          <a:p>
            <a:pPr marL="444600" indent="-444240">
              <a:lnSpc>
                <a:spcPct val="70000"/>
              </a:lnSpc>
              <a:buBlip>
                <a:blip r:embed="rId3"/>
              </a:buBlip>
            </a:pPr>
            <a:r>
              <a:rPr lang="en-US" sz="4500" b="0" strike="noStrike" spc="134" dirty="0">
                <a:solidFill>
                  <a:srgbClr val="6B6A67"/>
                </a:solidFill>
                <a:uFill>
                  <a:solidFill>
                    <a:srgbClr val="FFFFFF"/>
                  </a:solidFill>
                </a:uFill>
                <a:latin typeface="Calibri" panose="020F0502020204030204" pitchFamily="34" charset="0"/>
                <a:ea typeface="Avenir Next Condensed Ultra Lig"/>
              </a:rPr>
              <a:t>Get the sentence vectors.</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28" name="TextShape 11"/>
          <p:cNvSpPr txBox="1"/>
          <p:nvPr/>
        </p:nvSpPr>
        <p:spPr>
          <a:xfrm>
            <a:off x="1143000" y="5022720"/>
            <a:ext cx="3301560" cy="3733560"/>
          </a:xfrm>
          <a:prstGeom prst="rect">
            <a:avLst/>
          </a:prstGeom>
          <a:noFill/>
          <a:ln>
            <a:noFill/>
          </a:ln>
        </p:spPr>
        <p:txBody>
          <a:bodyPr lIns="0" tIns="0" rIns="0" bIns="0" anchor="ctr"/>
          <a:lstStyle/>
          <a:p>
            <a:pPr marL="444600" indent="-444240">
              <a:lnSpc>
                <a:spcPct val="100000"/>
              </a:lnSpc>
              <a:buBlip>
                <a:blip r:embed="rId4"/>
              </a:buBlip>
            </a:pPr>
            <a:r>
              <a:rPr lang="en-US" sz="4500" b="0" strike="noStrike" spc="134" dirty="0">
                <a:solidFill>
                  <a:srgbClr val="6B6A67"/>
                </a:solidFill>
                <a:uFill>
                  <a:solidFill>
                    <a:srgbClr val="FFFFFF"/>
                  </a:solidFill>
                </a:uFill>
                <a:latin typeface="Calibri" panose="020F0502020204030204" pitchFamily="34" charset="0"/>
                <a:ea typeface="Cambria Math" panose="02040503050406030204" pitchFamily="18" charset="0"/>
                <a:cs typeface="Segoe UI Semilight" panose="020B0402040204020203" pitchFamily="34" charset="0"/>
              </a:rPr>
              <a:t>Generate Training /Testing Data.</a:t>
            </a:r>
            <a:endParaRPr lang="en-US" sz="5000" b="0" strike="noStrike" spc="248" dirty="0">
              <a:solidFill>
                <a:srgbClr val="6B6A67"/>
              </a:solidFill>
              <a:uFill>
                <a:solidFill>
                  <a:srgbClr val="FFFFFF"/>
                </a:solidFill>
              </a:uFill>
              <a:latin typeface="Calibri" panose="020F0502020204030204" pitchFamily="34" charset="0"/>
              <a:ea typeface="Cambria Math" panose="02040503050406030204" pitchFamily="18" charset="0"/>
              <a:cs typeface="Segoe UI Semilight" panose="020B0402040204020203" pitchFamily="34" charset="0"/>
            </a:endParaRPr>
          </a:p>
        </p:txBody>
      </p:sp>
      <p:sp>
        <p:nvSpPr>
          <p:cNvPr id="529" name="TextShape 12"/>
          <p:cNvSpPr txBox="1"/>
          <p:nvPr/>
        </p:nvSpPr>
        <p:spPr>
          <a:xfrm>
            <a:off x="3772080" y="863640"/>
            <a:ext cx="16839720" cy="1320480"/>
          </a:xfrm>
          <a:prstGeom prst="rect">
            <a:avLst/>
          </a:prstGeom>
          <a:noFill/>
          <a:ln>
            <a:noFill/>
          </a:ln>
        </p:spPr>
        <p:txBody>
          <a:bodyPr lIns="0" tIns="0" rIns="0" bIns="0" anchor="ctr"/>
          <a:lstStyle/>
          <a:p>
            <a:pPr algn="ctr">
              <a:lnSpc>
                <a:spcPct val="100000"/>
              </a:lnSpc>
            </a:pPr>
            <a:r>
              <a:rPr lang="en-US" sz="7650" b="0" strike="noStrike" cap="all" spc="763" dirty="0">
                <a:solidFill>
                  <a:srgbClr val="969592"/>
                </a:solidFill>
                <a:uFill>
                  <a:solidFill>
                    <a:srgbClr val="FFFFFF"/>
                  </a:solidFill>
                </a:uFill>
                <a:latin typeface="Gill Sans MT" panose="020B0502020104020203" pitchFamily="34" charset="0"/>
                <a:ea typeface="Avenir Next Condensed"/>
              </a:rPr>
              <a:t>Flow path</a:t>
            </a:r>
            <a:endParaRPr lang="en-US" sz="3600" b="0" strike="noStrike" spc="-1" dirty="0">
              <a:solidFill>
                <a:srgbClr val="515151"/>
              </a:solidFill>
              <a:uFill>
                <a:solidFill>
                  <a:srgbClr val="FFFFFF"/>
                </a:solidFill>
              </a:uFill>
              <a:latin typeface="Gill Sans MT" panose="020B0502020104020203" pitchFamily="34" charset="0"/>
            </a:endParaRPr>
          </a:p>
        </p:txBody>
      </p:sp>
      <p:pic>
        <p:nvPicPr>
          <p:cNvPr id="530" name="cube.png"/>
          <p:cNvPicPr/>
          <p:nvPr/>
        </p:nvPicPr>
        <p:blipFill>
          <a:blip r:embed="rId5"/>
          <a:stretch/>
        </p:blipFill>
        <p:spPr>
          <a:xfrm>
            <a:off x="21412080" y="6050160"/>
            <a:ext cx="1614960" cy="1614960"/>
          </a:xfrm>
          <a:prstGeom prst="rect">
            <a:avLst/>
          </a:prstGeom>
          <a:ln w="126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extShape 1"/>
          <p:cNvSpPr txBox="1"/>
          <p:nvPr/>
        </p:nvSpPr>
        <p:spPr>
          <a:xfrm>
            <a:off x="6583320" y="5077440"/>
            <a:ext cx="5191920" cy="821880"/>
          </a:xfrm>
          <a:prstGeom prst="rect">
            <a:avLst/>
          </a:prstGeom>
          <a:noFill/>
          <a:ln>
            <a:noFill/>
          </a:ln>
        </p:spPr>
        <p:txBody>
          <a:bodyPr lIns="0" tIns="0" rIns="0" bIns="0" anchor="b"/>
          <a:lstStyle/>
          <a:p>
            <a:pPr>
              <a:lnSpc>
                <a:spcPct val="100000"/>
              </a:lnSpc>
            </a:pPr>
            <a:r>
              <a:rPr lang="en-US" sz="4500" b="0" strike="noStrike" cap="all" spc="222" dirty="0">
                <a:solidFill>
                  <a:srgbClr val="969592"/>
                </a:solidFill>
                <a:uFill>
                  <a:solidFill>
                    <a:srgbClr val="FFFFFF"/>
                  </a:solidFill>
                </a:uFill>
                <a:latin typeface="Calibri" panose="020F0502020204030204" pitchFamily="34" charset="0"/>
                <a:ea typeface="Avenir Next Condensed Medium"/>
              </a:rPr>
              <a:t>Word2vec Distance</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32" name="TextShape 2"/>
          <p:cNvSpPr txBox="1"/>
          <p:nvPr/>
        </p:nvSpPr>
        <p:spPr>
          <a:xfrm>
            <a:off x="6640560" y="5705640"/>
            <a:ext cx="4723920" cy="596520"/>
          </a:xfrm>
          <a:prstGeom prst="rect">
            <a:avLst/>
          </a:prstGeom>
          <a:noFill/>
          <a:ln>
            <a:noFill/>
          </a:ln>
        </p:spPr>
        <p:txBody>
          <a:bodyPr lIns="0" tIns="0" rIns="0" bIns="0"/>
          <a:lstStyle/>
          <a:p>
            <a:pPr>
              <a:lnSpc>
                <a:spcPct val="100000"/>
              </a:lnSpc>
            </a:pPr>
            <a:r>
              <a:rPr lang="en-US" sz="3420" b="0" strike="noStrike" spc="168" dirty="0">
                <a:solidFill>
                  <a:srgbClr val="6B6A67"/>
                </a:solidFill>
                <a:uFill>
                  <a:solidFill>
                    <a:srgbClr val="FFFFFF"/>
                  </a:solidFill>
                </a:uFill>
                <a:latin typeface="Calibri" panose="020F0502020204030204" pitchFamily="34" charset="0"/>
                <a:ea typeface="Avenir Next Condensed Ultra Lig"/>
              </a:rPr>
              <a:t>Distance between Q &amp; A</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33" name="TextShape 3"/>
          <p:cNvSpPr txBox="1"/>
          <p:nvPr/>
        </p:nvSpPr>
        <p:spPr>
          <a:xfrm>
            <a:off x="5676840" y="542376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D9CD08"/>
                </a:solidFill>
                <a:uFill>
                  <a:solidFill>
                    <a:srgbClr val="FFFFFF"/>
                  </a:solidFill>
                </a:uFill>
                <a:latin typeface="Avenir Next Condensed Medium"/>
                <a:ea typeface="Avenir Next Condensed Medium"/>
              </a:rPr>
              <a:t>1.</a:t>
            </a:r>
            <a:endParaRPr lang="en-US" sz="5000" b="0" strike="noStrike" spc="248">
              <a:solidFill>
                <a:srgbClr val="6B6A67"/>
              </a:solidFill>
              <a:uFill>
                <a:solidFill>
                  <a:srgbClr val="FFFFFF"/>
                </a:solidFill>
              </a:uFill>
              <a:latin typeface="Avenir Next Condensed Ultra Lig"/>
            </a:endParaRPr>
          </a:p>
        </p:txBody>
      </p:sp>
      <p:sp>
        <p:nvSpPr>
          <p:cNvPr id="534" name="TextShape 4"/>
          <p:cNvSpPr txBox="1"/>
          <p:nvPr/>
        </p:nvSpPr>
        <p:spPr>
          <a:xfrm>
            <a:off x="16048440" y="80136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539B2A"/>
                </a:solidFill>
                <a:uFill>
                  <a:solidFill>
                    <a:srgbClr val="FFFFFF"/>
                  </a:solidFill>
                </a:uFill>
                <a:latin typeface="Avenir Next Condensed Medium"/>
                <a:ea typeface="Avenir Next Condensed Medium"/>
              </a:rPr>
              <a:t>5.</a:t>
            </a:r>
            <a:endParaRPr lang="en-US" sz="5000" b="0" strike="noStrike" spc="248">
              <a:solidFill>
                <a:srgbClr val="6B6A67"/>
              </a:solidFill>
              <a:uFill>
                <a:solidFill>
                  <a:srgbClr val="FFFFFF"/>
                </a:solidFill>
              </a:uFill>
              <a:latin typeface="Avenir Next Condensed Ultra Lig"/>
            </a:endParaRPr>
          </a:p>
        </p:txBody>
      </p:sp>
      <p:sp>
        <p:nvSpPr>
          <p:cNvPr id="535" name="TextShape 5"/>
          <p:cNvSpPr txBox="1"/>
          <p:nvPr/>
        </p:nvSpPr>
        <p:spPr>
          <a:xfrm>
            <a:off x="484920" y="791424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E03F52"/>
                </a:solidFill>
                <a:uFill>
                  <a:solidFill>
                    <a:srgbClr val="FFFFFF"/>
                  </a:solidFill>
                </a:uFill>
                <a:latin typeface="Avenir Next Condensed Medium"/>
                <a:ea typeface="Avenir Next Condensed Medium"/>
              </a:rPr>
              <a:t>3.</a:t>
            </a:r>
            <a:endParaRPr lang="en-US" sz="5000" b="0" strike="noStrike" spc="248">
              <a:solidFill>
                <a:srgbClr val="6B6A67"/>
              </a:solidFill>
              <a:uFill>
                <a:solidFill>
                  <a:srgbClr val="FFFFFF"/>
                </a:solidFill>
              </a:uFill>
              <a:latin typeface="Avenir Next Condensed Ultra Lig"/>
            </a:endParaRPr>
          </a:p>
        </p:txBody>
      </p:sp>
      <p:sp>
        <p:nvSpPr>
          <p:cNvPr id="536" name="TextShape 6"/>
          <p:cNvSpPr txBox="1"/>
          <p:nvPr/>
        </p:nvSpPr>
        <p:spPr>
          <a:xfrm>
            <a:off x="12353760" y="542376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2FC4E8"/>
                </a:solidFill>
                <a:uFill>
                  <a:solidFill>
                    <a:srgbClr val="FFFFFF"/>
                  </a:solidFill>
                </a:uFill>
                <a:latin typeface="Avenir Next Condensed Medium"/>
                <a:ea typeface="Avenir Next Condensed Medium"/>
              </a:rPr>
              <a:t>2.</a:t>
            </a:r>
            <a:endParaRPr lang="en-US" sz="5000" b="0" strike="noStrike" spc="248">
              <a:solidFill>
                <a:srgbClr val="6B6A67"/>
              </a:solidFill>
              <a:uFill>
                <a:solidFill>
                  <a:srgbClr val="FFFFFF"/>
                </a:solidFill>
              </a:uFill>
              <a:latin typeface="Avenir Next Condensed Ultra Lig"/>
            </a:endParaRPr>
          </a:p>
        </p:txBody>
      </p:sp>
      <p:sp>
        <p:nvSpPr>
          <p:cNvPr id="537" name="TextShape 7"/>
          <p:cNvSpPr txBox="1"/>
          <p:nvPr/>
        </p:nvSpPr>
        <p:spPr>
          <a:xfrm>
            <a:off x="8267760" y="791424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DE7403"/>
                </a:solidFill>
                <a:uFill>
                  <a:solidFill>
                    <a:srgbClr val="FFFFFF"/>
                  </a:solidFill>
                </a:uFill>
                <a:latin typeface="Avenir Next Condensed Medium"/>
                <a:ea typeface="Avenir Next Condensed Medium"/>
              </a:rPr>
              <a:t>4.</a:t>
            </a:r>
            <a:endParaRPr lang="en-US" sz="5000" b="0" strike="noStrike" spc="248">
              <a:solidFill>
                <a:srgbClr val="6B6A67"/>
              </a:solidFill>
              <a:uFill>
                <a:solidFill>
                  <a:srgbClr val="FFFFFF"/>
                </a:solidFill>
              </a:uFill>
              <a:latin typeface="Avenir Next Condensed Ultra Lig"/>
            </a:endParaRPr>
          </a:p>
        </p:txBody>
      </p:sp>
      <p:sp>
        <p:nvSpPr>
          <p:cNvPr id="538" name="TextShape 8"/>
          <p:cNvSpPr txBox="1"/>
          <p:nvPr/>
        </p:nvSpPr>
        <p:spPr>
          <a:xfrm>
            <a:off x="3772080" y="863640"/>
            <a:ext cx="16839720" cy="1320480"/>
          </a:xfrm>
          <a:prstGeom prst="rect">
            <a:avLst/>
          </a:prstGeom>
          <a:noFill/>
          <a:ln>
            <a:noFill/>
          </a:ln>
        </p:spPr>
        <p:txBody>
          <a:bodyPr lIns="0" tIns="0" rIns="0" bIns="0" anchor="ctr"/>
          <a:lstStyle/>
          <a:p>
            <a:pPr algn="ctr">
              <a:lnSpc>
                <a:spcPct val="100000"/>
              </a:lnSpc>
            </a:pPr>
            <a:r>
              <a:rPr lang="en-US" sz="7650" cap="all" spc="763" dirty="0">
                <a:solidFill>
                  <a:srgbClr val="969592"/>
                </a:solidFill>
                <a:uFill>
                  <a:solidFill>
                    <a:srgbClr val="FFFFFF"/>
                  </a:solidFill>
                </a:uFill>
                <a:latin typeface="Gill Sans MT" panose="020B0502020104020203" pitchFamily="34" charset="0"/>
                <a:ea typeface="Avenir Next Condensed"/>
              </a:rPr>
              <a:t>Feature</a:t>
            </a:r>
            <a:r>
              <a:rPr lang="en-US" sz="7650" b="0" strike="noStrike" cap="all" spc="763" dirty="0">
                <a:solidFill>
                  <a:srgbClr val="969592"/>
                </a:solidFill>
                <a:uFill>
                  <a:solidFill>
                    <a:srgbClr val="FFFFFF"/>
                  </a:solidFill>
                </a:uFill>
                <a:latin typeface="Avenir Next Condensed"/>
                <a:ea typeface="Avenir Next Condensed"/>
              </a:rPr>
              <a:t> List</a:t>
            </a:r>
            <a:endParaRPr lang="en-US" sz="3600" b="0" strike="noStrike" spc="-1" dirty="0">
              <a:solidFill>
                <a:srgbClr val="515151"/>
              </a:solidFill>
              <a:uFill>
                <a:solidFill>
                  <a:srgbClr val="FFFFFF"/>
                </a:solidFill>
              </a:uFill>
              <a:latin typeface="Gill Sans Light"/>
            </a:endParaRPr>
          </a:p>
        </p:txBody>
      </p:sp>
      <p:sp>
        <p:nvSpPr>
          <p:cNvPr id="539" name="CustomShape 9"/>
          <p:cNvSpPr/>
          <p:nvPr/>
        </p:nvSpPr>
        <p:spPr>
          <a:xfrm>
            <a:off x="13268880" y="5126760"/>
            <a:ext cx="4956840" cy="72900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Word2vec Distance</a:t>
            </a:r>
          </a:p>
        </p:txBody>
      </p:sp>
      <p:sp>
        <p:nvSpPr>
          <p:cNvPr id="540" name="CustomShape 10"/>
          <p:cNvSpPr/>
          <p:nvPr/>
        </p:nvSpPr>
        <p:spPr>
          <a:xfrm>
            <a:off x="13385520" y="5656680"/>
            <a:ext cx="4723920" cy="59652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Distance between A &amp; A</a:t>
            </a:r>
          </a:p>
        </p:txBody>
      </p:sp>
      <p:sp>
        <p:nvSpPr>
          <p:cNvPr id="541" name="CustomShape 11"/>
          <p:cNvSpPr/>
          <p:nvPr/>
        </p:nvSpPr>
        <p:spPr>
          <a:xfrm>
            <a:off x="1330200" y="7548480"/>
            <a:ext cx="6413040" cy="93564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number of same String</a:t>
            </a:r>
          </a:p>
        </p:txBody>
      </p:sp>
      <p:sp>
        <p:nvSpPr>
          <p:cNvPr id="542" name="CustomShape 12"/>
          <p:cNvSpPr/>
          <p:nvPr/>
        </p:nvSpPr>
        <p:spPr>
          <a:xfrm>
            <a:off x="1330200" y="8214840"/>
            <a:ext cx="4686120" cy="113328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Stripping </a:t>
            </a:r>
            <a:r>
              <a:rPr lang="en-US" sz="3420" spc="168" dirty="0" err="1">
                <a:solidFill>
                  <a:srgbClr val="6B6A67"/>
                </a:solidFill>
                <a:uFill>
                  <a:solidFill>
                    <a:srgbClr val="FFFFFF"/>
                  </a:solidFill>
                </a:uFill>
                <a:latin typeface="Calibri" panose="020F0502020204030204" pitchFamily="34" charset="0"/>
                <a:ea typeface="Avenir Next Condensed Ultra Lig"/>
              </a:rPr>
              <a:t>Dont</a:t>
            </a:r>
            <a:r>
              <a:rPr lang="en-US" sz="3420" spc="168" dirty="0">
                <a:solidFill>
                  <a:srgbClr val="6B6A67"/>
                </a:solidFill>
                <a:uFill>
                  <a:solidFill>
                    <a:srgbClr val="FFFFFF"/>
                  </a:solidFill>
                </a:uFill>
                <a:latin typeface="Calibri" panose="020F0502020204030204" pitchFamily="34" charset="0"/>
                <a:ea typeface="Avenir Next Condensed Ultra Lig"/>
              </a:rPr>
              <a:t>-Want tokens</a:t>
            </a:r>
          </a:p>
        </p:txBody>
      </p:sp>
      <p:sp>
        <p:nvSpPr>
          <p:cNvPr id="543" name="CustomShape 13"/>
          <p:cNvSpPr/>
          <p:nvPr/>
        </p:nvSpPr>
        <p:spPr>
          <a:xfrm>
            <a:off x="16891920" y="7522920"/>
            <a:ext cx="7545600" cy="93564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Latent </a:t>
            </a:r>
            <a:r>
              <a:rPr lang="en-US" sz="4500" cap="all" spc="222" dirty="0" err="1">
                <a:solidFill>
                  <a:srgbClr val="969592"/>
                </a:solidFill>
                <a:uFill>
                  <a:solidFill>
                    <a:srgbClr val="FFFFFF"/>
                  </a:solidFill>
                </a:uFill>
                <a:latin typeface="Calibri" panose="020F0502020204030204" pitchFamily="34" charset="0"/>
                <a:ea typeface="Avenir Next Condensed Medium"/>
              </a:rPr>
              <a:t>Dirichlet</a:t>
            </a:r>
            <a:r>
              <a:rPr lang="en-US" sz="4500" cap="all" spc="222" dirty="0">
                <a:solidFill>
                  <a:srgbClr val="969592"/>
                </a:solidFill>
                <a:uFill>
                  <a:solidFill>
                    <a:srgbClr val="FFFFFF"/>
                  </a:solidFill>
                </a:uFill>
                <a:latin typeface="Calibri" panose="020F0502020204030204" pitchFamily="34" charset="0"/>
                <a:ea typeface="Avenir Next Condensed Medium"/>
              </a:rPr>
              <a:t> Allocation</a:t>
            </a:r>
          </a:p>
        </p:txBody>
      </p:sp>
      <p:sp>
        <p:nvSpPr>
          <p:cNvPr id="544" name="CustomShape 14"/>
          <p:cNvSpPr/>
          <p:nvPr/>
        </p:nvSpPr>
        <p:spPr>
          <a:xfrm>
            <a:off x="16891920" y="8264520"/>
            <a:ext cx="5191920" cy="72900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Discovering the abstract topics</a:t>
            </a:r>
          </a:p>
        </p:txBody>
      </p:sp>
      <p:sp>
        <p:nvSpPr>
          <p:cNvPr id="545" name="CustomShape 15"/>
          <p:cNvSpPr/>
          <p:nvPr/>
        </p:nvSpPr>
        <p:spPr>
          <a:xfrm>
            <a:off x="9111240" y="7522920"/>
            <a:ext cx="6413040" cy="93564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number of same Char</a:t>
            </a:r>
          </a:p>
        </p:txBody>
      </p:sp>
      <p:sp>
        <p:nvSpPr>
          <p:cNvPr id="546" name="CustomShape 16"/>
          <p:cNvSpPr/>
          <p:nvPr/>
        </p:nvSpPr>
        <p:spPr>
          <a:xfrm>
            <a:off x="9111240" y="8189640"/>
            <a:ext cx="4686120" cy="113328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Stripping </a:t>
            </a:r>
            <a:r>
              <a:rPr lang="en-US" sz="3420" spc="168" dirty="0" err="1">
                <a:solidFill>
                  <a:srgbClr val="6B6A67"/>
                </a:solidFill>
                <a:uFill>
                  <a:solidFill>
                    <a:srgbClr val="FFFFFF"/>
                  </a:solidFill>
                </a:uFill>
                <a:latin typeface="Calibri" panose="020F0502020204030204" pitchFamily="34" charset="0"/>
                <a:ea typeface="Avenir Next Condensed Ultra Lig"/>
              </a:rPr>
              <a:t>Dont</a:t>
            </a:r>
            <a:r>
              <a:rPr lang="en-US" sz="3420" spc="168" dirty="0">
                <a:solidFill>
                  <a:srgbClr val="6B6A67"/>
                </a:solidFill>
                <a:uFill>
                  <a:solidFill>
                    <a:srgbClr val="FFFFFF"/>
                  </a:solidFill>
                </a:uFill>
                <a:latin typeface="Calibri" panose="020F0502020204030204" pitchFamily="34" charset="0"/>
                <a:ea typeface="Avenir Next Condensed Ultra Lig"/>
              </a:rPr>
              <a:t>-Want tokens</a:t>
            </a:r>
          </a:p>
        </p:txBody>
      </p:sp>
      <p:pic>
        <p:nvPicPr>
          <p:cNvPr id="547" name="if_stock_draw-dimension-line_93990.png"/>
          <p:cNvPicPr/>
          <p:nvPr/>
        </p:nvPicPr>
        <p:blipFill>
          <a:blip r:embed="rId2"/>
          <a:stretch/>
        </p:blipFill>
        <p:spPr>
          <a:xfrm>
            <a:off x="17458920" y="5707080"/>
            <a:ext cx="729000" cy="729000"/>
          </a:xfrm>
          <a:prstGeom prst="rect">
            <a:avLst/>
          </a:prstGeom>
          <a:ln w="12600">
            <a:noFill/>
          </a:ln>
        </p:spPr>
      </p:pic>
      <p:pic>
        <p:nvPicPr>
          <p:cNvPr id="548" name="if_stock_draw-dimension-line_93990.png"/>
          <p:cNvPicPr/>
          <p:nvPr/>
        </p:nvPicPr>
        <p:blipFill>
          <a:blip r:embed="rId2"/>
          <a:stretch/>
        </p:blipFill>
        <p:spPr>
          <a:xfrm rot="5421600">
            <a:off x="10713240" y="5851800"/>
            <a:ext cx="646560" cy="646560"/>
          </a:xfrm>
          <a:prstGeom prst="rect">
            <a:avLst/>
          </a:prstGeom>
          <a:ln w="12600">
            <a:noFill/>
          </a:ln>
        </p:spPr>
      </p:pic>
      <p:pic>
        <p:nvPicPr>
          <p:cNvPr id="549" name="if_cssi_douban_214731.png"/>
          <p:cNvPicPr/>
          <p:nvPr/>
        </p:nvPicPr>
        <p:blipFill>
          <a:blip r:embed="rId3"/>
          <a:stretch/>
        </p:blipFill>
        <p:spPr>
          <a:xfrm>
            <a:off x="14135040" y="8370720"/>
            <a:ext cx="821880" cy="821880"/>
          </a:xfrm>
          <a:prstGeom prst="rect">
            <a:avLst/>
          </a:prstGeom>
          <a:ln w="12600">
            <a:noFill/>
          </a:ln>
        </p:spPr>
      </p:pic>
      <p:pic>
        <p:nvPicPr>
          <p:cNvPr id="550" name="Image"/>
          <p:cNvPicPr/>
          <p:nvPr/>
        </p:nvPicPr>
        <p:blipFill>
          <a:blip r:embed="rId4"/>
          <a:srcRect l="35689" t="4447" r="13796" b="58957"/>
          <a:stretch/>
        </p:blipFill>
        <p:spPr>
          <a:xfrm>
            <a:off x="6354000" y="8449920"/>
            <a:ext cx="1221480" cy="663840"/>
          </a:xfrm>
          <a:prstGeom prst="rect">
            <a:avLst/>
          </a:prstGeom>
          <a:ln w="12600">
            <a:noFill/>
          </a:ln>
        </p:spPr>
      </p:pic>
      <p:pic>
        <p:nvPicPr>
          <p:cNvPr id="551" name="rgb.png"/>
          <p:cNvPicPr/>
          <p:nvPr/>
        </p:nvPicPr>
        <p:blipFill>
          <a:blip r:embed="rId5"/>
          <a:stretch/>
        </p:blipFill>
        <p:spPr>
          <a:xfrm>
            <a:off x="22606200" y="8407080"/>
            <a:ext cx="1028520" cy="1028520"/>
          </a:xfrm>
          <a:prstGeom prst="rect">
            <a:avLst/>
          </a:prstGeom>
          <a:ln w="126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TextShape 1"/>
          <p:cNvSpPr txBox="1"/>
          <p:nvPr/>
        </p:nvSpPr>
        <p:spPr>
          <a:xfrm>
            <a:off x="18714960" y="6571800"/>
            <a:ext cx="1777680" cy="914040"/>
          </a:xfrm>
          <a:prstGeom prst="rect">
            <a:avLst/>
          </a:prstGeom>
          <a:noFill/>
          <a:ln>
            <a:noFill/>
          </a:ln>
        </p:spPr>
        <p:txBody>
          <a:bodyPr lIns="0" tIns="0" rIns="0" bIns="0"/>
          <a:lstStyle/>
          <a:p>
            <a:pPr algn="ctr">
              <a:lnSpc>
                <a:spcPct val="100000"/>
              </a:lnSpc>
            </a:pPr>
            <a:r>
              <a:rPr lang="en-US" sz="3600" b="0" strike="noStrike" cap="all" spc="180">
                <a:solidFill>
                  <a:srgbClr val="969592"/>
                </a:solidFill>
                <a:uFill>
                  <a:solidFill>
                    <a:srgbClr val="FFFFFF"/>
                  </a:solidFill>
                </a:uFill>
                <a:latin typeface="Calibri" panose="020F0502020204030204" pitchFamily="34" charset="0"/>
                <a:ea typeface="Avenir Next Condensed Medium"/>
              </a:rPr>
              <a:t>#200</a:t>
            </a:r>
            <a:endParaRPr lang="en-US" sz="5000" b="0" strike="noStrike" spc="248">
              <a:solidFill>
                <a:srgbClr val="6B6A67"/>
              </a:solidFill>
              <a:uFill>
                <a:solidFill>
                  <a:srgbClr val="FFFFFF"/>
                </a:solidFill>
              </a:uFill>
              <a:latin typeface="Calibri" panose="020F0502020204030204" pitchFamily="34" charset="0"/>
            </a:endParaRPr>
          </a:p>
        </p:txBody>
      </p:sp>
      <p:sp>
        <p:nvSpPr>
          <p:cNvPr id="553" name="TextShape 2"/>
          <p:cNvSpPr txBox="1"/>
          <p:nvPr/>
        </p:nvSpPr>
        <p:spPr>
          <a:xfrm>
            <a:off x="18714960" y="5714640"/>
            <a:ext cx="1777680" cy="914040"/>
          </a:xfrm>
          <a:prstGeom prst="rect">
            <a:avLst/>
          </a:prstGeom>
          <a:noFill/>
          <a:ln>
            <a:noFill/>
          </a:ln>
        </p:spPr>
        <p:txBody>
          <a:bodyPr lIns="0" tIns="0" rIns="0" bIns="0" anchor="b"/>
          <a:lstStyle/>
          <a:p>
            <a:pPr algn="ctr">
              <a:lnSpc>
                <a:spcPct val="100000"/>
              </a:lnSpc>
            </a:pPr>
            <a:r>
              <a:rPr lang="en-US" sz="3600" b="0" strike="noStrike" spc="180">
                <a:solidFill>
                  <a:srgbClr val="6B6A67"/>
                </a:solidFill>
                <a:uFill>
                  <a:solidFill>
                    <a:srgbClr val="FFFFFF"/>
                  </a:solidFill>
                </a:uFill>
                <a:latin typeface="Calibri" panose="020F0502020204030204" pitchFamily="34" charset="0"/>
                <a:ea typeface="Avenir Next Condensed Ultra Lig"/>
              </a:rPr>
              <a:t>Dense</a:t>
            </a:r>
            <a:endParaRPr lang="en-US" sz="5000" b="0" strike="noStrike" spc="248">
              <a:solidFill>
                <a:srgbClr val="6B6A67"/>
              </a:solidFill>
              <a:uFill>
                <a:solidFill>
                  <a:srgbClr val="FFFFFF"/>
                </a:solidFill>
              </a:uFill>
              <a:latin typeface="Calibri" panose="020F0502020204030204" pitchFamily="34" charset="0"/>
            </a:endParaRPr>
          </a:p>
        </p:txBody>
      </p:sp>
      <p:sp>
        <p:nvSpPr>
          <p:cNvPr id="554" name="TextShape 3"/>
          <p:cNvSpPr txBox="1"/>
          <p:nvPr/>
        </p:nvSpPr>
        <p:spPr>
          <a:xfrm>
            <a:off x="6526800" y="6477840"/>
            <a:ext cx="1777680" cy="914040"/>
          </a:xfrm>
          <a:prstGeom prst="rect">
            <a:avLst/>
          </a:prstGeom>
          <a:noFill/>
          <a:ln>
            <a:noFill/>
          </a:ln>
        </p:spPr>
        <p:txBody>
          <a:bodyPr lIns="0" tIns="0" rIns="0" bIns="0"/>
          <a:lstStyle/>
          <a:p>
            <a:pPr algn="ctr">
              <a:lnSpc>
                <a:spcPct val="100000"/>
              </a:lnSpc>
            </a:pPr>
            <a:r>
              <a:rPr lang="en-US" sz="3600" b="0" strike="noStrike" cap="all" spc="180">
                <a:solidFill>
                  <a:srgbClr val="969592"/>
                </a:solidFill>
                <a:uFill>
                  <a:solidFill>
                    <a:srgbClr val="FFFFFF"/>
                  </a:solidFill>
                </a:uFill>
                <a:latin typeface="Calibri" panose="020F0502020204030204" pitchFamily="34" charset="0"/>
                <a:ea typeface="Avenir Next Condensed Medium"/>
              </a:rPr>
              <a:t>0.3</a:t>
            </a:r>
            <a:endParaRPr lang="en-US" sz="5000" b="0" strike="noStrike" spc="248">
              <a:solidFill>
                <a:srgbClr val="6B6A67"/>
              </a:solidFill>
              <a:uFill>
                <a:solidFill>
                  <a:srgbClr val="FFFFFF"/>
                </a:solidFill>
              </a:uFill>
              <a:latin typeface="Calibri" panose="020F0502020204030204" pitchFamily="34" charset="0"/>
            </a:endParaRPr>
          </a:p>
        </p:txBody>
      </p:sp>
      <p:sp>
        <p:nvSpPr>
          <p:cNvPr id="555" name="TextShape 4"/>
          <p:cNvSpPr txBox="1"/>
          <p:nvPr/>
        </p:nvSpPr>
        <p:spPr>
          <a:xfrm>
            <a:off x="4262040" y="6508440"/>
            <a:ext cx="1777680" cy="914040"/>
          </a:xfrm>
          <a:prstGeom prst="rect">
            <a:avLst/>
          </a:prstGeom>
          <a:noFill/>
          <a:ln>
            <a:noFill/>
          </a:ln>
        </p:spPr>
        <p:txBody>
          <a:bodyPr lIns="0" tIns="0" rIns="0" bIns="0"/>
          <a:lstStyle/>
          <a:p>
            <a:pPr algn="ctr">
              <a:lnSpc>
                <a:spcPct val="100000"/>
              </a:lnSpc>
            </a:pPr>
            <a:r>
              <a:rPr lang="en-US" sz="3600" b="0" strike="noStrike" cap="all" spc="180">
                <a:solidFill>
                  <a:srgbClr val="969592"/>
                </a:solidFill>
                <a:uFill>
                  <a:solidFill>
                    <a:srgbClr val="FFFFFF"/>
                  </a:solidFill>
                </a:uFill>
                <a:latin typeface="Calibri" panose="020F0502020204030204" pitchFamily="34" charset="0"/>
                <a:ea typeface="Avenir Next Condensed Medium"/>
              </a:rPr>
              <a:t>#200</a:t>
            </a:r>
            <a:endParaRPr lang="en-US" sz="5000" b="0" strike="noStrike" spc="248">
              <a:solidFill>
                <a:srgbClr val="6B6A67"/>
              </a:solidFill>
              <a:uFill>
                <a:solidFill>
                  <a:srgbClr val="FFFFFF"/>
                </a:solidFill>
              </a:uFill>
              <a:latin typeface="Calibri" panose="020F0502020204030204" pitchFamily="34" charset="0"/>
            </a:endParaRPr>
          </a:p>
        </p:txBody>
      </p:sp>
      <p:sp>
        <p:nvSpPr>
          <p:cNvPr id="556" name="TextShape 5"/>
          <p:cNvSpPr txBox="1"/>
          <p:nvPr/>
        </p:nvSpPr>
        <p:spPr>
          <a:xfrm>
            <a:off x="6526800" y="5689080"/>
            <a:ext cx="1777680" cy="914040"/>
          </a:xfrm>
          <a:prstGeom prst="rect">
            <a:avLst/>
          </a:prstGeom>
          <a:noFill/>
          <a:ln>
            <a:noFill/>
          </a:ln>
        </p:spPr>
        <p:txBody>
          <a:bodyPr lIns="0" tIns="0" rIns="0" bIns="0" anchor="b"/>
          <a:lstStyle/>
          <a:p>
            <a:pPr algn="ctr">
              <a:lnSpc>
                <a:spcPct val="100000"/>
              </a:lnSpc>
            </a:pPr>
            <a:r>
              <a:rPr lang="en-US" sz="3600" b="0" strike="noStrike" spc="180">
                <a:solidFill>
                  <a:srgbClr val="6B6A67"/>
                </a:solidFill>
                <a:uFill>
                  <a:solidFill>
                    <a:srgbClr val="FFFFFF"/>
                  </a:solidFill>
                </a:uFill>
                <a:latin typeface="Calibri" panose="020F0502020204030204" pitchFamily="34" charset="0"/>
                <a:ea typeface="Avenir Next Condensed Ultra Lig"/>
              </a:rPr>
              <a:t>Dropout</a:t>
            </a:r>
            <a:endParaRPr lang="en-US" sz="5000" b="0" strike="noStrike" spc="248">
              <a:solidFill>
                <a:srgbClr val="6B6A67"/>
              </a:solidFill>
              <a:uFill>
                <a:solidFill>
                  <a:srgbClr val="FFFFFF"/>
                </a:solidFill>
              </a:uFill>
              <a:latin typeface="Calibri" panose="020F0502020204030204" pitchFamily="34" charset="0"/>
            </a:endParaRPr>
          </a:p>
        </p:txBody>
      </p:sp>
      <p:sp>
        <p:nvSpPr>
          <p:cNvPr id="557" name="TextShape 6"/>
          <p:cNvSpPr txBox="1"/>
          <p:nvPr/>
        </p:nvSpPr>
        <p:spPr>
          <a:xfrm>
            <a:off x="4262040" y="5650920"/>
            <a:ext cx="1777680" cy="914040"/>
          </a:xfrm>
          <a:prstGeom prst="rect">
            <a:avLst/>
          </a:prstGeom>
          <a:noFill/>
          <a:ln>
            <a:noFill/>
          </a:ln>
        </p:spPr>
        <p:txBody>
          <a:bodyPr lIns="0" tIns="0" rIns="0" bIns="0" anchor="b"/>
          <a:lstStyle/>
          <a:p>
            <a:pPr algn="ctr">
              <a:lnSpc>
                <a:spcPct val="100000"/>
              </a:lnSpc>
            </a:pPr>
            <a:r>
              <a:rPr lang="en-US" sz="3600" b="0" strike="noStrike" spc="180">
                <a:solidFill>
                  <a:srgbClr val="6B6A67"/>
                </a:solidFill>
                <a:uFill>
                  <a:solidFill>
                    <a:srgbClr val="FFFFFF"/>
                  </a:solidFill>
                </a:uFill>
                <a:latin typeface="Calibri" panose="020F0502020204030204" pitchFamily="34" charset="0"/>
                <a:ea typeface="Avenir Next Condensed Ultra Lig"/>
              </a:rPr>
              <a:t>Dense</a:t>
            </a:r>
            <a:endParaRPr lang="en-US" sz="5000" b="0" strike="noStrike" spc="248">
              <a:solidFill>
                <a:srgbClr val="6B6A67"/>
              </a:solidFill>
              <a:uFill>
                <a:solidFill>
                  <a:srgbClr val="FFFFFF"/>
                </a:solidFill>
              </a:uFill>
              <a:latin typeface="Calibri" panose="020F0502020204030204" pitchFamily="34" charset="0"/>
            </a:endParaRPr>
          </a:p>
        </p:txBody>
      </p:sp>
      <p:sp>
        <p:nvSpPr>
          <p:cNvPr id="558" name="TextShape 7"/>
          <p:cNvSpPr txBox="1"/>
          <p:nvPr/>
        </p:nvSpPr>
        <p:spPr>
          <a:xfrm>
            <a:off x="21603240" y="6508440"/>
            <a:ext cx="1777680" cy="914040"/>
          </a:xfrm>
          <a:prstGeom prst="rect">
            <a:avLst/>
          </a:prstGeom>
          <a:noFill/>
          <a:ln>
            <a:noFill/>
          </a:ln>
        </p:spPr>
        <p:txBody>
          <a:bodyPr lIns="0" tIns="0" rIns="0" bIns="0"/>
          <a:lstStyle/>
          <a:p>
            <a:pPr algn="ctr">
              <a:lnSpc>
                <a:spcPct val="100000"/>
              </a:lnSpc>
            </a:pPr>
            <a:r>
              <a:rPr lang="en-US" sz="3600" b="1" strike="noStrike" cap="all" spc="180">
                <a:solidFill>
                  <a:srgbClr val="FFFFFF"/>
                </a:solidFill>
                <a:uFill>
                  <a:solidFill>
                    <a:srgbClr val="FFFFFF"/>
                  </a:solidFill>
                </a:uFill>
                <a:latin typeface="Calibri" panose="020F0502020204030204" pitchFamily="34" charset="0"/>
                <a:ea typeface="Avenir Next Condensed"/>
              </a:rPr>
              <a:t>6</a:t>
            </a:r>
            <a:endParaRPr lang="en-US" sz="5000" b="0" strike="noStrike" spc="248">
              <a:solidFill>
                <a:srgbClr val="6B6A67"/>
              </a:solidFill>
              <a:uFill>
                <a:solidFill>
                  <a:srgbClr val="FFFFFF"/>
                </a:solidFill>
              </a:uFill>
              <a:latin typeface="Calibri" panose="020F0502020204030204" pitchFamily="34" charset="0"/>
            </a:endParaRPr>
          </a:p>
        </p:txBody>
      </p:sp>
      <p:sp>
        <p:nvSpPr>
          <p:cNvPr id="559" name="TextShape 8"/>
          <p:cNvSpPr txBox="1"/>
          <p:nvPr/>
        </p:nvSpPr>
        <p:spPr>
          <a:xfrm>
            <a:off x="21603240" y="5650920"/>
            <a:ext cx="1777680" cy="914040"/>
          </a:xfrm>
          <a:prstGeom prst="rect">
            <a:avLst/>
          </a:prstGeom>
          <a:noFill/>
          <a:ln>
            <a:noFill/>
          </a:ln>
        </p:spPr>
        <p:txBody>
          <a:bodyPr lIns="0" tIns="0" rIns="0" bIns="0" anchor="b"/>
          <a:lstStyle/>
          <a:p>
            <a:pPr algn="ctr">
              <a:lnSpc>
                <a:spcPct val="100000"/>
              </a:lnSpc>
            </a:pPr>
            <a:r>
              <a:rPr lang="en-US" sz="3600" b="0" strike="noStrike" cap="all" spc="180">
                <a:solidFill>
                  <a:srgbClr val="FFFFFF"/>
                </a:solidFill>
                <a:uFill>
                  <a:solidFill>
                    <a:srgbClr val="FFFFFF"/>
                  </a:solidFill>
                </a:uFill>
                <a:latin typeface="Calibri" panose="020F0502020204030204" pitchFamily="34" charset="0"/>
                <a:ea typeface="Avenir Next Condensed Medium"/>
              </a:rPr>
              <a:t>output</a:t>
            </a:r>
            <a:endParaRPr lang="en-US" sz="5000" b="0" strike="noStrike" spc="248">
              <a:solidFill>
                <a:srgbClr val="6B6A67"/>
              </a:solidFill>
              <a:uFill>
                <a:solidFill>
                  <a:srgbClr val="FFFFFF"/>
                </a:solidFill>
              </a:uFill>
              <a:latin typeface="Calibri" panose="020F0502020204030204" pitchFamily="34" charset="0"/>
            </a:endParaRPr>
          </a:p>
        </p:txBody>
      </p:sp>
      <p:sp>
        <p:nvSpPr>
          <p:cNvPr id="560" name="TextShape 9"/>
          <p:cNvSpPr txBox="1"/>
          <p:nvPr/>
        </p:nvSpPr>
        <p:spPr>
          <a:xfrm>
            <a:off x="1023480" y="6508440"/>
            <a:ext cx="1777680" cy="914040"/>
          </a:xfrm>
          <a:prstGeom prst="rect">
            <a:avLst/>
          </a:prstGeom>
          <a:noFill/>
          <a:ln>
            <a:noFill/>
          </a:ln>
        </p:spPr>
        <p:txBody>
          <a:bodyPr lIns="0" tIns="0" rIns="0" bIns="0"/>
          <a:lstStyle/>
          <a:p>
            <a:pPr algn="ctr">
              <a:lnSpc>
                <a:spcPct val="100000"/>
              </a:lnSpc>
            </a:pPr>
            <a:r>
              <a:rPr lang="en-US" sz="3600" b="1" strike="noStrike" cap="all" spc="180" dirty="0">
                <a:solidFill>
                  <a:srgbClr val="FFFFFF"/>
                </a:solidFill>
                <a:uFill>
                  <a:solidFill>
                    <a:srgbClr val="FFFFFF"/>
                  </a:solidFill>
                </a:uFill>
                <a:latin typeface="Avenir Next Condensed"/>
                <a:ea typeface="Avenir Next Condensed"/>
              </a:rPr>
              <a:t>46</a:t>
            </a:r>
            <a:endParaRPr lang="en-US" sz="5000" b="0" strike="noStrike" spc="248" dirty="0">
              <a:solidFill>
                <a:srgbClr val="6B6A67"/>
              </a:solidFill>
              <a:uFill>
                <a:solidFill>
                  <a:srgbClr val="FFFFFF"/>
                </a:solidFill>
              </a:uFill>
              <a:latin typeface="Avenir Next Condensed Ultra Lig"/>
            </a:endParaRPr>
          </a:p>
        </p:txBody>
      </p:sp>
      <p:sp>
        <p:nvSpPr>
          <p:cNvPr id="561" name="TextShape 10"/>
          <p:cNvSpPr txBox="1"/>
          <p:nvPr/>
        </p:nvSpPr>
        <p:spPr>
          <a:xfrm>
            <a:off x="1023480" y="5650920"/>
            <a:ext cx="1777680" cy="914040"/>
          </a:xfrm>
          <a:prstGeom prst="rect">
            <a:avLst/>
          </a:prstGeom>
          <a:noFill/>
          <a:ln>
            <a:noFill/>
          </a:ln>
        </p:spPr>
        <p:txBody>
          <a:bodyPr lIns="0" tIns="0" rIns="0" bIns="0" anchor="b"/>
          <a:lstStyle/>
          <a:p>
            <a:pPr algn="ctr">
              <a:lnSpc>
                <a:spcPct val="100000"/>
              </a:lnSpc>
            </a:pPr>
            <a:r>
              <a:rPr lang="en-US" sz="3600" b="0" strike="noStrike" cap="all" spc="180" dirty="0">
                <a:solidFill>
                  <a:srgbClr val="FFFFFF"/>
                </a:solidFill>
                <a:uFill>
                  <a:solidFill>
                    <a:srgbClr val="FFFFFF"/>
                  </a:solidFill>
                </a:uFill>
                <a:latin typeface="Avenir Next Condensed Medium"/>
                <a:ea typeface="Avenir Next Condensed Medium"/>
              </a:rPr>
              <a:t>Input</a:t>
            </a:r>
            <a:endParaRPr lang="en-US" sz="5000" b="0" strike="noStrike" spc="248" dirty="0">
              <a:solidFill>
                <a:srgbClr val="6B6A67"/>
              </a:solidFill>
              <a:uFill>
                <a:solidFill>
                  <a:srgbClr val="FFFFFF"/>
                </a:solidFill>
              </a:uFill>
              <a:latin typeface="Avenir Next Condensed Ultra Lig"/>
            </a:endParaRPr>
          </a:p>
        </p:txBody>
      </p:sp>
      <p:sp>
        <p:nvSpPr>
          <p:cNvPr id="562" name="TextShape 11"/>
          <p:cNvSpPr txBox="1"/>
          <p:nvPr/>
        </p:nvSpPr>
        <p:spPr>
          <a:xfrm>
            <a:off x="3772080" y="863640"/>
            <a:ext cx="16839720" cy="1320480"/>
          </a:xfrm>
          <a:prstGeom prst="rect">
            <a:avLst/>
          </a:prstGeom>
          <a:noFill/>
          <a:ln>
            <a:noFill/>
          </a:ln>
        </p:spPr>
        <p:txBody>
          <a:bodyPr lIns="0" tIns="0" rIns="0" bIns="0" anchor="ctr"/>
          <a:lstStyle/>
          <a:p>
            <a:pPr algn="ctr">
              <a:lnSpc>
                <a:spcPct val="100000"/>
              </a:lnSpc>
            </a:pPr>
            <a:r>
              <a:rPr lang="en-US" sz="7650" cap="all" spc="763" dirty="0">
                <a:solidFill>
                  <a:srgbClr val="969592"/>
                </a:solidFill>
                <a:uFill>
                  <a:solidFill>
                    <a:srgbClr val="FFFFFF"/>
                  </a:solidFill>
                </a:uFill>
                <a:latin typeface="Gill Sans MT" panose="020B0502020104020203" pitchFamily="34" charset="0"/>
                <a:ea typeface="Avenir Next Condensed"/>
              </a:rPr>
              <a:t>Network</a:t>
            </a:r>
            <a:r>
              <a:rPr lang="en-US" sz="7650" b="0" strike="noStrike" cap="all" spc="763" dirty="0">
                <a:solidFill>
                  <a:srgbClr val="969592"/>
                </a:solidFill>
                <a:uFill>
                  <a:solidFill>
                    <a:srgbClr val="FFFFFF"/>
                  </a:solidFill>
                </a:uFill>
                <a:latin typeface="Gill Sans MT" panose="020B0502020104020203" pitchFamily="34" charset="0"/>
                <a:ea typeface="Avenir Next Condensed"/>
              </a:rPr>
              <a:t> Architecture</a:t>
            </a:r>
            <a:endParaRPr lang="en-US" sz="3600" b="0" strike="noStrike" spc="-1" dirty="0">
              <a:solidFill>
                <a:srgbClr val="515151"/>
              </a:solidFill>
              <a:uFill>
                <a:solidFill>
                  <a:srgbClr val="FFFFFF"/>
                </a:solidFill>
              </a:uFill>
              <a:latin typeface="Gill Sans MT" panose="020B0502020104020203"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TextShape 1"/>
          <p:cNvSpPr txBox="1"/>
          <p:nvPr/>
        </p:nvSpPr>
        <p:spPr>
          <a:xfrm>
            <a:off x="3772140" y="863640"/>
            <a:ext cx="16839720" cy="1320480"/>
          </a:xfrm>
          <a:prstGeom prst="rect">
            <a:avLst/>
          </a:prstGeom>
          <a:noFill/>
          <a:ln>
            <a:noFill/>
          </a:ln>
        </p:spPr>
        <p:txBody>
          <a:bodyPr lIns="0" tIns="0" rIns="0" bIns="0" anchor="ctr"/>
          <a:lstStyle/>
          <a:p>
            <a:pPr algn="ctr">
              <a:lnSpc>
                <a:spcPct val="100000"/>
              </a:lnSpc>
            </a:pPr>
            <a:r>
              <a:rPr lang="en-US" sz="7650" cap="all" spc="763" dirty="0">
                <a:solidFill>
                  <a:srgbClr val="969592"/>
                </a:solidFill>
                <a:uFill>
                  <a:solidFill>
                    <a:srgbClr val="FFFFFF"/>
                  </a:solidFill>
                </a:uFill>
                <a:latin typeface="Gill Sans MT" panose="020B0502020104020203" pitchFamily="34" charset="0"/>
                <a:ea typeface="Avenir Next Condensed"/>
              </a:rPr>
              <a:t>feature</a:t>
            </a:r>
            <a:r>
              <a:rPr lang="en-US" sz="7650" b="0" strike="noStrike" cap="all" spc="763" dirty="0">
                <a:solidFill>
                  <a:srgbClr val="969592"/>
                </a:solidFill>
                <a:uFill>
                  <a:solidFill>
                    <a:srgbClr val="FFFFFF"/>
                  </a:solidFill>
                </a:uFill>
                <a:latin typeface="Gill Sans MT" panose="020B0502020104020203" pitchFamily="34" charset="0"/>
                <a:ea typeface="Avenir Next Condensed"/>
              </a:rPr>
              <a:t> pruning</a:t>
            </a:r>
            <a:endParaRPr lang="en-US" sz="3600" b="0" strike="noStrike" spc="-1" dirty="0">
              <a:solidFill>
                <a:srgbClr val="515151"/>
              </a:solidFill>
              <a:uFill>
                <a:solidFill>
                  <a:srgbClr val="FFFFFF"/>
                </a:solidFill>
              </a:uFill>
              <a:latin typeface="Gill Sans MT" panose="020B0502020104020203" pitchFamily="34" charset="0"/>
            </a:endParaRPr>
          </a:p>
        </p:txBody>
      </p:sp>
      <p:sp>
        <p:nvSpPr>
          <p:cNvPr id="564" name="TextShape 2"/>
          <p:cNvSpPr txBox="1"/>
          <p:nvPr/>
        </p:nvSpPr>
        <p:spPr>
          <a:xfrm>
            <a:off x="3772080" y="2502000"/>
            <a:ext cx="16839720" cy="609120"/>
          </a:xfrm>
          <a:prstGeom prst="rect">
            <a:avLst/>
          </a:prstGeom>
          <a:noFill/>
          <a:ln>
            <a:noFill/>
          </a:ln>
        </p:spPr>
        <p:txBody>
          <a:bodyPr lIns="0" tIns="0" rIns="0" bIns="0"/>
          <a:lstStyle/>
          <a:p>
            <a:pPr algn="ctr">
              <a:lnSpc>
                <a:spcPct val="100000"/>
              </a:lnSpc>
            </a:pPr>
            <a:r>
              <a:rPr lang="en-US" sz="3170" b="0" strike="noStrike" spc="157" dirty="0">
                <a:solidFill>
                  <a:srgbClr val="6B6A67"/>
                </a:solidFill>
                <a:uFill>
                  <a:solidFill>
                    <a:srgbClr val="FFFFFF"/>
                  </a:solidFill>
                </a:uFill>
                <a:latin typeface="Calibri" panose="020F0502020204030204" pitchFamily="34" charset="0"/>
                <a:ea typeface="Avenir Next Condensed Ultra Lig"/>
              </a:rPr>
              <a:t>Distance functions between two numeric vectors u and v. We consider functions provided in </a:t>
            </a:r>
            <a:r>
              <a:rPr lang="en-US" sz="3170" b="0" i="1" strike="noStrike" spc="157" dirty="0" err="1">
                <a:solidFill>
                  <a:srgbClr val="000000"/>
                </a:solidFill>
                <a:uFill>
                  <a:solidFill>
                    <a:srgbClr val="FFFFFF"/>
                  </a:solidFill>
                </a:uFill>
                <a:latin typeface="Calibri" panose="020F0502020204030204" pitchFamily="34" charset="0"/>
                <a:ea typeface="Avenir Next Condensed"/>
              </a:rPr>
              <a:t>scipy.spatial.distance</a:t>
            </a:r>
            <a:endParaRPr lang="en-US" sz="5000" b="0" strike="noStrike" spc="248" dirty="0">
              <a:solidFill>
                <a:srgbClr val="6B6A67"/>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148</Words>
  <Application>Microsoft Office PowerPoint</Application>
  <PresentationFormat>自訂</PresentationFormat>
  <Paragraphs>49</Paragraphs>
  <Slides>5</Slides>
  <Notes>0</Notes>
  <HiddenSlides>0</HiddenSlides>
  <MMClips>0</MMClips>
  <ScaleCrop>false</ScaleCrop>
  <HeadingPairs>
    <vt:vector size="4" baseType="variant">
      <vt:variant>
        <vt:lpstr>佈景主題</vt:lpstr>
      </vt:variant>
      <vt:variant>
        <vt:i4>5</vt:i4>
      </vt:variant>
      <vt:variant>
        <vt:lpstr>投影片標題</vt:lpstr>
      </vt:variant>
      <vt:variant>
        <vt:i4>5</vt:i4>
      </vt:variant>
    </vt:vector>
  </HeadingPairs>
  <TitlesOfParts>
    <vt:vector size="10" baseType="lpstr">
      <vt:lpstr>Office Theme</vt:lpstr>
      <vt:lpstr>Office Theme</vt:lpstr>
      <vt:lpstr>Office Theme</vt:lpstr>
      <vt:lpstr>Office Theme</vt:lpstr>
      <vt:lpstr>Office Theme</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subject/>
  <dc:creator/>
  <dc:description/>
  <cp:lastModifiedBy>user</cp:lastModifiedBy>
  <cp:revision>4</cp:revision>
  <dcterms:modified xsi:type="dcterms:W3CDTF">2018-01-07T08:54:23Z</dcterms:modified>
  <dc:language>en-US</dc:language>
</cp:coreProperties>
</file>