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65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81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9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62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62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38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81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06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59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68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03DD-9FD6-47C8-9767-01D3422F479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96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03DD-9FD6-47C8-9767-01D3422F479E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B74D-C03D-46F7-8BCC-A55E6237D2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11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Exercise for Lecture 01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82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1 – Part A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clang –S </a:t>
            </a:r>
            <a:r>
              <a:rPr lang="en-US" altLang="zh-TW" dirty="0" err="1" smtClean="0"/>
              <a:t>test.c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foo ()</a:t>
            </a:r>
          </a:p>
          <a:p>
            <a:pPr marL="0" indent="0">
              <a:buNone/>
            </a:pPr>
            <a:r>
              <a:rPr lang="en-US" altLang="zh-TW" dirty="0" smtClean="0"/>
              <a:t>{</a:t>
            </a:r>
          </a:p>
          <a:p>
            <a:pPr marL="457200" lvl="1" indent="0"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a, b, c;</a:t>
            </a:r>
          </a:p>
          <a:p>
            <a:pPr marL="457200" lvl="1" indent="0">
              <a:buNone/>
            </a:pPr>
            <a:r>
              <a:rPr lang="en-US" altLang="zh-TW" dirty="0" smtClean="0"/>
              <a:t>a = 10;</a:t>
            </a:r>
          </a:p>
          <a:p>
            <a:pPr marL="457200" lvl="1" indent="0">
              <a:buNone/>
            </a:pPr>
            <a:r>
              <a:rPr lang="en-US" altLang="zh-TW" dirty="0" smtClean="0"/>
              <a:t>b = 20;</a:t>
            </a:r>
          </a:p>
          <a:p>
            <a:pPr marL="457200" lvl="1" indent="0">
              <a:buNone/>
            </a:pPr>
            <a:r>
              <a:rPr lang="en-US" altLang="zh-TW" dirty="0" smtClean="0"/>
              <a:t>c = 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;</a:t>
            </a:r>
          </a:p>
          <a:p>
            <a:pPr marL="457200" lvl="1" indent="0">
              <a:buNone/>
            </a:pPr>
            <a:r>
              <a:rPr lang="en-US" altLang="zh-TW" dirty="0" smtClean="0"/>
              <a:t>return c;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3" name="內容版面配置區 10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22" t="5090" r="6528" b="43392"/>
          <a:stretch/>
        </p:blipFill>
        <p:spPr>
          <a:xfrm>
            <a:off x="6172200" y="2004376"/>
            <a:ext cx="5181600" cy="3993835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3681326" y="3017461"/>
            <a:ext cx="1401214" cy="1678103"/>
            <a:chOff x="9350606" y="3139965"/>
            <a:chExt cx="1401214" cy="1678103"/>
          </a:xfrm>
        </p:grpSpPr>
        <p:sp>
          <p:nvSpPr>
            <p:cNvPr id="6" name="矩形 5"/>
            <p:cNvSpPr/>
            <p:nvPr/>
          </p:nvSpPr>
          <p:spPr>
            <a:xfrm>
              <a:off x="10034386" y="3139965"/>
              <a:ext cx="717434" cy="16781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0034386" y="4128196"/>
              <a:ext cx="712201" cy="319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10</a:t>
              </a:r>
              <a:endParaRPr lang="zh-TW" altLang="en-US" sz="1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0036001" y="3808593"/>
              <a:ext cx="712201" cy="319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20</a:t>
              </a:r>
              <a:endParaRPr lang="zh-TW" altLang="en-US" sz="1400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9603628" y="4291507"/>
              <a:ext cx="4828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/>
                <a:t>%</a:t>
              </a:r>
              <a:r>
                <a:rPr lang="en-US" altLang="zh-TW" sz="1100" dirty="0" err="1" smtClean="0"/>
                <a:t>rbp</a:t>
              </a:r>
              <a:endParaRPr lang="zh-TW" altLang="en-US" sz="11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036002" y="3492053"/>
              <a:ext cx="712202" cy="319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30</a:t>
              </a:r>
              <a:endParaRPr lang="zh-TW" altLang="en-US" sz="14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9416889" y="3980351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/>
                <a:t>-4</a:t>
              </a:r>
              <a:r>
                <a:rPr lang="en-US" altLang="zh-TW" sz="1100" dirty="0" smtClean="0"/>
                <a:t>(%</a:t>
              </a:r>
              <a:r>
                <a:rPr lang="en-US" altLang="zh-TW" sz="1100" dirty="0" err="1" smtClean="0"/>
                <a:t>rbp</a:t>
              </a:r>
              <a:r>
                <a:rPr lang="en-US" altLang="zh-TW" sz="1100" dirty="0" smtClean="0"/>
                <a:t>)</a:t>
              </a:r>
              <a:endParaRPr lang="zh-TW" altLang="en-US" sz="11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9423764" y="3667524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/>
                <a:t>-8(%</a:t>
              </a:r>
              <a:r>
                <a:rPr lang="en-US" altLang="zh-TW" sz="1100" dirty="0" err="1"/>
                <a:t>rbp</a:t>
              </a:r>
              <a:r>
                <a:rPr lang="en-US" altLang="zh-TW" sz="1100" dirty="0"/>
                <a:t>)</a:t>
              </a:r>
              <a:endParaRPr lang="zh-TW" altLang="en-US" sz="11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9350606" y="3348472"/>
              <a:ext cx="756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/>
                <a:t>-12(%</a:t>
              </a:r>
              <a:r>
                <a:rPr lang="en-US" altLang="zh-TW" sz="1100" dirty="0" err="1"/>
                <a:t>rbp</a:t>
              </a:r>
              <a:r>
                <a:rPr lang="en-US" altLang="zh-TW" sz="1100" dirty="0"/>
                <a:t>)</a:t>
              </a:r>
              <a:endParaRPr lang="zh-TW" altLang="en-US" sz="1100" dirty="0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5190412" y="403140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a</a:t>
            </a:r>
            <a:r>
              <a:rPr lang="en-US" altLang="zh-TW" sz="1200" dirty="0" smtClean="0">
                <a:solidFill>
                  <a:srgbClr val="FF0000"/>
                </a:solidFill>
              </a:rPr>
              <a:t>=10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190411" y="371165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b=20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190412" y="3413275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c=30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25" name="直線單箭頭接點 24"/>
          <p:cNvCxnSpPr>
            <a:endCxn id="21" idx="3"/>
          </p:cNvCxnSpPr>
          <p:nvPr/>
        </p:nvCxnSpPr>
        <p:spPr>
          <a:xfrm flipH="1">
            <a:off x="5682855" y="3864072"/>
            <a:ext cx="1015125" cy="30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22" idx="3"/>
          </p:cNvCxnSpPr>
          <p:nvPr/>
        </p:nvCxnSpPr>
        <p:spPr>
          <a:xfrm flipH="1" flipV="1">
            <a:off x="5689266" y="3850153"/>
            <a:ext cx="1008714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30" idx="1"/>
          </p:cNvCxnSpPr>
          <p:nvPr/>
        </p:nvCxnSpPr>
        <p:spPr>
          <a:xfrm flipV="1">
            <a:off x="8267700" y="3760762"/>
            <a:ext cx="859692" cy="35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9127392" y="3606873"/>
            <a:ext cx="838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%</a:t>
            </a:r>
            <a:r>
              <a:rPr lang="en-US" altLang="zh-TW" sz="1400" dirty="0" err="1">
                <a:solidFill>
                  <a:srgbClr val="FF0000"/>
                </a:solidFill>
              </a:rPr>
              <a:t>eax</a:t>
            </a:r>
            <a:r>
              <a:rPr lang="en-US" altLang="zh-TW" sz="1400" dirty="0">
                <a:solidFill>
                  <a:srgbClr val="FF0000"/>
                </a:solidFill>
              </a:rPr>
              <a:t>=10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127392" y="3985820"/>
            <a:ext cx="1111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%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eax</a:t>
            </a:r>
            <a:r>
              <a:rPr lang="en-US" altLang="zh-TW" sz="1400" dirty="0" smtClean="0">
                <a:solidFill>
                  <a:srgbClr val="FF0000"/>
                </a:solidFill>
              </a:rPr>
              <a:t>=10+20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8267700" y="4165493"/>
            <a:ext cx="859692" cy="6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23" idx="3"/>
          </p:cNvCxnSpPr>
          <p:nvPr/>
        </p:nvCxnSpPr>
        <p:spPr>
          <a:xfrm flipH="1" flipV="1">
            <a:off x="5674840" y="3551775"/>
            <a:ext cx="1023140" cy="87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9127392" y="4384108"/>
            <a:ext cx="838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%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eax</a:t>
            </a:r>
            <a:r>
              <a:rPr lang="en-US" altLang="zh-TW" sz="1400" dirty="0" smtClean="0">
                <a:solidFill>
                  <a:srgbClr val="FF0000"/>
                </a:solidFill>
              </a:rPr>
              <a:t>=30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41" name="直線單箭頭接點 40"/>
          <p:cNvCxnSpPr>
            <a:endCxn id="39" idx="1"/>
          </p:cNvCxnSpPr>
          <p:nvPr/>
        </p:nvCxnSpPr>
        <p:spPr>
          <a:xfrm>
            <a:off x="8267700" y="4537996"/>
            <a:ext cx="8596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83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1 – Part A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59772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clang –S </a:t>
            </a:r>
            <a:r>
              <a:rPr lang="en-US" altLang="zh-TW" dirty="0" err="1" smtClean="0"/>
              <a:t>test.c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foo ()</a:t>
            </a:r>
          </a:p>
          <a:p>
            <a:pPr marL="0" indent="0">
              <a:buNone/>
            </a:pPr>
            <a:r>
              <a:rPr lang="en-US" altLang="zh-TW" dirty="0" smtClean="0"/>
              <a:t>{</a:t>
            </a:r>
          </a:p>
          <a:p>
            <a:pPr marL="457200" lvl="1" indent="0"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a, b, c;</a:t>
            </a:r>
          </a:p>
          <a:p>
            <a:pPr marL="457200" lvl="1" indent="0">
              <a:buNone/>
            </a:pPr>
            <a:r>
              <a:rPr lang="en-US" altLang="zh-TW" dirty="0" smtClean="0"/>
              <a:t>a = 10;</a:t>
            </a:r>
          </a:p>
          <a:p>
            <a:pPr marL="457200" lvl="1" indent="0">
              <a:buNone/>
            </a:pPr>
            <a:r>
              <a:rPr lang="en-US" altLang="zh-TW" dirty="0" smtClean="0"/>
              <a:t>b = 20;</a:t>
            </a:r>
          </a:p>
          <a:p>
            <a:pPr marL="457200" lvl="1" indent="0">
              <a:buNone/>
            </a:pPr>
            <a:r>
              <a:rPr lang="en-US" altLang="zh-TW" dirty="0" smtClean="0"/>
              <a:t>c = 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;</a:t>
            </a:r>
          </a:p>
          <a:p>
            <a:pPr marL="457200" lvl="1" indent="0">
              <a:buNone/>
            </a:pPr>
            <a:r>
              <a:rPr lang="en-US" altLang="zh-TW" dirty="0" smtClean="0"/>
              <a:t>return c;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94036" y="756668"/>
            <a:ext cx="6114473" cy="588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5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Calling </a:t>
            </a:r>
            <a:r>
              <a:rPr lang="en-US" altLang="zh-TW" b="1" dirty="0" smtClean="0"/>
              <a:t>Convention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addi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sp</a:t>
            </a:r>
            <a:r>
              <a:rPr lang="en-US" altLang="zh-TW" dirty="0" smtClean="0"/>
              <a:t>, -32</a:t>
            </a:r>
          </a:p>
          <a:p>
            <a:pPr lvl="1"/>
            <a:r>
              <a:rPr lang="en-US" altLang="zh-TW" dirty="0" err="1" smtClean="0"/>
              <a:t>sp</a:t>
            </a:r>
            <a:r>
              <a:rPr lang="en-US" altLang="zh-TW" dirty="0" smtClean="0"/>
              <a:t>(stack </a:t>
            </a:r>
            <a:r>
              <a:rPr lang="en-US" altLang="zh-TW" dirty="0"/>
              <a:t>pointer</a:t>
            </a:r>
            <a:r>
              <a:rPr lang="en-US" altLang="zh-TW" dirty="0" smtClean="0"/>
              <a:t>)</a:t>
            </a:r>
            <a:r>
              <a:rPr lang="zh-TW" altLang="en-US" dirty="0" smtClean="0"/>
              <a:t>用來</a:t>
            </a:r>
            <a:r>
              <a:rPr lang="zh-TW" altLang="en-US" dirty="0"/>
              <a:t>放置 </a:t>
            </a:r>
            <a:r>
              <a:rPr lang="en-US" altLang="zh-TW" dirty="0"/>
              <a:t>stack</a:t>
            </a:r>
            <a:r>
              <a:rPr lang="zh-TW" altLang="en-US" dirty="0"/>
              <a:t>指標的</a:t>
            </a:r>
            <a:r>
              <a:rPr lang="zh-TW" altLang="en-US" dirty="0" smtClean="0"/>
              <a:t>值，</a:t>
            </a:r>
            <a:r>
              <a:rPr lang="zh-TW" altLang="en-US" dirty="0"/>
              <a:t>儲存之後函式結束時要回到的</a:t>
            </a:r>
            <a:r>
              <a:rPr lang="zh-TW" altLang="en-US" dirty="0" smtClean="0"/>
              <a:t>地方</a:t>
            </a:r>
            <a:endParaRPr lang="en-US" altLang="zh-TW" dirty="0"/>
          </a:p>
          <a:p>
            <a:r>
              <a:rPr lang="en-US" altLang="zh-TW" dirty="0" err="1" smtClean="0"/>
              <a:t>sd</a:t>
            </a:r>
            <a:r>
              <a:rPr lang="en-US" altLang="zh-TW" dirty="0" smtClean="0"/>
              <a:t> ra,24(</a:t>
            </a:r>
            <a:r>
              <a:rPr lang="en-US" altLang="zh-TW" dirty="0" err="1" smtClean="0"/>
              <a:t>sp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 err="1" smtClean="0"/>
              <a:t>ra</a:t>
            </a:r>
            <a:r>
              <a:rPr lang="zh-TW" altLang="en-US" dirty="0" smtClean="0"/>
              <a:t>使用</a:t>
            </a:r>
            <a:r>
              <a:rPr lang="zh-TW" altLang="en-US" dirty="0"/>
              <a:t>來放置 </a:t>
            </a:r>
            <a:r>
              <a:rPr lang="en-US" altLang="zh-TW" dirty="0"/>
              <a:t>return address</a:t>
            </a:r>
            <a:r>
              <a:rPr lang="zh-TW" altLang="en-US" dirty="0"/>
              <a:t>，當函數</a:t>
            </a:r>
            <a:r>
              <a:rPr lang="en-US" altLang="zh-TW" dirty="0"/>
              <a:t>(function)</a:t>
            </a:r>
            <a:r>
              <a:rPr lang="zh-TW" altLang="en-US" dirty="0"/>
              <a:t>要結束返回時，便會返回到此暫存器中所儲存的位</a:t>
            </a:r>
            <a:r>
              <a:rPr lang="zh-TW" altLang="en-US" dirty="0" smtClean="0"/>
              <a:t>址</a:t>
            </a:r>
            <a:endParaRPr lang="en-US" altLang="zh-TW" dirty="0" smtClean="0"/>
          </a:p>
          <a:p>
            <a:r>
              <a:rPr lang="en-US" altLang="zh-TW" dirty="0" err="1" smtClean="0"/>
              <a:t>sd</a:t>
            </a:r>
            <a:r>
              <a:rPr lang="en-US" altLang="zh-TW" dirty="0" smtClean="0"/>
              <a:t> s0,16(</a:t>
            </a:r>
            <a:r>
              <a:rPr lang="en-US" altLang="zh-TW" dirty="0" err="1" smtClean="0"/>
              <a:t>sp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s0/</a:t>
            </a:r>
            <a:r>
              <a:rPr lang="en-US" altLang="zh-TW" dirty="0" err="1" smtClean="0"/>
              <a:t>fp</a:t>
            </a:r>
            <a:r>
              <a:rPr lang="zh-TW" altLang="en-US" dirty="0" smtClean="0"/>
              <a:t>可</a:t>
            </a:r>
            <a:r>
              <a:rPr lang="zh-TW" altLang="en-US" dirty="0"/>
              <a:t>被當做是 </a:t>
            </a:r>
            <a:r>
              <a:rPr lang="en-US" altLang="zh-TW" dirty="0"/>
              <a:t>Saved register</a:t>
            </a:r>
            <a:r>
              <a:rPr lang="zh-TW" altLang="en-US" dirty="0"/>
              <a:t>或 </a:t>
            </a:r>
            <a:r>
              <a:rPr lang="en-US" altLang="zh-TW" dirty="0"/>
              <a:t>Frame </a:t>
            </a:r>
            <a:r>
              <a:rPr lang="en-US" altLang="zh-TW" dirty="0" smtClean="0"/>
              <a:t>pointer</a:t>
            </a:r>
          </a:p>
          <a:p>
            <a:pPr lvl="1"/>
            <a:r>
              <a:rPr lang="zh-TW" altLang="en-US" dirty="0" smtClean="0"/>
              <a:t>函數</a:t>
            </a:r>
            <a:r>
              <a:rPr lang="zh-TW" altLang="en-US" dirty="0"/>
              <a:t>被呼叫前後必須維持此</a:t>
            </a:r>
            <a:r>
              <a:rPr lang="zh-TW" altLang="en-US" dirty="0" smtClean="0"/>
              <a:t>暫存器</a:t>
            </a:r>
            <a:r>
              <a:rPr lang="en-US" altLang="zh-TW" dirty="0" smtClean="0"/>
              <a:t>s0</a:t>
            </a:r>
            <a:r>
              <a:rPr lang="zh-TW" altLang="en-US" dirty="0" smtClean="0"/>
              <a:t>的</a:t>
            </a:r>
            <a:r>
              <a:rPr lang="zh-TW" altLang="en-US" dirty="0"/>
              <a:t>內容一致</a:t>
            </a:r>
          </a:p>
        </p:txBody>
      </p:sp>
    </p:spTree>
    <p:extLst>
      <p:ext uri="{BB962C8B-B14F-4D97-AF65-F5344CB8AC3E}">
        <p14:creationId xmlns:p14="http://schemas.microsoft.com/office/powerpoint/2010/main" val="361550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921002" cy="4159481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err="1"/>
              <a:t>addi</a:t>
            </a:r>
            <a:r>
              <a:rPr lang="en-US" altLang="zh-TW" dirty="0"/>
              <a:t>	s0, </a:t>
            </a:r>
            <a:r>
              <a:rPr lang="en-US" altLang="zh-TW" dirty="0" err="1"/>
              <a:t>sp</a:t>
            </a:r>
            <a:r>
              <a:rPr lang="en-US" altLang="zh-TW" dirty="0"/>
              <a:t>, </a:t>
            </a:r>
            <a:r>
              <a:rPr lang="en-US" altLang="zh-TW" dirty="0" smtClean="0"/>
              <a:t>32</a:t>
            </a:r>
          </a:p>
          <a:p>
            <a:r>
              <a:rPr lang="en-US" altLang="zh-TW" dirty="0" err="1" smtClean="0"/>
              <a:t>addi</a:t>
            </a:r>
            <a:r>
              <a:rPr lang="en-US" altLang="zh-TW" dirty="0"/>
              <a:t>	a0, zero, 10</a:t>
            </a:r>
          </a:p>
          <a:p>
            <a:r>
              <a:rPr lang="en-US" altLang="zh-TW" dirty="0" err="1" smtClean="0"/>
              <a:t>sw</a:t>
            </a:r>
            <a:r>
              <a:rPr lang="en-US" altLang="zh-TW" dirty="0"/>
              <a:t>	a0, -20(s0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err="1" smtClean="0"/>
              <a:t>addi</a:t>
            </a:r>
            <a:r>
              <a:rPr lang="en-US" altLang="zh-TW" dirty="0"/>
              <a:t>	a0, zero, 20</a:t>
            </a:r>
          </a:p>
          <a:p>
            <a:r>
              <a:rPr lang="en-US" altLang="zh-TW" dirty="0" err="1" smtClean="0"/>
              <a:t>sw</a:t>
            </a:r>
            <a:r>
              <a:rPr lang="en-US" altLang="zh-TW" dirty="0"/>
              <a:t>	a0, -24(s0)</a:t>
            </a:r>
          </a:p>
          <a:p>
            <a:r>
              <a:rPr lang="en-US" altLang="zh-TW" dirty="0" err="1" smtClean="0"/>
              <a:t>lw</a:t>
            </a:r>
            <a:r>
              <a:rPr lang="en-US" altLang="zh-TW" dirty="0"/>
              <a:t>	a0, -20(s0)</a:t>
            </a:r>
          </a:p>
          <a:p>
            <a:r>
              <a:rPr lang="en-US" altLang="zh-TW" dirty="0" err="1" smtClean="0"/>
              <a:t>lw</a:t>
            </a:r>
            <a:r>
              <a:rPr lang="en-US" altLang="zh-TW" dirty="0"/>
              <a:t>	a1, -24(s0)</a:t>
            </a:r>
          </a:p>
          <a:p>
            <a:r>
              <a:rPr lang="en-US" altLang="zh-TW" dirty="0" smtClean="0"/>
              <a:t>add</a:t>
            </a:r>
            <a:r>
              <a:rPr lang="en-US" altLang="zh-TW" dirty="0"/>
              <a:t>	a0, a0, a1</a:t>
            </a:r>
          </a:p>
          <a:p>
            <a:r>
              <a:rPr lang="en-US" altLang="zh-TW" dirty="0" err="1" smtClean="0"/>
              <a:t>sw</a:t>
            </a:r>
            <a:r>
              <a:rPr lang="en-US" altLang="zh-TW" dirty="0"/>
              <a:t>	a0, -28(s0)</a:t>
            </a:r>
          </a:p>
          <a:p>
            <a:r>
              <a:rPr lang="en-US" altLang="zh-TW" dirty="0" err="1" smtClean="0"/>
              <a:t>lw</a:t>
            </a:r>
            <a:r>
              <a:rPr lang="en-US" altLang="zh-TW" dirty="0"/>
              <a:t>	a0, -28(s0)</a:t>
            </a:r>
            <a:endParaRPr lang="zh-TW" altLang="en-US" dirty="0"/>
          </a:p>
        </p:txBody>
      </p:sp>
      <p:sp>
        <p:nvSpPr>
          <p:cNvPr id="21" name="內容版面配置區 20"/>
          <p:cNvSpPr>
            <a:spLocks noGrp="1"/>
          </p:cNvSpPr>
          <p:nvPr>
            <p:ph sz="half" idx="2"/>
          </p:nvPr>
        </p:nvSpPr>
        <p:spPr>
          <a:xfrm>
            <a:off x="3768439" y="1825625"/>
            <a:ext cx="3980871" cy="4159481"/>
          </a:xfrm>
          <a:ln>
            <a:solidFill>
              <a:schemeClr val="accent2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s0 = sp+32</a:t>
            </a:r>
          </a:p>
          <a:p>
            <a:r>
              <a:rPr lang="en-US" altLang="zh-TW" dirty="0" smtClean="0"/>
              <a:t>a0 = zero+10</a:t>
            </a:r>
          </a:p>
          <a:p>
            <a:r>
              <a:rPr lang="en-US" altLang="zh-TW" dirty="0"/>
              <a:t>save </a:t>
            </a:r>
            <a:r>
              <a:rPr lang="en-US" altLang="zh-TW" dirty="0" smtClean="0"/>
              <a:t>word a0 to -20(s0)</a:t>
            </a:r>
          </a:p>
          <a:p>
            <a:r>
              <a:rPr lang="en-US" altLang="zh-TW" dirty="0" smtClean="0"/>
              <a:t>a0 = zero+20</a:t>
            </a:r>
          </a:p>
          <a:p>
            <a:r>
              <a:rPr lang="en-US" altLang="zh-TW" dirty="0"/>
              <a:t>save word </a:t>
            </a:r>
            <a:r>
              <a:rPr lang="en-US" altLang="zh-TW" dirty="0" smtClean="0"/>
              <a:t>a0 to </a:t>
            </a:r>
            <a:r>
              <a:rPr lang="en-US" altLang="zh-TW" dirty="0"/>
              <a:t>-</a:t>
            </a:r>
            <a:r>
              <a:rPr lang="en-US" altLang="zh-TW" dirty="0" smtClean="0"/>
              <a:t>24(s0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l</a:t>
            </a:r>
            <a:r>
              <a:rPr lang="en-US" altLang="zh-TW" dirty="0" smtClean="0"/>
              <a:t>oad word a0 from </a:t>
            </a:r>
            <a:r>
              <a:rPr lang="en-US" altLang="zh-TW" dirty="0"/>
              <a:t>-20(s0)</a:t>
            </a:r>
          </a:p>
          <a:p>
            <a:r>
              <a:rPr lang="en-US" altLang="zh-TW" dirty="0"/>
              <a:t>load word </a:t>
            </a:r>
            <a:r>
              <a:rPr lang="en-US" altLang="zh-TW" dirty="0" smtClean="0"/>
              <a:t>a1 from </a:t>
            </a:r>
            <a:r>
              <a:rPr lang="en-US" altLang="zh-TW" dirty="0"/>
              <a:t>-</a:t>
            </a:r>
            <a:r>
              <a:rPr lang="en-US" altLang="zh-TW" dirty="0" smtClean="0"/>
              <a:t>24(s0</a:t>
            </a:r>
            <a:r>
              <a:rPr lang="en-US" altLang="zh-TW" dirty="0"/>
              <a:t>)</a:t>
            </a:r>
          </a:p>
          <a:p>
            <a:r>
              <a:rPr lang="en-US" altLang="zh-TW" dirty="0" smtClean="0"/>
              <a:t>a0 = a0 + a1</a:t>
            </a:r>
          </a:p>
          <a:p>
            <a:r>
              <a:rPr lang="en-US" altLang="zh-TW" dirty="0"/>
              <a:t>save word </a:t>
            </a:r>
            <a:r>
              <a:rPr lang="en-US" altLang="zh-TW" dirty="0" smtClean="0"/>
              <a:t>a0 to -28(s0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load word </a:t>
            </a:r>
            <a:r>
              <a:rPr lang="en-US" altLang="zh-TW" dirty="0" smtClean="0"/>
              <a:t>a0 from </a:t>
            </a:r>
            <a:r>
              <a:rPr lang="en-US" altLang="zh-TW" dirty="0"/>
              <a:t>-</a:t>
            </a:r>
            <a:r>
              <a:rPr lang="en-US" altLang="zh-TW" dirty="0" smtClean="0"/>
              <a:t>28(s0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59276" y="1751735"/>
            <a:ext cx="2401454" cy="4801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959276" y="4996876"/>
            <a:ext cx="2392218" cy="803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ra</a:t>
            </a:r>
            <a:r>
              <a:rPr lang="en-US" altLang="zh-TW" dirty="0" smtClean="0"/>
              <a:t>(return address)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968512" y="4193312"/>
            <a:ext cx="2392218" cy="803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s0(frame pointer)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553778" y="239423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sp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577058" y="56157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s0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968511" y="3382460"/>
            <a:ext cx="1182255" cy="803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b=20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160003" y="3389748"/>
            <a:ext cx="1200727" cy="803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a=10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968509" y="2571608"/>
            <a:ext cx="1182255" cy="803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0160001" y="2578896"/>
            <a:ext cx="1200727" cy="803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c=30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66548" y="481221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-8(s0)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208037" y="400864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-16(s0)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208037" y="323024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-24(s0)</a:t>
            </a:r>
            <a:endParaRPr lang="zh-TW" altLang="en-US" dirty="0"/>
          </a:p>
        </p:txBody>
      </p:sp>
      <p:sp>
        <p:nvSpPr>
          <p:cNvPr id="2" name="向右箭號 1"/>
          <p:cNvSpPr/>
          <p:nvPr/>
        </p:nvSpPr>
        <p:spPr>
          <a:xfrm>
            <a:off x="3423057" y="3771969"/>
            <a:ext cx="308547" cy="266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01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1 – Part B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737108" lvl="1" indent="-444500">
              <a:buFont typeface="Wingdings" panose="05000000000000000000" pitchFamily="2" charset="2"/>
              <a:buChar char="n"/>
            </a:pPr>
            <a:r>
              <a:rPr lang="en-US" altLang="zh-TW" sz="2600" dirty="0" smtClean="0"/>
              <a:t>clang -</a:t>
            </a:r>
            <a:r>
              <a:rPr lang="en-US" altLang="zh-TW" sz="2600" dirty="0" err="1" smtClean="0"/>
              <a:t>Xclang</a:t>
            </a:r>
            <a:r>
              <a:rPr lang="en-US" altLang="zh-TW" sz="2600" dirty="0" smtClean="0"/>
              <a:t> -disable-O0-optnone –c –emit-</a:t>
            </a:r>
            <a:r>
              <a:rPr lang="en-US" altLang="zh-TW" sz="2600" dirty="0" err="1" smtClean="0"/>
              <a:t>llvm</a:t>
            </a:r>
            <a:r>
              <a:rPr lang="en-US" altLang="zh-TW" sz="2600" dirty="0" smtClean="0"/>
              <a:t> </a:t>
            </a:r>
            <a:r>
              <a:rPr lang="en-US" altLang="zh-TW" sz="2600" dirty="0" err="1" smtClean="0"/>
              <a:t>test.c</a:t>
            </a:r>
            <a:endParaRPr lang="en-US" altLang="zh-TW" sz="2600" dirty="0" smtClean="0"/>
          </a:p>
          <a:p>
            <a:pPr marL="737108" lvl="1" indent="-444500">
              <a:buFont typeface="Wingdings" panose="05000000000000000000" pitchFamily="2" charset="2"/>
              <a:buChar char="n"/>
            </a:pPr>
            <a:r>
              <a:rPr lang="en-US" altLang="zh-TW" sz="2600" dirty="0" err="1" smtClean="0"/>
              <a:t>llvm</a:t>
            </a:r>
            <a:r>
              <a:rPr lang="en-US" altLang="zh-TW" sz="2600" dirty="0" smtClean="0"/>
              <a:t>-dis </a:t>
            </a:r>
            <a:r>
              <a:rPr lang="en-US" altLang="zh-TW" sz="2600" dirty="0" err="1" smtClean="0"/>
              <a:t>test.bc</a:t>
            </a:r>
            <a:endParaRPr lang="en-US" altLang="zh-TW" sz="2600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pPr marL="737108" lvl="1" indent="-444500">
              <a:buFont typeface="Wingdings" panose="05000000000000000000" pitchFamily="2" charset="2"/>
              <a:buChar char="n"/>
            </a:pPr>
            <a:r>
              <a:rPr lang="en-US" altLang="zh-TW" sz="2600" dirty="0" smtClean="0"/>
              <a:t>opt –mem2reg </a:t>
            </a:r>
            <a:r>
              <a:rPr lang="en-US" altLang="zh-TW" sz="2600" dirty="0" err="1" smtClean="0"/>
              <a:t>test.bc</a:t>
            </a:r>
            <a:r>
              <a:rPr lang="en-US" altLang="zh-TW" sz="2600" dirty="0" smtClean="0"/>
              <a:t> –o test01.bc</a:t>
            </a:r>
          </a:p>
          <a:p>
            <a:pPr marL="737108" lvl="1" indent="-444500">
              <a:buFont typeface="Wingdings" panose="05000000000000000000" pitchFamily="2" charset="2"/>
              <a:buChar char="n"/>
            </a:pPr>
            <a:r>
              <a:rPr lang="en-US" altLang="zh-TW" sz="2600" dirty="0" err="1" smtClean="0"/>
              <a:t>llvm</a:t>
            </a:r>
            <a:r>
              <a:rPr lang="en-US" altLang="zh-TW" sz="2600" dirty="0" smtClean="0"/>
              <a:t>-dis test01.bc</a:t>
            </a:r>
            <a:endParaRPr lang="en-US" altLang="zh-TW" sz="2800" dirty="0" smtClean="0"/>
          </a:p>
        </p:txBody>
      </p:sp>
      <p:pic>
        <p:nvPicPr>
          <p:cNvPr id="14" name="內容版面配置區 10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" t="24715" r="57168" b="38940"/>
          <a:stretch/>
        </p:blipFill>
        <p:spPr>
          <a:xfrm>
            <a:off x="1787418" y="3175529"/>
            <a:ext cx="3262527" cy="2343680"/>
          </a:xfrm>
        </p:spPr>
      </p:pic>
      <p:pic>
        <p:nvPicPr>
          <p:cNvPr id="18" name="內容版面配置區 11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" t="24240" r="68060" b="63757"/>
          <a:stretch/>
        </p:blipFill>
        <p:spPr>
          <a:xfrm>
            <a:off x="7551568" y="3947790"/>
            <a:ext cx="2424452" cy="799157"/>
          </a:xfrm>
        </p:spPr>
      </p:pic>
    </p:spTree>
    <p:extLst>
      <p:ext uri="{BB962C8B-B14F-4D97-AF65-F5344CB8AC3E}">
        <p14:creationId xmlns:p14="http://schemas.microsoft.com/office/powerpoint/2010/main" val="368491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2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" r="1"/>
          <a:stretch/>
        </p:blipFill>
        <p:spPr>
          <a:xfrm>
            <a:off x="6276907" y="91881"/>
            <a:ext cx="4878766" cy="6794460"/>
          </a:xfrm>
        </p:spPr>
      </p:pic>
      <p:pic>
        <p:nvPicPr>
          <p:cNvPr id="8" name="內容版面配置區 5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315" t="5089" r="43799" b="62779"/>
          <a:stretch/>
        </p:blipFill>
        <p:spPr>
          <a:xfrm>
            <a:off x="867204" y="1932538"/>
            <a:ext cx="5152595" cy="413751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164945" y="132135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f (n&gt;0)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546104" y="330444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&lt;n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88385" y="494851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 += A[</a:t>
            </a:r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]*B[</a:t>
            </a:r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076039" y="6173354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++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087592" y="1932538"/>
            <a:ext cx="62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 = 0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 = 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391405" y="554100"/>
            <a:ext cx="592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 err="1" smtClean="0">
                <a:solidFill>
                  <a:srgbClr val="FF0000"/>
                </a:solidFill>
              </a:rPr>
              <a:t>nt</a:t>
            </a:r>
            <a:r>
              <a:rPr lang="en-US" altLang="zh-TW" dirty="0" smtClean="0">
                <a:solidFill>
                  <a:srgbClr val="FF0000"/>
                </a:solidFill>
              </a:rPr>
              <a:t> 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876145" y="5052290"/>
            <a:ext cx="93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eturn 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798824" y="3424143"/>
            <a:ext cx="9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eturn 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0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323</Words>
  <Application>Microsoft Office PowerPoint</Application>
  <PresentationFormat>寬螢幕</PresentationFormat>
  <Paragraphs>88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Wingdings</vt:lpstr>
      <vt:lpstr>Office 佈景主題</vt:lpstr>
      <vt:lpstr>Exercise for Lecture 01</vt:lpstr>
      <vt:lpstr>Exercise 1 – Part A</vt:lpstr>
      <vt:lpstr>Exercise 1 – Part A</vt:lpstr>
      <vt:lpstr>Calling Convention</vt:lpstr>
      <vt:lpstr>PowerPoint 簡報</vt:lpstr>
      <vt:lpstr>Exercise 1 – Part B</vt:lpstr>
      <vt:lpstr>Exercise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for Lecture 01</dc:title>
  <dc:creator>Amy</dc:creator>
  <cp:lastModifiedBy>Dust</cp:lastModifiedBy>
  <cp:revision>19</cp:revision>
  <dcterms:created xsi:type="dcterms:W3CDTF">2020-03-31T07:20:03Z</dcterms:created>
  <dcterms:modified xsi:type="dcterms:W3CDTF">2020-05-11T19:45:35Z</dcterms:modified>
</cp:coreProperties>
</file>