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2"/>
  </p:notesMasterIdLst>
  <p:sldIdLst>
    <p:sldId id="434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529" r:id="rId13"/>
    <p:sldId id="530" r:id="rId14"/>
    <p:sldId id="531" r:id="rId15"/>
    <p:sldId id="532" r:id="rId16"/>
    <p:sldId id="533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74" r:id="rId47"/>
    <p:sldId id="475" r:id="rId48"/>
    <p:sldId id="476" r:id="rId49"/>
    <p:sldId id="477" r:id="rId50"/>
    <p:sldId id="478" r:id="rId51"/>
    <p:sldId id="479" r:id="rId52"/>
    <p:sldId id="480" r:id="rId53"/>
    <p:sldId id="481" r:id="rId54"/>
    <p:sldId id="482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0" r:id="rId63"/>
    <p:sldId id="491" r:id="rId64"/>
    <p:sldId id="492" r:id="rId65"/>
    <p:sldId id="493" r:id="rId66"/>
    <p:sldId id="494" r:id="rId67"/>
    <p:sldId id="495" r:id="rId68"/>
    <p:sldId id="496" r:id="rId69"/>
    <p:sldId id="497" r:id="rId70"/>
    <p:sldId id="498" r:id="rId71"/>
    <p:sldId id="499" r:id="rId72"/>
    <p:sldId id="500" r:id="rId73"/>
    <p:sldId id="501" r:id="rId74"/>
    <p:sldId id="502" r:id="rId75"/>
    <p:sldId id="503" r:id="rId76"/>
    <p:sldId id="504" r:id="rId77"/>
    <p:sldId id="505" r:id="rId78"/>
    <p:sldId id="506" r:id="rId79"/>
    <p:sldId id="507" r:id="rId80"/>
    <p:sldId id="508" r:id="rId81"/>
    <p:sldId id="509" r:id="rId82"/>
    <p:sldId id="510" r:id="rId83"/>
    <p:sldId id="511" r:id="rId84"/>
    <p:sldId id="512" r:id="rId85"/>
    <p:sldId id="513" r:id="rId86"/>
    <p:sldId id="514" r:id="rId87"/>
    <p:sldId id="515" r:id="rId88"/>
    <p:sldId id="516" r:id="rId89"/>
    <p:sldId id="517" r:id="rId90"/>
    <p:sldId id="518" r:id="rId91"/>
    <p:sldId id="519" r:id="rId92"/>
    <p:sldId id="520" r:id="rId93"/>
    <p:sldId id="521" r:id="rId94"/>
    <p:sldId id="522" r:id="rId95"/>
    <p:sldId id="523" r:id="rId96"/>
    <p:sldId id="524" r:id="rId97"/>
    <p:sldId id="525" r:id="rId98"/>
    <p:sldId id="526" r:id="rId99"/>
    <p:sldId id="527" r:id="rId100"/>
    <p:sldId id="528" r:id="rId101"/>
    <p:sldId id="365" r:id="rId102"/>
    <p:sldId id="366" r:id="rId103"/>
    <p:sldId id="417" r:id="rId104"/>
    <p:sldId id="418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75" r:id="rId114"/>
    <p:sldId id="408" r:id="rId115"/>
    <p:sldId id="377" r:id="rId116"/>
    <p:sldId id="378" r:id="rId117"/>
    <p:sldId id="379" r:id="rId118"/>
    <p:sldId id="380" r:id="rId119"/>
    <p:sldId id="381" r:id="rId120"/>
    <p:sldId id="410" r:id="rId121"/>
    <p:sldId id="382" r:id="rId122"/>
    <p:sldId id="383" r:id="rId123"/>
    <p:sldId id="384" r:id="rId124"/>
    <p:sldId id="385" r:id="rId125"/>
    <p:sldId id="419" r:id="rId126"/>
    <p:sldId id="386" r:id="rId127"/>
    <p:sldId id="387" r:id="rId128"/>
    <p:sldId id="388" r:id="rId129"/>
    <p:sldId id="389" r:id="rId130"/>
    <p:sldId id="409" r:id="rId131"/>
    <p:sldId id="412" r:id="rId132"/>
    <p:sldId id="390" r:id="rId133"/>
    <p:sldId id="391" r:id="rId134"/>
    <p:sldId id="413" r:id="rId135"/>
    <p:sldId id="392" r:id="rId136"/>
    <p:sldId id="393" r:id="rId137"/>
    <p:sldId id="394" r:id="rId138"/>
    <p:sldId id="395" r:id="rId139"/>
    <p:sldId id="396" r:id="rId140"/>
    <p:sldId id="414" r:id="rId141"/>
    <p:sldId id="397" r:id="rId142"/>
    <p:sldId id="398" r:id="rId143"/>
    <p:sldId id="399" r:id="rId144"/>
    <p:sldId id="400" r:id="rId145"/>
    <p:sldId id="420" r:id="rId146"/>
    <p:sldId id="401" r:id="rId147"/>
    <p:sldId id="402" r:id="rId148"/>
    <p:sldId id="421" r:id="rId149"/>
    <p:sldId id="422" r:id="rId150"/>
    <p:sldId id="403" r:id="rId151"/>
    <p:sldId id="423" r:id="rId152"/>
    <p:sldId id="404" r:id="rId153"/>
    <p:sldId id="424" r:id="rId154"/>
    <p:sldId id="415" r:id="rId155"/>
    <p:sldId id="405" r:id="rId156"/>
    <p:sldId id="406" r:id="rId157"/>
    <p:sldId id="407" r:id="rId158"/>
    <p:sldId id="425" r:id="rId159"/>
    <p:sldId id="426" r:id="rId160"/>
    <p:sldId id="416" r:id="rId16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CC"/>
    <a:srgbClr val="FF6600"/>
    <a:srgbClr val="009999"/>
    <a:srgbClr val="66FFFF"/>
    <a:srgbClr val="0000FF"/>
    <a:srgbClr val="3333FF"/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>
      <p:cViewPr>
        <p:scale>
          <a:sx n="70" d="100"/>
          <a:sy n="70" d="100"/>
        </p:scale>
        <p:origin x="-2712" y="-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84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fld id="{B21D996E-88B6-4A8D-A418-C3C99C73B6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1402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CF4DA-4A62-4082-A5AB-5928B0C57729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F5920E-6A0F-47C7-A402-D6D23A241132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C541C-9500-4CCB-BEF2-99808D649EF3}" type="slidenum">
              <a:rPr lang="en-US" altLang="zh-TW"/>
              <a:pPr/>
              <a:t>100</a:t>
            </a:fld>
            <a:endParaRPr lang="en-US" altLang="zh-TW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CA5D080-B906-4A65-9B6A-C95FF79282B1}" type="slidenum">
              <a:rPr lang="en-US" altLang="zh-TW" sz="1200" smtClean="0">
                <a:latin typeface="Arial" charset="0"/>
              </a:rPr>
              <a:pPr eaLnBrk="1" hangingPunct="1"/>
              <a:t>101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DE6EBE5-18E3-45B1-91CE-A34CFDE584BF}" type="slidenum">
              <a:rPr lang="en-US" altLang="zh-TW" sz="1200" smtClean="0">
                <a:latin typeface="Arial" charset="0"/>
              </a:rPr>
              <a:pPr eaLnBrk="1" hangingPunct="1"/>
              <a:t>102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9045004-903B-433F-8428-DC98B4BE5C3E}" type="slidenum">
              <a:rPr lang="en-US" altLang="zh-TW" sz="1200" smtClean="0">
                <a:latin typeface="Arial" charset="0"/>
              </a:rPr>
              <a:pPr eaLnBrk="1" hangingPunct="1"/>
              <a:t>103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0DE61D7-69C2-473A-95BB-DE8F4F222934}" type="slidenum">
              <a:rPr lang="en-US" altLang="zh-TW" sz="1200" smtClean="0">
                <a:latin typeface="Arial" charset="0"/>
              </a:rPr>
              <a:pPr eaLnBrk="1" hangingPunct="1"/>
              <a:t>104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2DD535D-D055-4F33-AE38-5BDFD2409C8F}" type="slidenum">
              <a:rPr lang="en-US" altLang="zh-TW" sz="1200" smtClean="0">
                <a:latin typeface="Arial" charset="0"/>
              </a:rPr>
              <a:pPr eaLnBrk="1" hangingPunct="1"/>
              <a:t>105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0174F91-36EF-47CB-8F7D-4617A1698910}" type="slidenum">
              <a:rPr lang="en-US" altLang="zh-TW" sz="1200" smtClean="0">
                <a:latin typeface="Arial" charset="0"/>
              </a:rPr>
              <a:pPr eaLnBrk="1" hangingPunct="1"/>
              <a:t>106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856CDFE-F36C-48E0-9549-05FA3247766D}" type="slidenum">
              <a:rPr lang="en-US" altLang="zh-TW" sz="1200" smtClean="0">
                <a:latin typeface="Arial" charset="0"/>
              </a:rPr>
              <a:pPr eaLnBrk="1" hangingPunct="1"/>
              <a:t>107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2D72BC3-B6A6-45E2-B2BC-C9370FB8801D}" type="slidenum">
              <a:rPr lang="en-US" altLang="zh-TW" sz="1200" smtClean="0">
                <a:latin typeface="Arial" charset="0"/>
              </a:rPr>
              <a:pPr eaLnBrk="1" hangingPunct="1"/>
              <a:t>108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A4BB984-5EA5-4CA0-821F-8B92C01265BA}" type="slidenum">
              <a:rPr lang="en-US" altLang="zh-TW" sz="1200" smtClean="0">
                <a:latin typeface="Arial" charset="0"/>
              </a:rPr>
              <a:pPr eaLnBrk="1" hangingPunct="1"/>
              <a:t>109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8441D-2C88-4BD2-9B1F-70DB695D1892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5E63A44-1485-4266-8C1B-693CC1C830B3}" type="slidenum">
              <a:rPr lang="en-US" altLang="zh-TW" sz="1200" smtClean="0">
                <a:latin typeface="Arial" charset="0"/>
              </a:rPr>
              <a:pPr eaLnBrk="1" hangingPunct="1"/>
              <a:t>110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68C6204-0A33-4264-9B2E-F0D186352869}" type="slidenum">
              <a:rPr lang="en-US" altLang="zh-TW" sz="1200" smtClean="0">
                <a:latin typeface="Arial" charset="0"/>
              </a:rPr>
              <a:pPr eaLnBrk="1" hangingPunct="1"/>
              <a:t>111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711DC52-77A9-4011-BD70-81E108405B17}" type="slidenum">
              <a:rPr lang="en-US" altLang="zh-TW" sz="1200" smtClean="0">
                <a:latin typeface="Arial" charset="0"/>
              </a:rPr>
              <a:pPr eaLnBrk="1" hangingPunct="1"/>
              <a:t>112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9AD31FF-B3EE-48FA-9900-7E2B5329F57A}" type="slidenum">
              <a:rPr lang="en-US" altLang="zh-TW" sz="1200" smtClean="0">
                <a:latin typeface="Arial" charset="0"/>
              </a:rPr>
              <a:pPr eaLnBrk="1" hangingPunct="1"/>
              <a:t>113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7610D78-6288-4408-947D-ABC28AC7D80E}" type="slidenum">
              <a:rPr lang="en-US" altLang="zh-TW" sz="1200" smtClean="0">
                <a:latin typeface="Arial" charset="0"/>
              </a:rPr>
              <a:pPr eaLnBrk="1" hangingPunct="1"/>
              <a:t>114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9C60F52-0592-48C9-A082-14541B906F5D}" type="slidenum">
              <a:rPr lang="en-US" altLang="zh-TW" sz="1200" smtClean="0">
                <a:latin typeface="Arial" charset="0"/>
              </a:rPr>
              <a:pPr eaLnBrk="1" hangingPunct="1"/>
              <a:t>115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F2F4CC2-1EC4-4BEC-AEB7-046CF023FDB4}" type="slidenum">
              <a:rPr lang="en-US" altLang="zh-TW" sz="1200" smtClean="0">
                <a:latin typeface="Arial" charset="0"/>
              </a:rPr>
              <a:pPr eaLnBrk="1" hangingPunct="1"/>
              <a:t>116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706FB35-3A8B-423D-BC21-CEBC26E7DDB6}" type="slidenum">
              <a:rPr lang="en-US" altLang="zh-TW" sz="1200" smtClean="0">
                <a:latin typeface="Arial" charset="0"/>
              </a:rPr>
              <a:pPr eaLnBrk="1" hangingPunct="1"/>
              <a:t>117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3BDCFF1-203C-46C6-99A1-2563861101C2}" type="slidenum">
              <a:rPr lang="en-US" altLang="zh-TW" sz="1200" smtClean="0">
                <a:latin typeface="Arial" charset="0"/>
              </a:rPr>
              <a:pPr eaLnBrk="1" hangingPunct="1"/>
              <a:t>118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0BC6F7F-6F86-472F-898C-644078BB4C84}" type="slidenum">
              <a:rPr lang="en-US" altLang="zh-TW" sz="1200" smtClean="0">
                <a:latin typeface="Arial" charset="0"/>
              </a:rPr>
              <a:pPr eaLnBrk="1" hangingPunct="1"/>
              <a:t>119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A1E1B82-0A12-4002-9CEE-ACDC493E2937}" type="slidenum">
              <a:rPr lang="en-US" altLang="zh-TW" sz="1200" smtClean="0">
                <a:latin typeface="Arial" charset="0"/>
              </a:rPr>
              <a:pPr eaLnBrk="1" hangingPunct="1"/>
              <a:t>12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F039A56-E77E-4633-B971-538FE55A93B7}" type="slidenum">
              <a:rPr lang="en-US" altLang="zh-TW" sz="1200" smtClean="0">
                <a:latin typeface="Arial" charset="0"/>
              </a:rPr>
              <a:pPr eaLnBrk="1" hangingPunct="1"/>
              <a:t>120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C569598-454D-47CA-866C-AEE4556B4061}" type="slidenum">
              <a:rPr lang="en-US" altLang="zh-TW" sz="1200" smtClean="0">
                <a:latin typeface="Arial" charset="0"/>
              </a:rPr>
              <a:pPr eaLnBrk="1" hangingPunct="1"/>
              <a:t>121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0E8F1DA-63F7-455B-B7CA-1DA24187D38A}" type="slidenum">
              <a:rPr lang="en-US" altLang="zh-TW" sz="1200" smtClean="0">
                <a:latin typeface="Arial" charset="0"/>
              </a:rPr>
              <a:pPr eaLnBrk="1" hangingPunct="1"/>
              <a:t>122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C1C8D72-1660-46A0-B980-DF60C4F2AEEE}" type="slidenum">
              <a:rPr lang="en-US" altLang="zh-TW" sz="1200" smtClean="0">
                <a:latin typeface="Arial" charset="0"/>
              </a:rPr>
              <a:pPr eaLnBrk="1" hangingPunct="1"/>
              <a:t>123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1C61320-BF2E-4B48-A90A-1146991FE251}" type="slidenum">
              <a:rPr lang="en-US" altLang="zh-TW" sz="1200" smtClean="0">
                <a:latin typeface="Arial" charset="0"/>
              </a:rPr>
              <a:pPr eaLnBrk="1" hangingPunct="1"/>
              <a:t>124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/>
            <a:fld id="{C293402B-5693-4AB3-A45B-E82281F1BE9F}" type="slidenum">
              <a:rPr kumimoji="1" lang="en-US" altLang="zh-TW" sz="1200">
                <a:latin typeface="Arial" charset="0"/>
              </a:rPr>
              <a:pPr algn="r" eaLnBrk="1" hangingPunct="1"/>
              <a:t>125</a:t>
            </a:fld>
            <a:endParaRPr kumimoji="1" lang="en-US" altLang="zh-TW" sz="120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236E612-4F71-473D-B04A-671B156F5712}" type="slidenum">
              <a:rPr lang="en-US" altLang="zh-TW" sz="1200" smtClean="0">
                <a:latin typeface="Arial" charset="0"/>
              </a:rPr>
              <a:pPr eaLnBrk="1" hangingPunct="1"/>
              <a:t>126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4DF43A9-A640-4D55-B384-119861C98DFD}" type="slidenum">
              <a:rPr lang="en-US" altLang="zh-TW" sz="1200" smtClean="0">
                <a:latin typeface="Arial" charset="0"/>
              </a:rPr>
              <a:pPr eaLnBrk="1" hangingPunct="1"/>
              <a:t>127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EF205DB-9E4A-485E-B067-2FEBEE972D24}" type="slidenum">
              <a:rPr lang="en-US" altLang="zh-TW" sz="1200" smtClean="0">
                <a:latin typeface="Arial" charset="0"/>
              </a:rPr>
              <a:pPr eaLnBrk="1" hangingPunct="1"/>
              <a:t>128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0FB6E82-9C50-4EF7-B2F4-F4C3EF85E352}" type="slidenum">
              <a:rPr lang="en-US" altLang="zh-TW" sz="1200" smtClean="0">
                <a:latin typeface="Arial" charset="0"/>
              </a:rPr>
              <a:pPr eaLnBrk="1" hangingPunct="1"/>
              <a:t>129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58AB978-9FC1-4D4B-B5A2-0DA95F5AED99}" type="slidenum">
              <a:rPr lang="en-US" altLang="zh-TW" sz="1200" smtClean="0">
                <a:latin typeface="Arial" charset="0"/>
              </a:rPr>
              <a:pPr eaLnBrk="1" hangingPunct="1"/>
              <a:t>13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1D29217-AC3E-422F-9307-1A89BE5344BB}" type="slidenum">
              <a:rPr lang="en-US" altLang="zh-TW" sz="1200" smtClean="0">
                <a:latin typeface="Arial" charset="0"/>
              </a:rPr>
              <a:pPr eaLnBrk="1" hangingPunct="1"/>
              <a:t>130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244DCF4-1AC0-4A66-A916-2A10A9F40BF1}" type="slidenum">
              <a:rPr lang="en-US" altLang="zh-TW" sz="1200" smtClean="0">
                <a:latin typeface="Arial" charset="0"/>
              </a:rPr>
              <a:pPr eaLnBrk="1" hangingPunct="1"/>
              <a:t>131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F7A8B78-40B4-4A58-BE39-AC3DCB86ACCC}" type="slidenum">
              <a:rPr lang="en-US" altLang="zh-TW" sz="1200" smtClean="0">
                <a:latin typeface="Arial" charset="0"/>
              </a:rPr>
              <a:pPr eaLnBrk="1" hangingPunct="1"/>
              <a:t>132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8850E90-BFF9-47E9-98A7-22DABF5D7AED}" type="slidenum">
              <a:rPr lang="en-US" altLang="zh-TW" sz="1200" smtClean="0">
                <a:latin typeface="Arial" charset="0"/>
              </a:rPr>
              <a:pPr eaLnBrk="1" hangingPunct="1"/>
              <a:t>133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C877FF9-377A-4BC7-A8FB-367EC6DCCAE2}" type="slidenum">
              <a:rPr lang="en-US" altLang="zh-TW" sz="1200" smtClean="0">
                <a:latin typeface="Arial" charset="0"/>
              </a:rPr>
              <a:pPr eaLnBrk="1" hangingPunct="1"/>
              <a:t>134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39390EB-3016-4F23-8A8D-F6620F28823E}" type="slidenum">
              <a:rPr lang="en-US" altLang="zh-TW" sz="1200" smtClean="0">
                <a:latin typeface="Arial" charset="0"/>
              </a:rPr>
              <a:pPr eaLnBrk="1" hangingPunct="1"/>
              <a:t>135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7D714A3-52E6-4067-BCD2-EE199D8A8019}" type="slidenum">
              <a:rPr lang="en-US" altLang="zh-TW" sz="1200" smtClean="0">
                <a:latin typeface="Arial" charset="0"/>
              </a:rPr>
              <a:pPr eaLnBrk="1" hangingPunct="1"/>
              <a:t>136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F146B2D-20A5-47D0-B3C5-840D8CAD1835}" type="slidenum">
              <a:rPr lang="en-US" altLang="zh-TW" sz="1200" smtClean="0">
                <a:latin typeface="Arial" charset="0"/>
              </a:rPr>
              <a:pPr eaLnBrk="1" hangingPunct="1"/>
              <a:t>137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94FD7EF-C3BB-4152-8E8E-0B2C1F73EE11}" type="slidenum">
              <a:rPr lang="en-US" altLang="zh-TW" sz="1200" smtClean="0">
                <a:latin typeface="Arial" charset="0"/>
              </a:rPr>
              <a:pPr eaLnBrk="1" hangingPunct="1"/>
              <a:t>138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604B67C-CF32-41DF-9477-7CFCEB83B3E1}" type="slidenum">
              <a:rPr lang="en-US" altLang="zh-TW" sz="1200" smtClean="0">
                <a:latin typeface="Arial" charset="0"/>
              </a:rPr>
              <a:pPr eaLnBrk="1" hangingPunct="1"/>
              <a:t>139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CA39B9E-AD7E-4510-AAC6-F3EC0941F6CD}" type="slidenum">
              <a:rPr lang="en-US" altLang="zh-TW" sz="1200" smtClean="0">
                <a:latin typeface="Arial" charset="0"/>
              </a:rPr>
              <a:pPr eaLnBrk="1" hangingPunct="1"/>
              <a:t>14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93553A0-61AC-4B3A-97AB-4C2A9F497EB9}" type="slidenum">
              <a:rPr lang="en-US" altLang="zh-TW" sz="1200" smtClean="0">
                <a:latin typeface="Arial" charset="0"/>
              </a:rPr>
              <a:pPr eaLnBrk="1" hangingPunct="1"/>
              <a:t>140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2442DB0-11C1-4CB0-B953-8FDB2A9C429E}" type="slidenum">
              <a:rPr lang="en-US" altLang="zh-TW" sz="1200" smtClean="0">
                <a:latin typeface="Arial" charset="0"/>
              </a:rPr>
              <a:pPr eaLnBrk="1" hangingPunct="1"/>
              <a:t>141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18B93D5-BF55-49C9-8CC7-9EDA4CE6FCD8}" type="slidenum">
              <a:rPr lang="en-US" altLang="zh-TW" sz="1200" smtClean="0">
                <a:latin typeface="Arial" charset="0"/>
              </a:rPr>
              <a:pPr eaLnBrk="1" hangingPunct="1"/>
              <a:t>142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55277AA-FD81-4C21-8248-D08702526FB6}" type="slidenum">
              <a:rPr lang="en-US" altLang="zh-TW" sz="1200" smtClean="0">
                <a:latin typeface="Arial" charset="0"/>
              </a:rPr>
              <a:pPr eaLnBrk="1" hangingPunct="1"/>
              <a:t>143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2D97C3F-4724-4955-AB0F-DD7CC101883C}" type="slidenum">
              <a:rPr lang="en-US" altLang="zh-TW" sz="1200" smtClean="0">
                <a:latin typeface="Arial" charset="0"/>
              </a:rPr>
              <a:pPr eaLnBrk="1" hangingPunct="1"/>
              <a:t>144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/>
            <a:fld id="{1BC5DDCD-AEE1-45E4-B766-16426486672B}" type="slidenum">
              <a:rPr kumimoji="1" lang="en-US" altLang="zh-TW" sz="1200">
                <a:latin typeface="Arial" charset="0"/>
              </a:rPr>
              <a:pPr algn="r" eaLnBrk="1" hangingPunct="1"/>
              <a:t>145</a:t>
            </a:fld>
            <a:endParaRPr kumimoji="1" lang="en-US" altLang="zh-TW" sz="1200">
              <a:latin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E2E6A08-AB16-4845-AD8B-E5624940C980}" type="slidenum">
              <a:rPr lang="en-US" altLang="zh-TW" sz="1200" smtClean="0">
                <a:latin typeface="Arial" charset="0"/>
              </a:rPr>
              <a:pPr eaLnBrk="1" hangingPunct="1"/>
              <a:t>146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85EB4BC-2B08-44A9-83A8-565A82FBDBE5}" type="slidenum">
              <a:rPr lang="en-US" altLang="zh-TW" sz="1200" smtClean="0">
                <a:latin typeface="Arial" charset="0"/>
              </a:rPr>
              <a:pPr eaLnBrk="1" hangingPunct="1"/>
              <a:t>147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/>
            <a:fld id="{7883DDC5-C31E-4C7D-8B19-B2CD6C10E982}" type="slidenum">
              <a:rPr kumimoji="1" lang="en-US" altLang="zh-TW" sz="1200">
                <a:latin typeface="Arial" charset="0"/>
              </a:rPr>
              <a:pPr algn="r" eaLnBrk="1" hangingPunct="1"/>
              <a:t>148</a:t>
            </a:fld>
            <a:endParaRPr kumimoji="1" lang="en-US" altLang="zh-TW" sz="1200">
              <a:latin typeface="Arial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/>
            <a:fld id="{46B41DA6-423E-41B8-AD26-63E90F4EC091}" type="slidenum">
              <a:rPr kumimoji="1" lang="en-US" altLang="zh-TW" sz="1200">
                <a:latin typeface="Arial" charset="0"/>
              </a:rPr>
              <a:pPr algn="r" eaLnBrk="1" hangingPunct="1"/>
              <a:t>149</a:t>
            </a:fld>
            <a:endParaRPr kumimoji="1" lang="en-US" altLang="zh-TW" sz="1200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06A7931-E5C8-4ED1-B3D7-A3CA0C5F98FB}" type="slidenum">
              <a:rPr lang="en-US" altLang="zh-TW" sz="1200" smtClean="0">
                <a:latin typeface="Arial" charset="0"/>
              </a:rPr>
              <a:pPr eaLnBrk="1" hangingPunct="1"/>
              <a:t>15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EB5958E-1D73-4068-B5A8-877337825786}" type="slidenum">
              <a:rPr lang="en-US" altLang="zh-TW" sz="1200" smtClean="0">
                <a:latin typeface="Arial" charset="0"/>
              </a:rPr>
              <a:pPr eaLnBrk="1" hangingPunct="1"/>
              <a:t>150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/>
            <a:fld id="{25DF29E6-1930-4917-96F5-42F17C6EE94D}" type="slidenum">
              <a:rPr kumimoji="1" lang="en-US" altLang="zh-TW" sz="1200">
                <a:latin typeface="Arial" charset="0"/>
              </a:rPr>
              <a:pPr algn="r" eaLnBrk="1" hangingPunct="1"/>
              <a:t>151</a:t>
            </a:fld>
            <a:endParaRPr kumimoji="1" lang="en-US" altLang="zh-TW" sz="120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5A82B51-6E44-49F7-9404-B9274F060FA8}" type="slidenum">
              <a:rPr lang="en-US" altLang="zh-TW" sz="1200" smtClean="0">
                <a:latin typeface="Arial" charset="0"/>
              </a:rPr>
              <a:pPr eaLnBrk="1" hangingPunct="1"/>
              <a:t>152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/>
            <a:fld id="{25754577-96EF-436C-95CB-F4FE5934C495}" type="slidenum">
              <a:rPr kumimoji="1" lang="en-US" altLang="zh-TW" sz="1200">
                <a:latin typeface="Arial" charset="0"/>
              </a:rPr>
              <a:pPr algn="r" eaLnBrk="1" hangingPunct="1"/>
              <a:t>153</a:t>
            </a:fld>
            <a:endParaRPr kumimoji="1" lang="en-US" altLang="zh-TW" sz="120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54BC887-B18F-41F4-B106-EFA4E77388D9}" type="slidenum">
              <a:rPr lang="en-US" altLang="zh-TW" sz="1200" smtClean="0">
                <a:latin typeface="Arial" charset="0"/>
              </a:rPr>
              <a:pPr eaLnBrk="1" hangingPunct="1"/>
              <a:t>154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6D2564E-57D1-4881-9911-12B722629446}" type="slidenum">
              <a:rPr lang="en-US" altLang="zh-TW" sz="1200" smtClean="0">
                <a:latin typeface="Arial" charset="0"/>
              </a:rPr>
              <a:pPr eaLnBrk="1" hangingPunct="1"/>
              <a:t>155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B893BE8-6C8F-41AA-834C-F8F8D6D7D661}" type="slidenum">
              <a:rPr lang="en-US" altLang="zh-TW" sz="1200" smtClean="0">
                <a:latin typeface="Arial" charset="0"/>
              </a:rPr>
              <a:pPr eaLnBrk="1" hangingPunct="1"/>
              <a:t>156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31691D1-B650-46E7-A882-09DF1F891F6D}" type="slidenum">
              <a:rPr lang="en-US" altLang="zh-TW" sz="1200" smtClean="0">
                <a:latin typeface="Arial" charset="0"/>
              </a:rPr>
              <a:pPr eaLnBrk="1" hangingPunct="1"/>
              <a:t>157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/>
            <a:fld id="{BCEBF797-9B85-41E5-AB61-BDFD41A1313E}" type="slidenum">
              <a:rPr kumimoji="1" lang="en-US" altLang="zh-TW" sz="1200">
                <a:latin typeface="Arial" charset="0"/>
              </a:rPr>
              <a:pPr algn="r" eaLnBrk="1" hangingPunct="1"/>
              <a:t>158</a:t>
            </a:fld>
            <a:endParaRPr kumimoji="1" lang="en-US" altLang="zh-TW" sz="1200"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/>
            <a:fld id="{E322B352-2EB3-462B-86EA-041D60D00995}" type="slidenum">
              <a:rPr kumimoji="1" lang="en-US" altLang="zh-TW" sz="1200">
                <a:latin typeface="Arial" charset="0"/>
              </a:rPr>
              <a:pPr algn="r" eaLnBrk="1" hangingPunct="1"/>
              <a:t>159</a:t>
            </a:fld>
            <a:endParaRPr kumimoji="1" lang="en-US" altLang="zh-TW" sz="120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8278244-A76A-4A08-B2E0-A51EA2C43EA2}" type="slidenum">
              <a:rPr lang="en-US" altLang="zh-TW" sz="1200" smtClean="0">
                <a:latin typeface="Arial" charset="0"/>
              </a:rPr>
              <a:pPr eaLnBrk="1" hangingPunct="1"/>
              <a:t>16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5C880FB-C078-4D70-AE46-F88A77B24FA6}" type="slidenum">
              <a:rPr lang="en-US" altLang="zh-TW" sz="1200" smtClean="0">
                <a:latin typeface="Arial" charset="0"/>
              </a:rPr>
              <a:pPr eaLnBrk="1" hangingPunct="1"/>
              <a:t>160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7207A4-6023-4B06-89CA-0EF326C0BBB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A8665-AD62-4B2E-8B2A-54FB74DA26D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C5C82-CF37-445C-B094-779C7898CB68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66311-FD76-414F-A185-FA06828451B2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87C15-EB7A-4277-BEF8-EF678D635CBA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8755C-17B7-4DE0-A1F9-C5F10F6874A5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4DDD17-CD6D-445B-A117-DB4B2B37EAFA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7BBA8F-A07B-4B1B-B623-BD0F12EFA849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888C17-FF7C-46FC-ADBD-F4173F8AD980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AE490-4CAE-4FB9-B259-C4E1F0A500BC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17065E-EADC-4729-A087-47F703B88479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28D1F-11BF-40B1-AA4C-3B54EF08623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4C7A5-C6C7-4992-A3C2-3D3F29E130B1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C5B8D-33B0-4ACF-B261-9FEAB4D072F7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F1EBB-CC26-44C1-9FE4-42632A5F4A37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0FF50-8FBE-4586-BF4E-031577314D27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F76C6F-C575-4394-9113-7D5D93368EBE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0529B-C1F4-457E-A281-8DB233BD984B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91B1F-1CE2-42B9-B634-E5CB296C1E55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B0E4E-FA72-4224-A8FE-133AD6E1326C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9553C-A746-477E-984F-EE97997CF5B4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87A29-D018-48F3-90EA-487143B488EA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299D4-0634-423E-A3F2-8EEF30C6C8F1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3C5FC-5BAF-4B35-8D5F-22DC3FF6B484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1F658-F701-479D-91C0-D749D00CEC62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13FC7-A986-4E4C-A2C6-15D4B7714AE9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94AAB-5F87-4286-B80B-C468F9D288CD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8A4CC-9A5A-47FC-B07A-B97D73D5303D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6A77F-71A1-469E-ACFA-53A4F4B04670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11433-97F8-4876-8D9F-89D8C412D0D3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474E0-E2BF-4454-AD2C-2F4D529ADCEC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D0869-F830-4B53-91EF-DA0C751BFCCD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4B712-E2FA-4B2C-BA79-29CE5AF8BDFD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E60F8-FC54-4407-BEB1-618C9C158D58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7E182-A383-47AF-B5F7-1F4DEFF3903F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D75E6-4CE9-4305-98BE-C701540F221B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FF9A86-5553-41EE-BCD8-A624DC9ED059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CF5F68-6BA7-48FF-985A-9205486697A6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44344-B8BE-44BF-AB32-708CC93437A4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94D30-C256-4D18-9DEB-EA22C5D36C43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4E8ECD-35FD-4731-B033-A593A27E3DB2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E5355-1505-4EC1-868E-8A9AF89B27DD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2A00F-2D63-4867-B8EC-35548C7676E8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C75DA-392D-47A0-8A7C-9BD909BEB43D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3DDBD-AF73-45EE-9EFA-897C995347C9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1BFBA4-18AF-423B-AC18-BF2AD7DC08C3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DF7DC-72D0-4206-8C76-1456B52532E6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0F6D2-371F-4A35-B6B4-9FE5BA02050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4EB94-78D5-4B86-A8A6-A2789993CD37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ED81A-5437-46ED-BFA0-0C4C06535024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8BABF-B5A1-4C2B-9A04-2454F417BAFE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C4C34-FAC2-4A4C-8AB5-87B0F768984A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5AA7F-4803-422F-A39F-251B9BE61746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7AF53-7663-4A9A-ADDE-BAF160031673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D4E66-E866-4D84-90E5-D9BC8B430F17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36CCF-7261-42A8-9FE6-053737CC627F}" type="slidenum">
              <a:rPr lang="en-US" altLang="zh-TW"/>
              <a:pPr/>
              <a:t>67</a:t>
            </a:fld>
            <a:endParaRPr lang="en-US" altLang="zh-TW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F8518-95E2-4CDD-8577-C3866B2E0131}" type="slidenum">
              <a:rPr lang="en-US" altLang="zh-TW"/>
              <a:pPr/>
              <a:t>68</a:t>
            </a:fld>
            <a:endParaRPr lang="en-US" altLang="zh-TW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D741-3DD8-409A-ABC7-FE922146F828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4F53B-22AB-4CEB-807A-79D4F6C801DF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C2D16-E9AF-44CA-A7F7-9E70C3F99182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B322E8-F301-4641-B69A-C96D16AFDE23}" type="slidenum">
              <a:rPr lang="en-US" altLang="zh-TW"/>
              <a:pPr/>
              <a:t>71</a:t>
            </a:fld>
            <a:endParaRPr lang="en-US" altLang="zh-TW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D48EB-C88A-44D1-8048-8636FA46D2EC}" type="slidenum">
              <a:rPr lang="en-US" altLang="zh-TW"/>
              <a:pPr/>
              <a:t>72</a:t>
            </a:fld>
            <a:endParaRPr lang="en-US" altLang="zh-TW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1DFDFB-64F5-4B1C-8185-0D8C75F9B037}" type="slidenum">
              <a:rPr lang="en-US" altLang="zh-TW"/>
              <a:pPr/>
              <a:t>73</a:t>
            </a:fld>
            <a:endParaRPr lang="en-US" altLang="zh-TW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FE962-1D27-4A6D-8731-3A0023D97227}" type="slidenum">
              <a:rPr lang="en-US" altLang="zh-TW"/>
              <a:pPr/>
              <a:t>74</a:t>
            </a:fld>
            <a:endParaRPr lang="en-US" altLang="zh-TW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113DE-FC3E-4F5A-8D19-05DD2C1AA08E}" type="slidenum">
              <a:rPr lang="en-US" altLang="zh-TW"/>
              <a:pPr/>
              <a:t>75</a:t>
            </a:fld>
            <a:endParaRPr lang="en-US" altLang="zh-TW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B3134-1D3C-4A7C-90B5-2E0644C184F0}" type="slidenum">
              <a:rPr lang="en-US" altLang="zh-TW"/>
              <a:pPr/>
              <a:t>76</a:t>
            </a:fld>
            <a:endParaRPr lang="en-US" altLang="zh-TW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6DC86-C8A4-4803-ACEA-E327A5C80083}" type="slidenum">
              <a:rPr lang="en-US" altLang="zh-TW"/>
              <a:pPr/>
              <a:t>77</a:t>
            </a:fld>
            <a:endParaRPr lang="en-US" altLang="zh-TW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35E4E-FF1B-47BF-86C5-3E975F9B77C1}" type="slidenum">
              <a:rPr lang="en-US" altLang="zh-TW"/>
              <a:pPr/>
              <a:t>78</a:t>
            </a:fld>
            <a:endParaRPr lang="en-US" altLang="zh-TW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F0F5B-3DE3-45BA-BB33-C777EED19F28}" type="slidenum">
              <a:rPr lang="en-US" altLang="zh-TW"/>
              <a:pPr/>
              <a:t>79</a:t>
            </a:fld>
            <a:endParaRPr lang="en-US" altLang="zh-TW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C393B-32EF-49C7-B7DF-DC86588E61FB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073D1-CBAD-472D-A0BB-D37BF61091C8}" type="slidenum">
              <a:rPr lang="en-US" altLang="zh-TW"/>
              <a:pPr/>
              <a:t>80</a:t>
            </a:fld>
            <a:endParaRPr lang="en-US" altLang="zh-TW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15E2A-9FD3-4310-A309-7B046925DB5B}" type="slidenum">
              <a:rPr lang="en-US" altLang="zh-TW"/>
              <a:pPr/>
              <a:t>81</a:t>
            </a:fld>
            <a:endParaRPr lang="en-US" altLang="zh-TW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B0BA4-AAD0-4028-9247-E889390079CE}" type="slidenum">
              <a:rPr lang="en-US" altLang="zh-TW"/>
              <a:pPr/>
              <a:t>82</a:t>
            </a:fld>
            <a:endParaRPr lang="en-US" altLang="zh-TW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239B44-D632-42B7-B68F-C51F219C777D}" type="slidenum">
              <a:rPr lang="en-US" altLang="zh-TW"/>
              <a:pPr/>
              <a:t>83</a:t>
            </a:fld>
            <a:endParaRPr lang="en-US" altLang="zh-TW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1FA200-F1AB-46A0-A1A3-3E2D88CEFEDF}" type="slidenum">
              <a:rPr lang="en-US" altLang="zh-TW"/>
              <a:pPr/>
              <a:t>84</a:t>
            </a:fld>
            <a:endParaRPr lang="en-US" altLang="zh-TW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05C42-CCF8-4733-B46E-5A422EE69932}" type="slidenum">
              <a:rPr lang="en-US" altLang="zh-TW"/>
              <a:pPr/>
              <a:t>85</a:t>
            </a:fld>
            <a:endParaRPr lang="en-US" altLang="zh-TW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73061-E2B0-462B-9E71-85DCEDA9779F}" type="slidenum">
              <a:rPr lang="en-US" altLang="zh-TW"/>
              <a:pPr/>
              <a:t>86</a:t>
            </a:fld>
            <a:endParaRPr lang="en-US" altLang="zh-TW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683010-659A-401C-A6AA-162155314DBF}" type="slidenum">
              <a:rPr lang="en-US" altLang="zh-TW"/>
              <a:pPr/>
              <a:t>87</a:t>
            </a:fld>
            <a:endParaRPr lang="en-US" altLang="zh-TW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782D9-1932-4EAD-A92E-22716CFCD58F}" type="slidenum">
              <a:rPr lang="en-US" altLang="zh-TW"/>
              <a:pPr/>
              <a:t>88</a:t>
            </a:fld>
            <a:endParaRPr lang="en-US" altLang="zh-TW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6FB59-C3CE-4354-95DA-193CA21F2D7F}" type="slidenum">
              <a:rPr lang="en-US" altLang="zh-TW"/>
              <a:pPr/>
              <a:t>89</a:t>
            </a:fld>
            <a:endParaRPr lang="en-US" altLang="zh-TW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B1680-4326-403B-8E90-4E8DC8D0C04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BC041-D894-4154-938B-2EB52831E41B}" type="slidenum">
              <a:rPr lang="en-US" altLang="zh-TW"/>
              <a:pPr/>
              <a:t>90</a:t>
            </a:fld>
            <a:endParaRPr lang="en-US" altLang="zh-TW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1E6D0-80B4-47D2-A559-B52C83FA3BB1}" type="slidenum">
              <a:rPr lang="en-US" altLang="zh-TW"/>
              <a:pPr/>
              <a:t>91</a:t>
            </a:fld>
            <a:endParaRPr lang="en-US" altLang="zh-TW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2F389-EF68-4C3F-A60D-48277400784B}" type="slidenum">
              <a:rPr lang="en-US" altLang="zh-TW"/>
              <a:pPr/>
              <a:t>92</a:t>
            </a:fld>
            <a:endParaRPr lang="en-US" altLang="zh-TW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2F7BB-BA08-45F4-BBB8-8081A7123D44}" type="slidenum">
              <a:rPr lang="en-US" altLang="zh-TW"/>
              <a:pPr/>
              <a:t>93</a:t>
            </a:fld>
            <a:endParaRPr lang="en-US" altLang="zh-TW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5BCDE-4117-45FC-AE16-34DDB38E6C55}" type="slidenum">
              <a:rPr lang="en-US" altLang="zh-TW"/>
              <a:pPr/>
              <a:t>94</a:t>
            </a:fld>
            <a:endParaRPr lang="en-US" altLang="zh-TW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940C0-2D35-436A-91CA-DA40056AB4E2}" type="slidenum">
              <a:rPr lang="en-US" altLang="zh-TW"/>
              <a:pPr/>
              <a:t>95</a:t>
            </a:fld>
            <a:endParaRPr lang="en-US" altLang="zh-TW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0DE73-6F84-4B40-BC63-0E1B49E59F9A}" type="slidenum">
              <a:rPr lang="en-US" altLang="zh-TW"/>
              <a:pPr/>
              <a:t>96</a:t>
            </a:fld>
            <a:endParaRPr lang="en-US" altLang="zh-TW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B1BA6-CCC4-4E82-9CA5-1DE1934BDCBC}" type="slidenum">
              <a:rPr lang="en-US" altLang="zh-TW"/>
              <a:pPr/>
              <a:t>97</a:t>
            </a:fld>
            <a:endParaRPr lang="en-US" altLang="zh-TW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4E400-BF67-486B-BDDD-085B932936F6}" type="slidenum">
              <a:rPr lang="en-US" altLang="zh-TW"/>
              <a:pPr/>
              <a:t>98</a:t>
            </a:fld>
            <a:endParaRPr lang="en-US" altLang="zh-TW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8EDDC-6298-45DB-8206-8EEBE9FE2518}" type="slidenum">
              <a:rPr lang="en-US" altLang="zh-TW"/>
              <a:pPr/>
              <a:t>99</a:t>
            </a:fld>
            <a:endParaRPr lang="en-US" altLang="zh-TW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B9E041BD-CF40-4297-A6DD-3A1A7A5637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708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31339-D6CB-4E13-8906-D19D0A060C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710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08F1-B1AE-4182-90BF-FE61FB696A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5660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556625" y="6369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02421296-0BF0-4393-BCA7-65E3184373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786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F2627-ED2F-4569-AF2D-24829A2117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69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1AAB9-B4A6-48A1-85B6-7D59CA45DE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959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E9150-DACB-4344-B79B-64CCA643C6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541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A72AD-4376-4DAC-8D4C-525CF0C152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185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AF6B-2534-4CAD-92BD-F7243CE15D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77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9039E-4661-4D45-AEEA-F7E4A53145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1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2DF9F-1D56-4BB5-8B43-57FB52FAD6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414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53B2A-F407-4AD1-9906-EE4A5FD8C7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784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6369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664D7C58-539B-4E81-8FDF-1782774A1D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000"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556625" y="6369050"/>
            <a:ext cx="587375" cy="488950"/>
          </a:xfrm>
          <a:prstGeom prst="rect">
            <a:avLst/>
          </a:prstGeom>
        </p:spPr>
        <p:txBody>
          <a:bodyPr/>
          <a:lstStyle/>
          <a:p>
            <a:fld id="{7083E531-718B-4A4C-89E4-F0DAB847B411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676400"/>
            <a:ext cx="7772400" cy="1143000"/>
          </a:xfrm>
        </p:spPr>
        <p:txBody>
          <a:bodyPr/>
          <a:lstStyle/>
          <a:p>
            <a:r>
              <a:rPr lang="en-US" altLang="zh-TW" sz="6000"/>
              <a:t>Introduction to </a:t>
            </a:r>
            <a:br>
              <a:rPr lang="en-US" altLang="zh-TW" sz="6000"/>
            </a:br>
            <a:r>
              <a:rPr lang="en-US" altLang="zh-TW" sz="6000"/>
              <a:t>Database System</a:t>
            </a:r>
            <a:endParaRPr lang="en-US" altLang="zh-TW" sz="6000" u="sng">
              <a:solidFill>
                <a:srgbClr val="FF0000"/>
              </a:solidFill>
              <a:latin typeface="新細明體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886200"/>
            <a:ext cx="61722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600"/>
              <a:t>Prof. Shin-Hung Chang</a:t>
            </a:r>
            <a:r>
              <a:rPr lang="en-US" altLang="zh-TW" sz="3600">
                <a:latin typeface="新細明體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19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19D8-51F5-4FE8-B425-97ABFC848176}" type="slidenum">
              <a:rPr lang="en-US" altLang="zh-TW"/>
              <a:pPr/>
              <a:t>10</a:t>
            </a:fld>
            <a:endParaRPr lang="en-US" altLang="zh-TW"/>
          </a:p>
        </p:txBody>
      </p:sp>
      <p:pic>
        <p:nvPicPr>
          <p:cNvPr id="1894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1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D60D-02AA-489A-9268-28DDA1996972}" type="slidenum">
              <a:rPr lang="en-US" altLang="zh-TW"/>
              <a:pPr/>
              <a:t>100</a:t>
            </a:fld>
            <a:endParaRPr lang="en-US" altLang="zh-TW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985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3851275" y="8397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3940" name="Line 4"/>
          <p:cNvSpPr>
            <a:spLocks noChangeShapeType="1"/>
          </p:cNvSpPr>
          <p:nvPr/>
        </p:nvSpPr>
        <p:spPr bwMode="auto">
          <a:xfrm>
            <a:off x="3851275" y="12207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1087438" y="8366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3942" name="Line 6"/>
          <p:cNvSpPr>
            <a:spLocks noChangeShapeType="1"/>
          </p:cNvSpPr>
          <p:nvPr/>
        </p:nvSpPr>
        <p:spPr bwMode="auto">
          <a:xfrm>
            <a:off x="1087438" y="11969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3943" name="Line 7"/>
          <p:cNvSpPr>
            <a:spLocks noChangeShapeType="1"/>
          </p:cNvSpPr>
          <p:nvPr/>
        </p:nvSpPr>
        <p:spPr bwMode="auto">
          <a:xfrm>
            <a:off x="1697038" y="8366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3944" name="Text Box 8"/>
          <p:cNvSpPr txBox="1">
            <a:spLocks noChangeArrowheads="1"/>
          </p:cNvSpPr>
          <p:nvPr/>
        </p:nvSpPr>
        <p:spPr bwMode="auto">
          <a:xfrm>
            <a:off x="179388" y="796925"/>
            <a:ext cx="493871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3	4</a:t>
            </a:r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6302375" y="1349375"/>
            <a:ext cx="2424113" cy="51038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3946" name="Line 10"/>
          <p:cNvSpPr>
            <a:spLocks noChangeShapeType="1"/>
          </p:cNvSpPr>
          <p:nvPr/>
        </p:nvSpPr>
        <p:spPr bwMode="auto">
          <a:xfrm>
            <a:off x="6732588" y="1349375"/>
            <a:ext cx="1587" cy="510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3947" name="Text Box 11"/>
          <p:cNvSpPr txBox="1">
            <a:spLocks noChangeArrowheads="1"/>
          </p:cNvSpPr>
          <p:nvPr/>
        </p:nvSpPr>
        <p:spPr bwMode="auto">
          <a:xfrm>
            <a:off x="6278563" y="1293813"/>
            <a:ext cx="244792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  R.B	 S.B   C</a:t>
            </a:r>
          </a:p>
          <a:p>
            <a:pPr eaLnBrk="0" hangingPunct="0"/>
            <a:r>
              <a:rPr lang="en-US" altLang="zh-TW" b="1"/>
              <a:t>0     1	  2	4</a:t>
            </a:r>
          </a:p>
          <a:p>
            <a:pPr eaLnBrk="0" hangingPunct="0"/>
            <a:r>
              <a:rPr lang="en-US" altLang="zh-TW" b="1"/>
              <a:t>0     1     2        5</a:t>
            </a:r>
          </a:p>
          <a:p>
            <a:pPr eaLnBrk="0" hangingPunct="0"/>
            <a:r>
              <a:rPr lang="en-US" altLang="zh-TW" b="1"/>
              <a:t>0     1     3        4</a:t>
            </a:r>
          </a:p>
          <a:p>
            <a:pPr eaLnBrk="0" hangingPunct="0"/>
            <a:r>
              <a:rPr lang="en-US" altLang="zh-TW" b="1"/>
              <a:t>0     1     3        4</a:t>
            </a:r>
          </a:p>
          <a:p>
            <a:r>
              <a:rPr lang="en-US" altLang="zh-TW" b="1"/>
              <a:t>0     1	  2	4</a:t>
            </a:r>
          </a:p>
          <a:p>
            <a:r>
              <a:rPr lang="en-US" altLang="zh-TW" b="1"/>
              <a:t>0     1     2        5</a:t>
            </a:r>
          </a:p>
          <a:p>
            <a:r>
              <a:rPr lang="en-US" altLang="zh-TW" b="1"/>
              <a:t>0     1     3        4</a:t>
            </a:r>
          </a:p>
          <a:p>
            <a:r>
              <a:rPr lang="en-US" altLang="zh-TW" b="1"/>
              <a:t>0     1     3        4</a:t>
            </a:r>
          </a:p>
          <a:p>
            <a:r>
              <a:rPr lang="en-US" altLang="zh-TW" b="1"/>
              <a:t>2     3    ⊥      ⊥</a:t>
            </a:r>
          </a:p>
          <a:p>
            <a:r>
              <a:rPr lang="en-US" altLang="zh-TW" b="1"/>
              <a:t>2     4    ⊥      ⊥</a:t>
            </a:r>
          </a:p>
          <a:p>
            <a:r>
              <a:rPr lang="en-US" altLang="zh-TW" b="1"/>
              <a:t>3     4    ⊥      ⊥</a:t>
            </a:r>
          </a:p>
          <a:p>
            <a:r>
              <a:rPr lang="en-US" altLang="zh-TW" b="1"/>
              <a:t>⊥   ⊥    0       1</a:t>
            </a:r>
          </a:p>
          <a:p>
            <a:r>
              <a:rPr lang="en-US" altLang="zh-TW" b="1"/>
              <a:t>⊥   ⊥    0       2</a:t>
            </a:r>
          </a:p>
        </p:txBody>
      </p:sp>
      <p:sp>
        <p:nvSpPr>
          <p:cNvPr id="423948" name="Line 12"/>
          <p:cNvSpPr>
            <a:spLocks noChangeShapeType="1"/>
          </p:cNvSpPr>
          <p:nvPr/>
        </p:nvSpPr>
        <p:spPr bwMode="auto">
          <a:xfrm>
            <a:off x="6278563" y="1725613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3949" name="Line 13"/>
          <p:cNvSpPr>
            <a:spLocks noChangeShapeType="1"/>
          </p:cNvSpPr>
          <p:nvPr/>
        </p:nvSpPr>
        <p:spPr bwMode="auto">
          <a:xfrm>
            <a:off x="7308850" y="1365250"/>
            <a:ext cx="1588" cy="50593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3950" name="Text Box 14"/>
          <p:cNvSpPr txBox="1">
            <a:spLocks noChangeArrowheads="1"/>
          </p:cNvSpPr>
          <p:nvPr/>
        </p:nvSpPr>
        <p:spPr bwMode="auto">
          <a:xfrm>
            <a:off x="5795963" y="765175"/>
            <a:ext cx="1441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R	S=</a:t>
            </a:r>
          </a:p>
        </p:txBody>
      </p:sp>
      <p:sp>
        <p:nvSpPr>
          <p:cNvPr id="423958" name="Text Box 22"/>
          <p:cNvSpPr txBox="1">
            <a:spLocks noChangeArrowheads="1"/>
          </p:cNvSpPr>
          <p:nvPr/>
        </p:nvSpPr>
        <p:spPr bwMode="auto">
          <a:xfrm>
            <a:off x="2339975" y="11969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3960" name="Line 24"/>
          <p:cNvSpPr>
            <a:spLocks noChangeShapeType="1"/>
          </p:cNvSpPr>
          <p:nvPr/>
        </p:nvSpPr>
        <p:spPr bwMode="auto">
          <a:xfrm>
            <a:off x="4427538" y="836613"/>
            <a:ext cx="0" cy="25923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423962" name="Group 26"/>
          <p:cNvGrpSpPr>
            <a:grpSpLocks/>
          </p:cNvGrpSpPr>
          <p:nvPr/>
        </p:nvGrpSpPr>
        <p:grpSpPr bwMode="auto">
          <a:xfrm>
            <a:off x="6037263" y="620713"/>
            <a:ext cx="839787" cy="736600"/>
            <a:chOff x="3803" y="1253"/>
            <a:chExt cx="529" cy="464"/>
          </a:xfrm>
        </p:grpSpPr>
        <p:grpSp>
          <p:nvGrpSpPr>
            <p:cNvPr id="423952" name="Group 16"/>
            <p:cNvGrpSpPr>
              <a:grpSpLocks/>
            </p:cNvGrpSpPr>
            <p:nvPr/>
          </p:nvGrpSpPr>
          <p:grpSpPr bwMode="auto">
            <a:xfrm>
              <a:off x="3923" y="1434"/>
              <a:ext cx="272" cy="136"/>
              <a:chOff x="975" y="482"/>
              <a:chExt cx="272" cy="136"/>
            </a:xfrm>
          </p:grpSpPr>
          <p:sp>
            <p:nvSpPr>
              <p:cNvPr id="423953" name="AutoShape 17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3954" name="AutoShape 18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23955" name="Text Box 19"/>
            <p:cNvSpPr txBox="1">
              <a:spLocks noChangeArrowheads="1"/>
            </p:cNvSpPr>
            <p:nvPr/>
          </p:nvSpPr>
          <p:spPr bwMode="auto">
            <a:xfrm>
              <a:off x="3968" y="125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23961" name="Text Box 25"/>
            <p:cNvSpPr txBox="1">
              <a:spLocks noChangeArrowheads="1"/>
            </p:cNvSpPr>
            <p:nvPr/>
          </p:nvSpPr>
          <p:spPr bwMode="auto">
            <a:xfrm>
              <a:off x="3803" y="1525"/>
              <a:ext cx="5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R.B&lt;S.B</a:t>
              </a:r>
            </a:p>
          </p:txBody>
        </p:sp>
      </p:grpSp>
      <p:sp>
        <p:nvSpPr>
          <p:cNvPr id="423963" name="Line 27"/>
          <p:cNvSpPr>
            <a:spLocks noChangeShapeType="1"/>
          </p:cNvSpPr>
          <p:nvPr/>
        </p:nvSpPr>
        <p:spPr bwMode="auto">
          <a:xfrm>
            <a:off x="7956550" y="1339850"/>
            <a:ext cx="1588" cy="51165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3964" name="Text Box 28"/>
          <p:cNvSpPr txBox="1">
            <a:spLocks noChangeArrowheads="1"/>
          </p:cNvSpPr>
          <p:nvPr/>
        </p:nvSpPr>
        <p:spPr bwMode="auto">
          <a:xfrm>
            <a:off x="5076825" y="14843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3965" name="Text Box 29"/>
          <p:cNvSpPr txBox="1">
            <a:spLocks noChangeArrowheads="1"/>
          </p:cNvSpPr>
          <p:nvPr/>
        </p:nvSpPr>
        <p:spPr bwMode="auto">
          <a:xfrm>
            <a:off x="5076825" y="18923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3966" name="Text Box 30"/>
          <p:cNvSpPr txBox="1">
            <a:spLocks noChangeArrowheads="1"/>
          </p:cNvSpPr>
          <p:nvPr/>
        </p:nvSpPr>
        <p:spPr bwMode="auto">
          <a:xfrm>
            <a:off x="5076825" y="22050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3967" name="Text Box 31"/>
          <p:cNvSpPr txBox="1">
            <a:spLocks noChangeArrowheads="1"/>
          </p:cNvSpPr>
          <p:nvPr/>
        </p:nvSpPr>
        <p:spPr bwMode="auto">
          <a:xfrm>
            <a:off x="5099050" y="29241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3968" name="Text Box 32"/>
          <p:cNvSpPr txBox="1">
            <a:spLocks noChangeArrowheads="1"/>
          </p:cNvSpPr>
          <p:nvPr/>
        </p:nvSpPr>
        <p:spPr bwMode="auto">
          <a:xfrm>
            <a:off x="2339975" y="18923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3969" name="Rectangle 33"/>
          <p:cNvSpPr>
            <a:spLocks noChangeArrowheads="1"/>
          </p:cNvSpPr>
          <p:nvPr/>
        </p:nvSpPr>
        <p:spPr bwMode="auto">
          <a:xfrm>
            <a:off x="5867400" y="1268413"/>
            <a:ext cx="3024188" cy="52562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5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423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5" grpId="0" animBg="1"/>
      <p:bldP spid="423946" grpId="0" animBg="1"/>
      <p:bldP spid="423947" grpId="0"/>
      <p:bldP spid="423948" grpId="0" animBg="1"/>
      <p:bldP spid="423949" grpId="0" animBg="1"/>
      <p:bldP spid="423963" grpId="0" animBg="1"/>
      <p:bldP spid="42396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678802-23D7-436A-8001-00E88F12D0FD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101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36625" y="2205038"/>
            <a:ext cx="7772400" cy="1277937"/>
          </a:xfrm>
        </p:spPr>
        <p:txBody>
          <a:bodyPr/>
          <a:lstStyle/>
          <a:p>
            <a:pPr eaLnBrk="1" hangingPunct="1"/>
            <a:r>
              <a:rPr lang="en-US" altLang="zh-TW" smtClean="0"/>
              <a:t>Introduction to SQL (1)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287463"/>
          </a:xfrm>
        </p:spPr>
        <p:txBody>
          <a:bodyPr/>
          <a:lstStyle/>
          <a:p>
            <a:pPr eaLnBrk="1" hangingPunct="1"/>
            <a:r>
              <a:rPr lang="en-US" altLang="zh-TW" smtClean="0"/>
              <a:t>Prof. Shin-Hung Chang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C0173FD-8DD8-4DAE-B798-236BE0659A13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102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SQL?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989138"/>
            <a:ext cx="7315200" cy="4191000"/>
          </a:xfrm>
        </p:spPr>
        <p:txBody>
          <a:bodyPr/>
          <a:lstStyle/>
          <a:p>
            <a:pPr eaLnBrk="1" hangingPunct="1"/>
            <a:r>
              <a:rPr lang="en-US" altLang="zh-TW" smtClean="0"/>
              <a:t>SQL is a </a:t>
            </a:r>
            <a:r>
              <a:rPr lang="en-US" altLang="zh-TW" smtClean="0">
                <a:solidFill>
                  <a:srgbClr val="0000FF"/>
                </a:solidFill>
              </a:rPr>
              <a:t>very-high-level language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To avoid specifying a lot of data-manipulation details </a:t>
            </a:r>
          </a:p>
          <a:p>
            <a:pPr eaLnBrk="1" hangingPunct="1"/>
            <a:r>
              <a:rPr lang="en-US" altLang="zh-TW" smtClean="0"/>
              <a:t>What makes SQL viable is that its queries are </a:t>
            </a:r>
            <a:r>
              <a:rPr lang="en-US" altLang="zh-TW" smtClean="0">
                <a:latin typeface="Tahoma" pitchFamily="34" charset="0"/>
              </a:rPr>
              <a:t>“</a:t>
            </a:r>
            <a:r>
              <a:rPr lang="en-US" altLang="zh-TW" smtClean="0"/>
              <a:t>optimized</a:t>
            </a:r>
            <a:r>
              <a:rPr lang="en-US" altLang="zh-TW" smtClean="0">
                <a:latin typeface="Tahoma" pitchFamily="34" charset="0"/>
              </a:rPr>
              <a:t>”</a:t>
            </a:r>
            <a:r>
              <a:rPr lang="en-US" altLang="zh-TW" smtClean="0"/>
              <a:t> quite well, yielding efficient query executions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FB4B01B-B299-4D7B-938B-C687EDE699D7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103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914400"/>
            <a:ext cx="1905000" cy="3581400"/>
            <a:chOff x="96" y="576"/>
            <a:chExt cx="1200" cy="2256"/>
          </a:xfrm>
        </p:grpSpPr>
        <p:sp>
          <p:nvSpPr>
            <p:cNvPr id="5146" name="Rectangle 3"/>
            <p:cNvSpPr>
              <a:spLocks noChangeArrowheads="1"/>
            </p:cNvSpPr>
            <p:nvPr/>
          </p:nvSpPr>
          <p:spPr bwMode="auto">
            <a:xfrm>
              <a:off x="96" y="576"/>
              <a:ext cx="1200" cy="22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47" name="Text Box 4"/>
            <p:cNvSpPr txBox="1">
              <a:spLocks noChangeArrowheads="1"/>
            </p:cNvSpPr>
            <p:nvPr/>
          </p:nvSpPr>
          <p:spPr bwMode="auto">
            <a:xfrm>
              <a:off x="192" y="576"/>
              <a:ext cx="104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b="1"/>
                <a:t>Database </a:t>
              </a:r>
            </a:p>
            <a:p>
              <a:pPr algn="ctr" eaLnBrk="1" hangingPunct="1"/>
              <a:r>
                <a:rPr lang="en-US" altLang="zh-TW" sz="1800" b="1"/>
                <a:t>Administrator </a:t>
              </a:r>
            </a:p>
            <a:p>
              <a:pPr algn="ctr" eaLnBrk="1" hangingPunct="1"/>
              <a:r>
                <a:rPr lang="en-US" altLang="zh-TW" sz="1800" b="1"/>
                <a:t>(DBA)</a:t>
              </a:r>
            </a:p>
          </p:txBody>
        </p:sp>
      </p:grp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DBMS</a:t>
            </a: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250825" y="1844675"/>
            <a:ext cx="1657350" cy="9366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Manager</a:t>
            </a: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250825" y="3352800"/>
            <a:ext cx="1657350" cy="10128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Developer</a:t>
            </a:r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250825" y="5013325"/>
            <a:ext cx="1728788" cy="1008063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User</a:t>
            </a: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3563938" y="1412875"/>
            <a:ext cx="3024187" cy="511175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3781425" y="1773238"/>
            <a:ext cx="2519363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Control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(DCL)</a:t>
            </a:r>
          </a:p>
        </p:txBody>
      </p:sp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3779838" y="3357563"/>
            <a:ext cx="2592387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Definition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(DDL)</a:t>
            </a:r>
          </a:p>
        </p:txBody>
      </p:sp>
      <p:sp>
        <p:nvSpPr>
          <p:cNvPr id="5131" name="Rectangle 12"/>
          <p:cNvSpPr>
            <a:spLocks noChangeArrowheads="1"/>
          </p:cNvSpPr>
          <p:nvPr/>
        </p:nvSpPr>
        <p:spPr bwMode="auto">
          <a:xfrm>
            <a:off x="3779838" y="4941888"/>
            <a:ext cx="2592387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Manipulation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(DML)</a:t>
            </a:r>
          </a:p>
        </p:txBody>
      </p:sp>
      <p:sp>
        <p:nvSpPr>
          <p:cNvPr id="5132" name="Rectangle 13"/>
          <p:cNvSpPr>
            <a:spLocks noChangeArrowheads="1"/>
          </p:cNvSpPr>
          <p:nvPr/>
        </p:nvSpPr>
        <p:spPr bwMode="auto">
          <a:xfrm>
            <a:off x="2268538" y="3500438"/>
            <a:ext cx="935037" cy="865187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AP</a:t>
            </a:r>
          </a:p>
        </p:txBody>
      </p:sp>
      <p:sp>
        <p:nvSpPr>
          <p:cNvPr id="5133" name="Rectangle 14"/>
          <p:cNvSpPr>
            <a:spLocks noChangeArrowheads="1"/>
          </p:cNvSpPr>
          <p:nvPr/>
        </p:nvSpPr>
        <p:spPr bwMode="auto">
          <a:xfrm>
            <a:off x="2268538" y="5084763"/>
            <a:ext cx="935037" cy="865187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Query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AP</a:t>
            </a:r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>
            <a:off x="1908175" y="2276475"/>
            <a:ext cx="187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>
            <a:off x="1908175" y="393382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136" name="Line 17"/>
          <p:cNvSpPr>
            <a:spLocks noChangeShapeType="1"/>
          </p:cNvSpPr>
          <p:nvPr/>
        </p:nvSpPr>
        <p:spPr bwMode="auto">
          <a:xfrm>
            <a:off x="3203575" y="39338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137" name="Line 18"/>
          <p:cNvSpPr>
            <a:spLocks noChangeShapeType="1"/>
          </p:cNvSpPr>
          <p:nvPr/>
        </p:nvSpPr>
        <p:spPr bwMode="auto">
          <a:xfrm>
            <a:off x="1979613" y="5516563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138" name="Line 19"/>
          <p:cNvSpPr>
            <a:spLocks noChangeShapeType="1"/>
          </p:cNvSpPr>
          <p:nvPr/>
        </p:nvSpPr>
        <p:spPr bwMode="auto">
          <a:xfrm>
            <a:off x="3203575" y="54451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139" name="Rectangle 20"/>
          <p:cNvSpPr>
            <a:spLocks noChangeArrowheads="1"/>
          </p:cNvSpPr>
          <p:nvPr/>
        </p:nvSpPr>
        <p:spPr bwMode="auto">
          <a:xfrm>
            <a:off x="7235825" y="2492375"/>
            <a:ext cx="1295400" cy="1008063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OS</a:t>
            </a:r>
          </a:p>
        </p:txBody>
      </p:sp>
      <p:sp>
        <p:nvSpPr>
          <p:cNvPr id="5140" name="Line 21"/>
          <p:cNvSpPr>
            <a:spLocks noChangeShapeType="1"/>
          </p:cNvSpPr>
          <p:nvPr/>
        </p:nvSpPr>
        <p:spPr bwMode="auto">
          <a:xfrm>
            <a:off x="6588125" y="29241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141" name="Line 22"/>
          <p:cNvSpPr>
            <a:spLocks noChangeShapeType="1"/>
          </p:cNvSpPr>
          <p:nvPr/>
        </p:nvSpPr>
        <p:spPr bwMode="auto">
          <a:xfrm>
            <a:off x="7885113" y="35004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142" name="AutoShape 23"/>
          <p:cNvSpPr>
            <a:spLocks noChangeArrowheads="1"/>
          </p:cNvSpPr>
          <p:nvPr/>
        </p:nvSpPr>
        <p:spPr bwMode="auto">
          <a:xfrm>
            <a:off x="7164388" y="4005263"/>
            <a:ext cx="1511300" cy="2376487"/>
          </a:xfrm>
          <a:prstGeom prst="can">
            <a:avLst>
              <a:gd name="adj" fmla="val 39312"/>
            </a:avLst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*File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*Structure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*Dictionary</a:t>
            </a:r>
          </a:p>
        </p:txBody>
      </p:sp>
      <p:sp>
        <p:nvSpPr>
          <p:cNvPr id="349208" name="Oval 24"/>
          <p:cNvSpPr>
            <a:spLocks noChangeArrowheads="1"/>
          </p:cNvSpPr>
          <p:nvPr/>
        </p:nvSpPr>
        <p:spPr bwMode="auto">
          <a:xfrm>
            <a:off x="1600200" y="16002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董事長</a:t>
            </a:r>
          </a:p>
        </p:txBody>
      </p:sp>
      <p:sp>
        <p:nvSpPr>
          <p:cNvPr id="349209" name="Oval 25"/>
          <p:cNvSpPr>
            <a:spLocks noChangeArrowheads="1"/>
          </p:cNvSpPr>
          <p:nvPr/>
        </p:nvSpPr>
        <p:spPr bwMode="auto">
          <a:xfrm>
            <a:off x="1600200" y="28956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開發工程師</a:t>
            </a:r>
          </a:p>
        </p:txBody>
      </p:sp>
      <p:sp>
        <p:nvSpPr>
          <p:cNvPr id="349210" name="Oval 26"/>
          <p:cNvSpPr>
            <a:spLocks noChangeArrowheads="1"/>
          </p:cNvSpPr>
          <p:nvPr/>
        </p:nvSpPr>
        <p:spPr bwMode="auto">
          <a:xfrm>
            <a:off x="1600200" y="46482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使用者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08" grpId="0" animBg="1"/>
      <p:bldP spid="349209" grpId="0" animBg="1"/>
      <p:bldP spid="349210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ADA273A-4403-4B00-992D-88B3DF63592C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104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62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SQL “Select”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TW" smtClean="0">
                <a:solidFill>
                  <a:srgbClr val="0000FF"/>
                </a:solidFill>
              </a:rPr>
              <a:t>Select [ All / Distinct ] domains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smtClean="0">
                <a:solidFill>
                  <a:srgbClr val="FF0000"/>
                </a:solidFill>
              </a:rPr>
              <a:t>From</a:t>
            </a:r>
            <a:r>
              <a:rPr lang="en-US" altLang="zh-TW" smtClean="0"/>
              <a:t>          </a:t>
            </a:r>
            <a:r>
              <a:rPr lang="zh-TW" altLang="en-US" smtClean="0">
                <a:ea typeface="標楷體" pitchFamily="65" charset="-120"/>
              </a:rPr>
              <a:t>表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smtClean="0">
                <a:solidFill>
                  <a:srgbClr val="FF0000"/>
                </a:solidFill>
              </a:rPr>
              <a:t>Where</a:t>
            </a:r>
            <a:r>
              <a:rPr lang="en-US" altLang="zh-TW" smtClean="0"/>
              <a:t>        </a:t>
            </a:r>
            <a:r>
              <a:rPr lang="zh-TW" altLang="en-US" smtClean="0">
                <a:ea typeface="標楷體" pitchFamily="65" charset="-120"/>
              </a:rPr>
              <a:t>條件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smtClean="0">
                <a:solidFill>
                  <a:srgbClr val="FF0000"/>
                </a:solidFill>
              </a:rPr>
              <a:t>Group By</a:t>
            </a:r>
            <a:r>
              <a:rPr lang="en-US" altLang="zh-TW" smtClean="0"/>
              <a:t>   </a:t>
            </a:r>
            <a:r>
              <a:rPr lang="zh-TW" altLang="en-US" smtClean="0">
                <a:ea typeface="標楷體" pitchFamily="65" charset="-120"/>
              </a:rPr>
              <a:t>如何分組</a:t>
            </a:r>
            <a:r>
              <a:rPr lang="zh-TW" altLang="en-US" smtClean="0"/>
              <a:t>      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smtClean="0">
                <a:solidFill>
                  <a:srgbClr val="FF0000"/>
                </a:solidFill>
              </a:rPr>
              <a:t>Having</a:t>
            </a:r>
            <a:r>
              <a:rPr lang="en-US" altLang="zh-TW" smtClean="0"/>
              <a:t>       </a:t>
            </a:r>
            <a:r>
              <a:rPr lang="zh-TW" altLang="en-US" smtClean="0">
                <a:ea typeface="標楷體" pitchFamily="65" charset="-120"/>
              </a:rPr>
              <a:t>分組後條件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smtClean="0">
                <a:solidFill>
                  <a:srgbClr val="FF0000"/>
                </a:solidFill>
              </a:rPr>
              <a:t>Order By</a:t>
            </a:r>
            <a:r>
              <a:rPr lang="en-US" altLang="zh-TW" smtClean="0"/>
              <a:t>    </a:t>
            </a:r>
            <a:r>
              <a:rPr lang="zh-TW" altLang="en-US" smtClean="0">
                <a:ea typeface="標楷體" pitchFamily="65" charset="-120"/>
              </a:rPr>
              <a:t>排序</a:t>
            </a:r>
          </a:p>
        </p:txBody>
      </p:sp>
      <p:sp>
        <p:nvSpPr>
          <p:cNvPr id="351236" name="Freeform 4"/>
          <p:cNvSpPr>
            <a:spLocks/>
          </p:cNvSpPr>
          <p:nvPr/>
        </p:nvSpPr>
        <p:spPr bwMode="auto">
          <a:xfrm>
            <a:off x="1487488" y="2924175"/>
            <a:ext cx="492125" cy="504825"/>
          </a:xfrm>
          <a:custGeom>
            <a:avLst/>
            <a:gdLst>
              <a:gd name="T0" fmla="*/ 492125 w 310"/>
              <a:gd name="T1" fmla="*/ 0 h 318"/>
              <a:gd name="T2" fmla="*/ 131763 w 310"/>
              <a:gd name="T3" fmla="*/ 73025 h 318"/>
              <a:gd name="T4" fmla="*/ 60325 w 310"/>
              <a:gd name="T5" fmla="*/ 360363 h 318"/>
              <a:gd name="T6" fmla="*/ 492125 w 310"/>
              <a:gd name="T7" fmla="*/ 504825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18"/>
              <a:gd name="T14" fmla="*/ 310 w 310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1237" name="Freeform 5"/>
          <p:cNvSpPr>
            <a:spLocks/>
          </p:cNvSpPr>
          <p:nvPr/>
        </p:nvSpPr>
        <p:spPr bwMode="auto">
          <a:xfrm>
            <a:off x="1476375" y="3429000"/>
            <a:ext cx="492125" cy="504825"/>
          </a:xfrm>
          <a:custGeom>
            <a:avLst/>
            <a:gdLst>
              <a:gd name="T0" fmla="*/ 492125 w 310"/>
              <a:gd name="T1" fmla="*/ 0 h 318"/>
              <a:gd name="T2" fmla="*/ 131763 w 310"/>
              <a:gd name="T3" fmla="*/ 73025 h 318"/>
              <a:gd name="T4" fmla="*/ 60325 w 310"/>
              <a:gd name="T5" fmla="*/ 360363 h 318"/>
              <a:gd name="T6" fmla="*/ 492125 w 310"/>
              <a:gd name="T7" fmla="*/ 504825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18"/>
              <a:gd name="T14" fmla="*/ 310 w 310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1238" name="Freeform 6"/>
          <p:cNvSpPr>
            <a:spLocks/>
          </p:cNvSpPr>
          <p:nvPr/>
        </p:nvSpPr>
        <p:spPr bwMode="auto">
          <a:xfrm>
            <a:off x="1116013" y="2924175"/>
            <a:ext cx="863600" cy="1009650"/>
          </a:xfrm>
          <a:custGeom>
            <a:avLst/>
            <a:gdLst>
              <a:gd name="T0" fmla="*/ 863600 w 310"/>
              <a:gd name="T1" fmla="*/ 0 h 318"/>
              <a:gd name="T2" fmla="*/ 231222 w 310"/>
              <a:gd name="T3" fmla="*/ 146050 h 318"/>
              <a:gd name="T4" fmla="*/ 105861 w 310"/>
              <a:gd name="T5" fmla="*/ 720725 h 318"/>
              <a:gd name="T6" fmla="*/ 863600 w 310"/>
              <a:gd name="T7" fmla="*/ 1009650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18"/>
              <a:gd name="T14" fmla="*/ 310 w 310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1239" name="Freeform 7"/>
          <p:cNvSpPr>
            <a:spLocks/>
          </p:cNvSpPr>
          <p:nvPr/>
        </p:nvSpPr>
        <p:spPr bwMode="auto">
          <a:xfrm>
            <a:off x="1487488" y="3933825"/>
            <a:ext cx="492125" cy="504825"/>
          </a:xfrm>
          <a:custGeom>
            <a:avLst/>
            <a:gdLst>
              <a:gd name="T0" fmla="*/ 492125 w 310"/>
              <a:gd name="T1" fmla="*/ 0 h 318"/>
              <a:gd name="T2" fmla="*/ 131763 w 310"/>
              <a:gd name="T3" fmla="*/ 73025 h 318"/>
              <a:gd name="T4" fmla="*/ 60325 w 310"/>
              <a:gd name="T5" fmla="*/ 360363 h 318"/>
              <a:gd name="T6" fmla="*/ 492125 w 310"/>
              <a:gd name="T7" fmla="*/ 504825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18"/>
              <a:gd name="T14" fmla="*/ 310 w 310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1240" name="Freeform 8"/>
          <p:cNvSpPr>
            <a:spLocks/>
          </p:cNvSpPr>
          <p:nvPr/>
        </p:nvSpPr>
        <p:spPr bwMode="auto">
          <a:xfrm>
            <a:off x="1476375" y="4438650"/>
            <a:ext cx="492125" cy="504825"/>
          </a:xfrm>
          <a:custGeom>
            <a:avLst/>
            <a:gdLst>
              <a:gd name="T0" fmla="*/ 492125 w 310"/>
              <a:gd name="T1" fmla="*/ 0 h 318"/>
              <a:gd name="T2" fmla="*/ 131763 w 310"/>
              <a:gd name="T3" fmla="*/ 73025 h 318"/>
              <a:gd name="T4" fmla="*/ 60325 w 310"/>
              <a:gd name="T5" fmla="*/ 360363 h 318"/>
              <a:gd name="T6" fmla="*/ 492125 w 310"/>
              <a:gd name="T7" fmla="*/ 504825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18"/>
              <a:gd name="T14" fmla="*/ 310 w 310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1241" name="Freeform 9"/>
          <p:cNvSpPr>
            <a:spLocks/>
          </p:cNvSpPr>
          <p:nvPr/>
        </p:nvSpPr>
        <p:spPr bwMode="auto">
          <a:xfrm>
            <a:off x="1116013" y="3933825"/>
            <a:ext cx="863600" cy="1009650"/>
          </a:xfrm>
          <a:custGeom>
            <a:avLst/>
            <a:gdLst>
              <a:gd name="T0" fmla="*/ 863600 w 310"/>
              <a:gd name="T1" fmla="*/ 0 h 318"/>
              <a:gd name="T2" fmla="*/ 231222 w 310"/>
              <a:gd name="T3" fmla="*/ 146050 h 318"/>
              <a:gd name="T4" fmla="*/ 105861 w 310"/>
              <a:gd name="T5" fmla="*/ 720725 h 318"/>
              <a:gd name="T6" fmla="*/ 863600 w 310"/>
              <a:gd name="T7" fmla="*/ 1009650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18"/>
              <a:gd name="T14" fmla="*/ 310 w 310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1242" name="Freeform 10"/>
          <p:cNvSpPr>
            <a:spLocks/>
          </p:cNvSpPr>
          <p:nvPr/>
        </p:nvSpPr>
        <p:spPr bwMode="auto">
          <a:xfrm>
            <a:off x="755650" y="3427413"/>
            <a:ext cx="1152525" cy="1514475"/>
          </a:xfrm>
          <a:custGeom>
            <a:avLst/>
            <a:gdLst>
              <a:gd name="T0" fmla="*/ 1152525 w 310"/>
              <a:gd name="T1" fmla="*/ 0 h 318"/>
              <a:gd name="T2" fmla="*/ 308579 w 310"/>
              <a:gd name="T3" fmla="*/ 219075 h 318"/>
              <a:gd name="T4" fmla="*/ 141277 w 310"/>
              <a:gd name="T5" fmla="*/ 1081088 h 318"/>
              <a:gd name="T6" fmla="*/ 1152525 w 310"/>
              <a:gd name="T7" fmla="*/ 1514475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18"/>
              <a:gd name="T14" fmla="*/ 310 w 310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1243" name="Freeform 11"/>
          <p:cNvSpPr>
            <a:spLocks/>
          </p:cNvSpPr>
          <p:nvPr/>
        </p:nvSpPr>
        <p:spPr bwMode="auto">
          <a:xfrm>
            <a:off x="323850" y="2924175"/>
            <a:ext cx="1582738" cy="2017713"/>
          </a:xfrm>
          <a:custGeom>
            <a:avLst/>
            <a:gdLst>
              <a:gd name="T0" fmla="*/ 1582738 w 310"/>
              <a:gd name="T1" fmla="*/ 0 h 318"/>
              <a:gd name="T2" fmla="*/ 423765 w 310"/>
              <a:gd name="T3" fmla="*/ 291870 h 318"/>
              <a:gd name="T4" fmla="*/ 194013 w 310"/>
              <a:gd name="T5" fmla="*/ 1440317 h 318"/>
              <a:gd name="T6" fmla="*/ 1582738 w 310"/>
              <a:gd name="T7" fmla="*/ 2017713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18"/>
              <a:gd name="T14" fmla="*/ 310 w 310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8248650" y="37163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2800" b="1">
                <a:solidFill>
                  <a:schemeClr val="bg2"/>
                </a:solidFill>
                <a:ea typeface="標楷體" pitchFamily="65" charset="-120"/>
              </a:rPr>
              <a:t>輸出</a:t>
            </a:r>
          </a:p>
        </p:txBody>
      </p:sp>
      <p:sp>
        <p:nvSpPr>
          <p:cNvPr id="351245" name="Line 13"/>
          <p:cNvSpPr>
            <a:spLocks noChangeShapeType="1"/>
          </p:cNvSpPr>
          <p:nvPr/>
        </p:nvSpPr>
        <p:spPr bwMode="auto">
          <a:xfrm>
            <a:off x="6154738" y="2924175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6062663" y="2538413"/>
            <a:ext cx="1462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latin typeface="Courier New" pitchFamily="49" charset="0"/>
              </a:rPr>
              <a:t>Project</a:t>
            </a:r>
          </a:p>
        </p:txBody>
      </p:sp>
      <p:sp>
        <p:nvSpPr>
          <p:cNvPr id="351247" name="Line 15"/>
          <p:cNvSpPr>
            <a:spLocks noChangeShapeType="1"/>
          </p:cNvSpPr>
          <p:nvPr/>
        </p:nvSpPr>
        <p:spPr bwMode="auto">
          <a:xfrm>
            <a:off x="6176963" y="3429000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6084888" y="3043238"/>
            <a:ext cx="127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latin typeface="Courier New" pitchFamily="49" charset="0"/>
              </a:rPr>
              <a:t>Select</a:t>
            </a:r>
          </a:p>
        </p:txBody>
      </p:sp>
      <p:sp>
        <p:nvSpPr>
          <p:cNvPr id="351249" name="Line 17"/>
          <p:cNvSpPr>
            <a:spLocks noChangeShapeType="1"/>
          </p:cNvSpPr>
          <p:nvPr/>
        </p:nvSpPr>
        <p:spPr bwMode="auto">
          <a:xfrm>
            <a:off x="6226175" y="4030663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1250" name="Text Box 18"/>
          <p:cNvSpPr txBox="1">
            <a:spLocks noChangeArrowheads="1"/>
          </p:cNvSpPr>
          <p:nvPr/>
        </p:nvSpPr>
        <p:spPr bwMode="auto">
          <a:xfrm>
            <a:off x="6084888" y="3619500"/>
            <a:ext cx="1096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latin typeface="Courier New" pitchFamily="49" charset="0"/>
              </a:rPr>
              <a:t>Group</a:t>
            </a:r>
          </a:p>
        </p:txBody>
      </p:sp>
      <p:sp>
        <p:nvSpPr>
          <p:cNvPr id="351251" name="Line 19"/>
          <p:cNvSpPr>
            <a:spLocks noChangeShapeType="1"/>
          </p:cNvSpPr>
          <p:nvPr/>
        </p:nvSpPr>
        <p:spPr bwMode="auto">
          <a:xfrm>
            <a:off x="6226175" y="4535488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6134100" y="4149725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latin typeface="Courier New" pitchFamily="49" charset="0"/>
              </a:rPr>
              <a:t>Extension</a:t>
            </a:r>
          </a:p>
        </p:txBody>
      </p:sp>
      <p:sp>
        <p:nvSpPr>
          <p:cNvPr id="351253" name="Line 21"/>
          <p:cNvSpPr>
            <a:spLocks noChangeShapeType="1"/>
          </p:cNvSpPr>
          <p:nvPr/>
        </p:nvSpPr>
        <p:spPr bwMode="auto">
          <a:xfrm>
            <a:off x="6221413" y="5013325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6129338" y="4627563"/>
            <a:ext cx="1462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latin typeface="Courier New" pitchFamily="49" charset="0"/>
              </a:rPr>
              <a:t>Sorting</a:t>
            </a:r>
          </a:p>
        </p:txBody>
      </p:sp>
      <p:sp>
        <p:nvSpPr>
          <p:cNvPr id="6168" name="AutoShape 23"/>
          <p:cNvSpPr>
            <a:spLocks/>
          </p:cNvSpPr>
          <p:nvPr/>
        </p:nvSpPr>
        <p:spPr bwMode="auto">
          <a:xfrm>
            <a:off x="7956550" y="2781300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69" name="Oval 24"/>
          <p:cNvSpPr>
            <a:spLocks noChangeArrowheads="1"/>
          </p:cNvSpPr>
          <p:nvPr/>
        </p:nvSpPr>
        <p:spPr bwMode="auto">
          <a:xfrm>
            <a:off x="2843213" y="2060575"/>
            <a:ext cx="649287" cy="576263"/>
          </a:xfrm>
          <a:prstGeom prst="ellipse">
            <a:avLst/>
          </a:prstGeom>
          <a:noFill/>
          <a:ln w="38100">
            <a:solidFill>
              <a:srgbClr val="66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70" name="Line 25"/>
          <p:cNvSpPr>
            <a:spLocks noChangeShapeType="1"/>
          </p:cNvSpPr>
          <p:nvPr/>
        </p:nvSpPr>
        <p:spPr bwMode="auto">
          <a:xfrm flipV="1">
            <a:off x="3203575" y="170021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171" name="Text Box 26"/>
          <p:cNvSpPr txBox="1">
            <a:spLocks noChangeArrowheads="1"/>
          </p:cNvSpPr>
          <p:nvPr/>
        </p:nvSpPr>
        <p:spPr bwMode="auto">
          <a:xfrm>
            <a:off x="2555875" y="1268413"/>
            <a:ext cx="146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latin typeface="Courier New" pitchFamily="49" charset="0"/>
              </a:rPr>
              <a:t>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 animBg="1"/>
      <p:bldP spid="351237" grpId="0" animBg="1"/>
      <p:bldP spid="351238" grpId="0" animBg="1"/>
      <p:bldP spid="351239" grpId="0" animBg="1"/>
      <p:bldP spid="351240" grpId="0" animBg="1"/>
      <p:bldP spid="351241" grpId="0" animBg="1"/>
      <p:bldP spid="351242" grpId="0" animBg="1"/>
      <p:bldP spid="351243" grpId="0" animBg="1"/>
      <p:bldP spid="351245" grpId="0" animBg="1"/>
      <p:bldP spid="351246" grpId="0"/>
      <p:bldP spid="351247" grpId="0" animBg="1"/>
      <p:bldP spid="351248" grpId="0"/>
      <p:bldP spid="351249" grpId="0" animBg="1"/>
      <p:bldP spid="351250" grpId="0"/>
      <p:bldP spid="351251" grpId="0" animBg="1"/>
      <p:bldP spid="351252" grpId="0"/>
      <p:bldP spid="351253" grpId="0" animBg="1"/>
      <p:bldP spid="35125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DCE9E17-68AC-45FE-A0DA-E81B1AB60981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105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Select-From-Where </a:t>
            </a:r>
            <a:br>
              <a:rPr lang="en-US" altLang="zh-TW" sz="4000" smtClean="0"/>
            </a:br>
            <a:r>
              <a:rPr lang="en-US" altLang="zh-TW" sz="4000" smtClean="0"/>
              <a:t>Statements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57400"/>
            <a:ext cx="7488238" cy="41910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principal form of a query is:</a:t>
            </a:r>
          </a:p>
          <a:p>
            <a:pPr eaLnBrk="1" hangingPunct="1"/>
            <a:endParaRPr lang="en-US" altLang="zh-TW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</a:t>
            </a:r>
            <a:r>
              <a:rPr lang="en-US" altLang="zh-TW" sz="2800" smtClean="0">
                <a:solidFill>
                  <a:srgbClr val="0000FF"/>
                </a:solidFill>
              </a:rPr>
              <a:t>SELECT</a:t>
            </a:r>
            <a:r>
              <a:rPr lang="en-US" altLang="zh-TW" sz="2800" smtClean="0"/>
              <a:t> desired attributes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/>
              <a:t>	</a:t>
            </a:r>
            <a:r>
              <a:rPr lang="en-US" altLang="zh-TW" sz="2800" smtClean="0">
                <a:solidFill>
                  <a:srgbClr val="0000FF"/>
                </a:solidFill>
              </a:rPr>
              <a:t>FROM</a:t>
            </a:r>
            <a:r>
              <a:rPr lang="en-US" altLang="zh-TW" sz="2800" smtClean="0"/>
              <a:t>    one or more tables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/>
              <a:t>	</a:t>
            </a:r>
            <a:r>
              <a:rPr lang="en-US" altLang="zh-TW" sz="2800" smtClean="0">
                <a:solidFill>
                  <a:srgbClr val="0000FF"/>
                </a:solidFill>
              </a:rPr>
              <a:t>WHERE</a:t>
            </a:r>
            <a:r>
              <a:rPr lang="en-US" altLang="zh-TW" sz="2800" smtClean="0"/>
              <a:t> condition about tuples of the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5A69812-9926-426A-8E0A-DBF52B2B4BD0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106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Our Running Example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16113"/>
            <a:ext cx="7646988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All our SQL queries will be based on the following database schema.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Underline indicates key attributes.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/>
              <a:t>		</a:t>
            </a:r>
            <a:r>
              <a:rPr lang="en-US" altLang="zh-TW" sz="2800" smtClean="0">
                <a:solidFill>
                  <a:srgbClr val="0000FF"/>
                </a:solidFill>
              </a:rPr>
              <a:t>Alcohol (</a:t>
            </a:r>
            <a:r>
              <a:rPr lang="en-US" altLang="zh-TW" sz="2800" u="sng" smtClean="0">
                <a:solidFill>
                  <a:srgbClr val="0000FF"/>
                </a:solidFill>
              </a:rPr>
              <a:t>name</a:t>
            </a:r>
            <a:r>
              <a:rPr lang="en-US" altLang="zh-TW" sz="2800" smtClean="0">
                <a:solidFill>
                  <a:srgbClr val="0000FF"/>
                </a:solidFill>
              </a:rPr>
              <a:t>, manf)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</a:rPr>
              <a:t>		Bars (</a:t>
            </a:r>
            <a:r>
              <a:rPr lang="en-US" altLang="zh-TW" sz="2800" u="sng" smtClean="0">
                <a:solidFill>
                  <a:srgbClr val="0000FF"/>
                </a:solidFill>
              </a:rPr>
              <a:t>name</a:t>
            </a:r>
            <a:r>
              <a:rPr lang="en-US" altLang="zh-TW" sz="2800" smtClean="0">
                <a:solidFill>
                  <a:srgbClr val="0000FF"/>
                </a:solidFill>
              </a:rPr>
              <a:t>, addr, license)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</a:rPr>
              <a:t>		Drinkers (</a:t>
            </a:r>
            <a:r>
              <a:rPr lang="en-US" altLang="zh-TW" sz="2800" u="sng" smtClean="0">
                <a:solidFill>
                  <a:srgbClr val="0000FF"/>
                </a:solidFill>
              </a:rPr>
              <a:t>name</a:t>
            </a:r>
            <a:r>
              <a:rPr lang="en-US" altLang="zh-TW" sz="2800" smtClean="0">
                <a:solidFill>
                  <a:srgbClr val="0000FF"/>
                </a:solidFill>
              </a:rPr>
              <a:t>, addr, phone)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</a:rPr>
              <a:t>		Likes (</a:t>
            </a:r>
            <a:r>
              <a:rPr lang="en-US" altLang="zh-TW" sz="2800" u="sng" smtClean="0">
                <a:solidFill>
                  <a:srgbClr val="0000FF"/>
                </a:solidFill>
              </a:rPr>
              <a:t>drinker</a:t>
            </a:r>
            <a:r>
              <a:rPr lang="en-US" altLang="zh-TW" sz="2800" smtClean="0">
                <a:solidFill>
                  <a:srgbClr val="0000FF"/>
                </a:solidFill>
              </a:rPr>
              <a:t>, </a:t>
            </a:r>
            <a:r>
              <a:rPr lang="en-US" altLang="zh-TW" sz="2800" u="sng" smtClean="0">
                <a:solidFill>
                  <a:srgbClr val="0000FF"/>
                </a:solidFill>
              </a:rPr>
              <a:t>Alcohol </a:t>
            </a:r>
            <a:r>
              <a:rPr lang="en-US" altLang="zh-TW" sz="2800" smtClean="0">
                <a:solidFill>
                  <a:srgbClr val="0000FF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</a:rPr>
              <a:t>		Sells (</a:t>
            </a:r>
            <a:r>
              <a:rPr lang="en-US" altLang="zh-TW" sz="2800" u="sng" smtClean="0">
                <a:solidFill>
                  <a:srgbClr val="0000FF"/>
                </a:solidFill>
              </a:rPr>
              <a:t>bar</a:t>
            </a:r>
            <a:r>
              <a:rPr lang="en-US" altLang="zh-TW" sz="2800" smtClean="0">
                <a:solidFill>
                  <a:srgbClr val="0000FF"/>
                </a:solidFill>
              </a:rPr>
              <a:t>, </a:t>
            </a:r>
            <a:r>
              <a:rPr lang="en-US" altLang="zh-TW" sz="2800" u="sng" smtClean="0">
                <a:solidFill>
                  <a:srgbClr val="0000FF"/>
                </a:solidFill>
              </a:rPr>
              <a:t>Alcohol</a:t>
            </a:r>
            <a:r>
              <a:rPr lang="en-US" altLang="zh-TW" sz="2800" smtClean="0">
                <a:solidFill>
                  <a:srgbClr val="0000FF"/>
                </a:solidFill>
              </a:rPr>
              <a:t> , price)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</a:rPr>
              <a:t>		Frequents (</a:t>
            </a:r>
            <a:r>
              <a:rPr lang="en-US" altLang="zh-TW" sz="2800" u="sng" smtClean="0">
                <a:solidFill>
                  <a:srgbClr val="0000FF"/>
                </a:solidFill>
              </a:rPr>
              <a:t>drinker</a:t>
            </a:r>
            <a:r>
              <a:rPr lang="en-US" altLang="zh-TW" sz="2800" smtClean="0">
                <a:solidFill>
                  <a:srgbClr val="0000FF"/>
                </a:solidFill>
              </a:rPr>
              <a:t>, </a:t>
            </a:r>
            <a:r>
              <a:rPr lang="en-US" altLang="zh-TW" sz="2800" u="sng" smtClean="0">
                <a:solidFill>
                  <a:srgbClr val="0000FF"/>
                </a:solidFill>
              </a:rPr>
              <a:t>bar</a:t>
            </a:r>
            <a:r>
              <a:rPr lang="en-US" altLang="zh-TW" sz="2800" smtClean="0">
                <a:solidFill>
                  <a:srgbClr val="0000FF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A7C68DC-1382-4596-B202-8E9C6C9617B3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107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Using </a:t>
            </a:r>
            <a:r>
              <a:rPr lang="en-US" altLang="zh-TW" smtClean="0">
                <a:solidFill>
                  <a:srgbClr val="0000FF"/>
                </a:solidFill>
              </a:rPr>
              <a:t>Alcohol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0000FF"/>
                </a:solidFill>
              </a:rPr>
              <a:t>(name, manf)</a:t>
            </a:r>
            <a:r>
              <a:rPr lang="en-US" altLang="zh-TW" smtClean="0"/>
              <a:t>, what beers are made by</a:t>
            </a:r>
            <a:r>
              <a:rPr lang="zh-TW" altLang="en-US" sz="2800" smtClean="0">
                <a:latin typeface="Courier New" pitchFamily="49" charset="0"/>
                <a:ea typeface="標楷體" pitchFamily="65" charset="-120"/>
              </a:rPr>
              <a:t>台灣菸酒公司</a:t>
            </a:r>
            <a:r>
              <a:rPr lang="en-US" altLang="zh-TW" smtClean="0"/>
              <a:t>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</a:t>
            </a:r>
            <a:r>
              <a:rPr lang="en-US" altLang="zh-TW" sz="2800" smtClean="0">
                <a:solidFill>
                  <a:srgbClr val="0000FF"/>
                </a:solidFill>
                <a:latin typeface="Courier New" pitchFamily="49" charset="0"/>
              </a:rPr>
              <a:t>SELECT</a:t>
            </a:r>
            <a:r>
              <a:rPr lang="en-US" altLang="zh-TW" sz="2800" smtClean="0">
                <a:latin typeface="Courier New" pitchFamily="49" charset="0"/>
              </a:rPr>
              <a:t> 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</a:rPr>
              <a:t>		</a:t>
            </a:r>
            <a:r>
              <a:rPr lang="en-US" altLang="zh-TW" sz="2800" smtClean="0">
                <a:solidFill>
                  <a:srgbClr val="0000FF"/>
                </a:solidFill>
                <a:latin typeface="Courier New" pitchFamily="49" charset="0"/>
              </a:rPr>
              <a:t>FROM</a:t>
            </a:r>
            <a:r>
              <a:rPr lang="en-US" altLang="zh-TW" sz="2800" smtClean="0">
                <a:latin typeface="Courier New" pitchFamily="49" charset="0"/>
              </a:rPr>
              <a:t>   Alcohol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</a:rPr>
              <a:t>		</a:t>
            </a:r>
            <a:r>
              <a:rPr lang="en-US" altLang="zh-TW" sz="2800" smtClean="0">
                <a:solidFill>
                  <a:srgbClr val="0000FF"/>
                </a:solidFill>
                <a:latin typeface="Courier New" pitchFamily="49" charset="0"/>
              </a:rPr>
              <a:t>WHERE</a:t>
            </a:r>
            <a:r>
              <a:rPr lang="en-US" altLang="zh-TW" sz="2800" smtClean="0">
                <a:latin typeface="Courier New" pitchFamily="49" charset="0"/>
              </a:rPr>
              <a:t>  manf = ‘</a:t>
            </a:r>
            <a:r>
              <a:rPr lang="zh-TW" altLang="en-US" sz="2800" smtClean="0">
                <a:latin typeface="Courier New" pitchFamily="49" charset="0"/>
                <a:ea typeface="標楷體" pitchFamily="65" charset="-120"/>
              </a:rPr>
              <a:t>台灣菸酒公司</a:t>
            </a:r>
            <a:r>
              <a:rPr lang="zh-TW" altLang="en-US" sz="2800" smtClean="0">
                <a:latin typeface="Courier New" pitchFamily="49" charset="0"/>
              </a:rPr>
              <a:t>’</a:t>
            </a:r>
            <a:r>
              <a:rPr lang="en-US" altLang="zh-TW" sz="280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CECEE6C-C24D-4DBD-898C-09E45A5706B1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108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Result of Query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057400"/>
            <a:ext cx="4032250" cy="2524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</a:t>
            </a:r>
            <a:r>
              <a:rPr lang="en-US" altLang="zh-TW" smtClean="0">
                <a:latin typeface="Tahoma" pitchFamily="34" charset="0"/>
              </a:rPr>
              <a:t>‘</a:t>
            </a:r>
            <a:r>
              <a:rPr lang="zh-TW" altLang="en-US" smtClean="0">
                <a:ea typeface="標楷體" pitchFamily="65" charset="-120"/>
              </a:rPr>
              <a:t>台啤</a:t>
            </a:r>
            <a:r>
              <a:rPr lang="zh-TW" altLang="en-US" smtClean="0">
                <a:latin typeface="Tahoma" pitchFamily="34" charset="0"/>
              </a:rPr>
              <a:t>’</a:t>
            </a:r>
            <a:endParaRPr lang="zh-TW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/>
              <a:t>		</a:t>
            </a:r>
            <a:r>
              <a:rPr lang="zh-TW" altLang="en-US" smtClean="0">
                <a:latin typeface="Tahoma" pitchFamily="34" charset="0"/>
              </a:rPr>
              <a:t>‘</a:t>
            </a:r>
            <a:r>
              <a:rPr lang="zh-TW" altLang="en-US" smtClean="0">
                <a:ea typeface="標楷體" pitchFamily="65" charset="-120"/>
              </a:rPr>
              <a:t>玉山二鍋頭</a:t>
            </a:r>
            <a:r>
              <a:rPr lang="zh-TW" altLang="en-US" smtClean="0"/>
              <a:t> </a:t>
            </a:r>
            <a:r>
              <a:rPr lang="zh-TW" altLang="en-US" smtClean="0">
                <a:latin typeface="Tahoma" pitchFamily="34" charset="0"/>
              </a:rPr>
              <a:t>’</a:t>
            </a:r>
            <a:endParaRPr lang="zh-TW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/>
              <a:t>		</a:t>
            </a:r>
            <a:r>
              <a:rPr lang="zh-TW" altLang="en-US" smtClean="0">
                <a:latin typeface="Tahoma" pitchFamily="34" charset="0"/>
              </a:rPr>
              <a:t>‘</a:t>
            </a:r>
            <a:r>
              <a:rPr lang="zh-TW" altLang="en-US" smtClean="0">
                <a:ea typeface="標楷體" pitchFamily="65" charset="-120"/>
              </a:rPr>
              <a:t>玉泉紹興酒</a:t>
            </a:r>
            <a:r>
              <a:rPr lang="zh-TW" altLang="en-US" smtClean="0">
                <a:latin typeface="Tahoma" pitchFamily="34" charset="0"/>
              </a:rPr>
              <a:t>’</a:t>
            </a:r>
            <a:endParaRPr lang="zh-TW" altLang="en-US" smtClean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979613" y="2057400"/>
            <a:ext cx="3168650" cy="25241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 flipV="1">
            <a:off x="1979613" y="2565400"/>
            <a:ext cx="3168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203325" y="4781550"/>
            <a:ext cx="77819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2800">
                <a:latin typeface="Tahoma" pitchFamily="34" charset="0"/>
              </a:rPr>
              <a:t>The answer is a </a:t>
            </a:r>
            <a:r>
              <a:rPr lang="en-US" altLang="zh-TW" sz="2800">
                <a:solidFill>
                  <a:srgbClr val="0000FF"/>
                </a:solidFill>
                <a:latin typeface="Tahoma" pitchFamily="34" charset="0"/>
              </a:rPr>
              <a:t>relation with a single attribute</a:t>
            </a:r>
            <a:r>
              <a:rPr lang="en-US" altLang="zh-TW" sz="2800">
                <a:latin typeface="Tahoma" pitchFamily="34" charset="0"/>
              </a:rPr>
              <a:t>,</a:t>
            </a:r>
          </a:p>
          <a:p>
            <a:r>
              <a:rPr lang="en-US" altLang="zh-TW" sz="2800">
                <a:latin typeface="Tahoma" pitchFamily="34" charset="0"/>
              </a:rPr>
              <a:t>name, and tuples with the name of each Alcohol</a:t>
            </a:r>
          </a:p>
          <a:p>
            <a:r>
              <a:rPr lang="en-US" altLang="zh-TW" sz="2800">
                <a:latin typeface="Tahoma" pitchFamily="34" charset="0"/>
              </a:rPr>
              <a:t>by </a:t>
            </a:r>
            <a:r>
              <a:rPr lang="zh-TW" altLang="en-US" sz="2800" b="1">
                <a:solidFill>
                  <a:schemeClr val="bg2"/>
                </a:solidFill>
                <a:latin typeface="Tahoma" pitchFamily="34" charset="0"/>
                <a:ea typeface="標楷體" pitchFamily="65" charset="-120"/>
              </a:rPr>
              <a:t>台灣菸酒公司</a:t>
            </a:r>
            <a:r>
              <a:rPr lang="en-US" altLang="zh-TW" sz="2800">
                <a:latin typeface="Tahoma" pitchFamily="34" charset="0"/>
              </a:rPr>
              <a:t>, such as </a:t>
            </a:r>
            <a:r>
              <a:rPr lang="zh-TW" altLang="en-US" sz="2800" b="1">
                <a:solidFill>
                  <a:schemeClr val="bg2"/>
                </a:solidFill>
                <a:ea typeface="標楷體" pitchFamily="65" charset="-120"/>
              </a:rPr>
              <a:t>台啤</a:t>
            </a:r>
            <a:r>
              <a:rPr lang="en-US" altLang="zh-TW" sz="2800"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FB7E336-EF33-44A5-93CD-2F43DA47751B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109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Meaning of </a:t>
            </a:r>
            <a:br>
              <a:rPr lang="en-US" altLang="zh-TW" sz="4000" smtClean="0"/>
            </a:br>
            <a:r>
              <a:rPr lang="en-US" altLang="zh-TW" sz="4000" smtClean="0"/>
              <a:t>Single-Relation Query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Begin with the relation in the FROM clause</a:t>
            </a:r>
          </a:p>
          <a:p>
            <a:pPr eaLnBrk="1" hangingPunct="1"/>
            <a:r>
              <a:rPr lang="en-US" altLang="zh-TW" smtClean="0"/>
              <a:t>Apply the </a:t>
            </a:r>
            <a:r>
              <a:rPr lang="en-US" altLang="zh-TW" smtClean="0">
                <a:solidFill>
                  <a:srgbClr val="0000FF"/>
                </a:solidFill>
              </a:rPr>
              <a:t>selection indicated</a:t>
            </a:r>
            <a:r>
              <a:rPr lang="en-US" altLang="zh-TW" smtClean="0"/>
              <a:t> by the WHERE clause</a:t>
            </a:r>
          </a:p>
          <a:p>
            <a:pPr eaLnBrk="1" hangingPunct="1"/>
            <a:r>
              <a:rPr lang="en-US" altLang="zh-TW" smtClean="0"/>
              <a:t>Apply the </a:t>
            </a:r>
            <a:r>
              <a:rPr lang="en-US" altLang="zh-TW" smtClean="0">
                <a:solidFill>
                  <a:srgbClr val="0000FF"/>
                </a:solidFill>
              </a:rPr>
              <a:t>extended projection</a:t>
            </a:r>
            <a:r>
              <a:rPr lang="en-US" altLang="zh-TW" smtClean="0"/>
              <a:t> indicated by the SELECT clause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FFF6-B025-459E-A602-7EE9B52FB856}" type="slidenum">
              <a:rPr lang="en-US" altLang="zh-TW"/>
              <a:pPr/>
              <a:t>11</a:t>
            </a:fld>
            <a:endParaRPr lang="en-US" altLang="zh-TW"/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51225"/>
            <a:ext cx="6096000" cy="31019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037" name="Picture 5"/>
          <p:cNvPicPr>
            <a:picLocks noChangeAspect="1" noChangeArrowheads="1"/>
          </p:cNvPicPr>
          <p:nvPr/>
        </p:nvPicPr>
        <p:blipFill>
          <a:blip r:embed="rId4">
            <a:lum bright="-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3225"/>
            <a:ext cx="6075363" cy="29114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6324600" y="1676400"/>
            <a:ext cx="1371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sz="2000">
                <a:ea typeface="標楷體" pitchFamily="65" charset="-120"/>
              </a:rPr>
              <a:t>星海資料庫</a:t>
            </a: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1981200" y="609600"/>
            <a:ext cx="1447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sz="2000">
                <a:ea typeface="標楷體" pitchFamily="65" charset="-120"/>
              </a:rPr>
              <a:t>註冊程式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1981200" y="2514600"/>
            <a:ext cx="1447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sz="2000">
                <a:ea typeface="標楷體" pitchFamily="65" charset="-120"/>
              </a:rPr>
              <a:t>對戰管理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1981200" y="1600200"/>
            <a:ext cx="1447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sz="2000">
                <a:ea typeface="標楷體" pitchFamily="65" charset="-120"/>
              </a:rPr>
              <a:t>地圖管理</a:t>
            </a:r>
          </a:p>
        </p:txBody>
      </p:sp>
    </p:spTree>
    <p:extLst>
      <p:ext uri="{BB962C8B-B14F-4D97-AF65-F5344CB8AC3E}">
        <p14:creationId xmlns:p14="http://schemas.microsoft.com/office/powerpoint/2010/main" val="113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B0570D7-B901-492A-BA1D-F69305426946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110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Operational Semantics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9038" y="1981200"/>
            <a:ext cx="7559675" cy="4267200"/>
          </a:xfrm>
        </p:spPr>
        <p:txBody>
          <a:bodyPr/>
          <a:lstStyle/>
          <a:p>
            <a:pPr eaLnBrk="1" hangingPunct="1"/>
            <a:r>
              <a:rPr lang="en-US" altLang="zh-TW" smtClean="0"/>
              <a:t>To implement this algorithm think of a </a:t>
            </a:r>
            <a:r>
              <a:rPr lang="en-US" altLang="zh-TW" i="1" smtClean="0">
                <a:solidFill>
                  <a:srgbClr val="0000FF"/>
                </a:solidFill>
              </a:rPr>
              <a:t>tuple variable</a:t>
            </a:r>
            <a:r>
              <a:rPr lang="en-US" altLang="zh-TW" smtClean="0"/>
              <a:t>  ranging over each tuple of the relation mentioned in FROM</a:t>
            </a:r>
          </a:p>
          <a:p>
            <a:pPr eaLnBrk="1" hangingPunct="1"/>
            <a:r>
              <a:rPr lang="en-US" altLang="zh-TW" smtClean="0"/>
              <a:t>Check if the </a:t>
            </a:r>
            <a:r>
              <a:rPr lang="en-US" altLang="zh-TW" smtClean="0">
                <a:latin typeface="Tahoma" pitchFamily="34" charset="0"/>
              </a:rPr>
              <a:t>“</a:t>
            </a:r>
            <a:r>
              <a:rPr lang="en-US" altLang="zh-TW" smtClean="0">
                <a:solidFill>
                  <a:srgbClr val="0000FF"/>
                </a:solidFill>
              </a:rPr>
              <a:t>current</a:t>
            </a:r>
            <a:r>
              <a:rPr lang="en-US" altLang="zh-TW" smtClean="0">
                <a:latin typeface="Tahoma" pitchFamily="34" charset="0"/>
              </a:rPr>
              <a:t>”</a:t>
            </a:r>
            <a:r>
              <a:rPr lang="en-US" altLang="zh-TW" smtClean="0"/>
              <a:t> tuple satisfies the WHERE clause</a:t>
            </a:r>
          </a:p>
          <a:p>
            <a:pPr eaLnBrk="1" hangingPunct="1"/>
            <a:r>
              <a:rPr lang="en-US" altLang="zh-TW" smtClean="0"/>
              <a:t>If so, compute the attributes or expressions of the SELECT clause using the components of this tuple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4D1144D-A28D-477E-9A38-D8CB61CDDA53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111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Tahoma" pitchFamily="34" charset="0"/>
              </a:rPr>
              <a:t>‘</a:t>
            </a:r>
            <a:r>
              <a:rPr lang="en-US" altLang="zh-TW" smtClean="0"/>
              <a:t>*</a:t>
            </a:r>
            <a:r>
              <a:rPr lang="en-US" altLang="zh-TW" smtClean="0">
                <a:latin typeface="Tahoma" pitchFamily="34" charset="0"/>
              </a:rPr>
              <a:t>’</a:t>
            </a:r>
            <a:r>
              <a:rPr lang="en-US" altLang="zh-TW" smtClean="0"/>
              <a:t> In SELECT clauses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458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When there is one relation in the FROM clause, </a:t>
            </a:r>
            <a:r>
              <a:rPr lang="en-US" altLang="zh-TW" smtClean="0">
                <a:latin typeface="Tahoma" pitchFamily="34" charset="0"/>
              </a:rPr>
              <a:t>‘</a:t>
            </a:r>
            <a:r>
              <a:rPr lang="en-US" altLang="zh-TW" smtClean="0">
                <a:solidFill>
                  <a:srgbClr val="0000FF"/>
                </a:solidFill>
              </a:rPr>
              <a:t>*</a:t>
            </a:r>
            <a:r>
              <a:rPr lang="en-US" altLang="zh-TW" smtClean="0">
                <a:latin typeface="Tahoma" pitchFamily="34" charset="0"/>
              </a:rPr>
              <a:t>’</a:t>
            </a:r>
            <a:r>
              <a:rPr lang="en-US" altLang="zh-TW" smtClean="0"/>
              <a:t> in the SELECT clause stands for </a:t>
            </a:r>
            <a:r>
              <a:rPr lang="en-US" altLang="zh-TW" smtClean="0">
                <a:latin typeface="Tahoma" pitchFamily="34" charset="0"/>
              </a:rPr>
              <a:t>“</a:t>
            </a:r>
            <a:r>
              <a:rPr lang="en-US" altLang="zh-TW" smtClean="0">
                <a:solidFill>
                  <a:srgbClr val="0000FF"/>
                </a:solidFill>
              </a:rPr>
              <a:t>all attributes of this relation</a:t>
            </a:r>
            <a:r>
              <a:rPr lang="en-US" altLang="zh-TW" smtClean="0">
                <a:latin typeface="Tahoma" pitchFamily="34" charset="0"/>
              </a:rPr>
              <a:t>”</a:t>
            </a:r>
            <a:endParaRPr lang="en-US" altLang="zh-TW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Example using </a:t>
            </a:r>
            <a:r>
              <a:rPr lang="en-US" altLang="zh-TW" smtClean="0">
                <a:solidFill>
                  <a:srgbClr val="0000FF"/>
                </a:solidFill>
              </a:rPr>
              <a:t>Alcohol (name, manf)</a:t>
            </a:r>
            <a:r>
              <a:rPr lang="en-US" altLang="zh-TW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mtClean="0"/>
              <a:t>		</a:t>
            </a:r>
            <a:r>
              <a:rPr lang="en-US" altLang="zh-TW" smtClean="0">
                <a:latin typeface="Courier New" pitchFamily="49" charset="0"/>
              </a:rPr>
              <a:t>SELECT </a:t>
            </a:r>
            <a:r>
              <a:rPr lang="en-US" altLang="zh-TW" sz="3600" smtClean="0">
                <a:solidFill>
                  <a:srgbClr val="0000FF"/>
                </a:solidFill>
              </a:rPr>
              <a:t>*</a:t>
            </a:r>
            <a:endParaRPr lang="en-US" altLang="zh-TW" sz="3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mtClean="0">
                <a:latin typeface="Courier New" pitchFamily="49" charset="0"/>
              </a:rPr>
              <a:t>		FROM  Alcohol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mtClean="0">
                <a:latin typeface="Courier New" pitchFamily="49" charset="0"/>
              </a:rPr>
              <a:t>		WHERE manf = ‘</a:t>
            </a:r>
            <a:r>
              <a:rPr lang="zh-TW" altLang="en-US" smtClean="0">
                <a:latin typeface="Courier New" pitchFamily="49" charset="0"/>
                <a:ea typeface="標楷體" pitchFamily="65" charset="-120"/>
              </a:rPr>
              <a:t>台灣菸酒公司</a:t>
            </a:r>
            <a:r>
              <a:rPr lang="zh-TW" altLang="en-US" smtClean="0">
                <a:latin typeface="Courier New" pitchFamily="49" charset="0"/>
              </a:rPr>
              <a:t>’</a:t>
            </a:r>
            <a:r>
              <a:rPr lang="en-US" altLang="zh-TW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3C61D01-9417-40A1-BE53-3DA381930923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112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Result of Query: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57400"/>
            <a:ext cx="8280400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      name		    manf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		‘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台啤’	      ‘台灣菸酒公司’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		‘玉山二鍋頭’ ‘台灣菸酒公司’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		‘玉泉紹興酒’ ‘台灣菸酒公司’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600200" y="2057400"/>
            <a:ext cx="6096000" cy="2362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1600200" y="2590800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4284663" y="2060575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1050925" y="4629150"/>
            <a:ext cx="673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2800">
                <a:latin typeface="Tahoma" pitchFamily="34" charset="0"/>
              </a:rPr>
              <a:t>Now, the result has each of the attributes</a:t>
            </a:r>
          </a:p>
          <a:p>
            <a:pPr eaLnBrk="1" hangingPunct="1"/>
            <a:r>
              <a:rPr lang="en-US" altLang="zh-TW" sz="2800">
                <a:latin typeface="Tahoma" pitchFamily="34" charset="0"/>
              </a:rPr>
              <a:t>of Alcohol. </a:t>
            </a:r>
            <a:endParaRPr lang="en-US" altLang="zh-TW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D9FE01C-CF9C-4046-8B28-1ACD1AF4FAB9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113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8366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Renaming Attributes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If you want the result to have different attribute names, use </a:t>
            </a:r>
            <a:r>
              <a:rPr lang="en-US" altLang="zh-TW" smtClean="0">
                <a:solidFill>
                  <a:srgbClr val="0000FF"/>
                </a:solidFill>
                <a:latin typeface="Tahoma" pitchFamily="34" charset="0"/>
              </a:rPr>
              <a:t>“</a:t>
            </a:r>
            <a:r>
              <a:rPr lang="en-US" altLang="zh-TW" smtClean="0">
                <a:solidFill>
                  <a:srgbClr val="0000FF"/>
                </a:solidFill>
              </a:rPr>
              <a:t>AS &lt;new name&gt;</a:t>
            </a:r>
            <a:r>
              <a:rPr lang="en-US" altLang="zh-TW" smtClean="0">
                <a:solidFill>
                  <a:srgbClr val="0000FF"/>
                </a:solidFill>
                <a:latin typeface="Tahoma" pitchFamily="34" charset="0"/>
              </a:rPr>
              <a:t>”</a:t>
            </a:r>
            <a:r>
              <a:rPr lang="en-US" altLang="zh-TW" smtClean="0"/>
              <a:t> to </a:t>
            </a:r>
            <a:r>
              <a:rPr lang="en-US" altLang="zh-TW" smtClean="0">
                <a:solidFill>
                  <a:srgbClr val="0000FF"/>
                </a:solidFill>
              </a:rPr>
              <a:t>rename an attribute</a:t>
            </a:r>
          </a:p>
          <a:p>
            <a:pPr eaLnBrk="1" hangingPunct="1"/>
            <a:r>
              <a:rPr lang="en-US" altLang="zh-TW" smtClean="0"/>
              <a:t>Example based on Alcohol (name, manf):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</a:t>
            </a:r>
            <a:r>
              <a:rPr lang="en-US" altLang="zh-TW" smtClean="0">
                <a:latin typeface="Courier New" pitchFamily="49" charset="0"/>
              </a:rPr>
              <a:t>SELECT </a:t>
            </a:r>
            <a:r>
              <a:rPr lang="en-US" altLang="zh-TW" smtClean="0">
                <a:solidFill>
                  <a:srgbClr val="0000FF"/>
                </a:solidFill>
                <a:latin typeface="Courier New" pitchFamily="49" charset="0"/>
              </a:rPr>
              <a:t>name AS wine</a:t>
            </a:r>
            <a:r>
              <a:rPr lang="en-US" altLang="zh-TW" smtClean="0">
                <a:latin typeface="Courier New" pitchFamily="49" charset="0"/>
              </a:rPr>
              <a:t>, manf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latin typeface="Courier New" pitchFamily="49" charset="0"/>
              </a:rPr>
              <a:t>		FROM Alcohol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latin typeface="Courier New" pitchFamily="49" charset="0"/>
              </a:rPr>
              <a:t>		WHERE manf = ‘</a:t>
            </a:r>
            <a:r>
              <a:rPr lang="zh-TW" altLang="en-US" smtClean="0">
                <a:latin typeface="Courier New" pitchFamily="49" charset="0"/>
                <a:ea typeface="標楷體" pitchFamily="65" charset="-120"/>
              </a:rPr>
              <a:t>台灣菸酒公司</a:t>
            </a:r>
            <a:r>
              <a:rPr lang="zh-TW" altLang="en-US" smtClean="0">
                <a:latin typeface="Courier New" pitchFamily="49" charset="0"/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AD6BC51-A758-4C27-9CCD-3D82CE64CA5A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114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Result of Query: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57400"/>
            <a:ext cx="8280400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      </a:t>
            </a:r>
            <a:r>
              <a:rPr lang="en-US" altLang="zh-TW" smtClean="0">
                <a:solidFill>
                  <a:srgbClr val="0000FF"/>
                </a:solidFill>
              </a:rPr>
              <a:t>wine</a:t>
            </a:r>
            <a:r>
              <a:rPr lang="en-US" altLang="zh-TW" smtClean="0"/>
              <a:t>		    manf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		‘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台啤’	      ‘台灣菸酒公司’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		‘玉山二鍋頭’ ‘台灣菸酒公司’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		‘玉泉紹興酒’ ‘台灣菸酒公司’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1600200" y="2057400"/>
            <a:ext cx="6096000" cy="2362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1600200" y="2590800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4284663" y="2060575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489569C-7AA0-4178-B44F-3A671BB70CCD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115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Expressions </a:t>
            </a:r>
            <a:br>
              <a:rPr lang="en-US" altLang="zh-TW" smtClean="0"/>
            </a:br>
            <a:r>
              <a:rPr lang="en-US" altLang="zh-TW" smtClean="0"/>
              <a:t>in SELECT Clauses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1200"/>
            <a:ext cx="8520112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Any expression that makes sense can appear as an element of a SELECT clause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Example: from Sells (bar, alcohol, price):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</a:t>
            </a:r>
            <a:r>
              <a:rPr lang="en-US" altLang="zh-TW" smtClean="0">
                <a:latin typeface="Courier New" pitchFamily="49" charset="0"/>
              </a:rPr>
              <a:t>SELECT bar, alcohol,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latin typeface="Courier New" pitchFamily="49" charset="0"/>
              </a:rPr>
              <a:t>			 price * 30 AS priceInNT$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latin typeface="Courier New" pitchFamily="49" charset="0"/>
              </a:rPr>
              <a:t>	FROM Sells;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34297F3-639D-4ECD-9523-D8645AA51F54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116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603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Result of Query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064000"/>
            <a:ext cx="7315200" cy="26781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bar	          alcohol	    </a:t>
            </a:r>
            <a:r>
              <a:rPr lang="en-US" altLang="zh-TW" smtClean="0">
                <a:solidFill>
                  <a:srgbClr val="0000FF"/>
                </a:solidFill>
              </a:rPr>
              <a:t>priceInNT$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ROOM18	      </a:t>
            </a:r>
            <a:r>
              <a:rPr lang="zh-TW" altLang="en-US" smtClean="0">
                <a:ea typeface="標楷體" pitchFamily="65" charset="-120"/>
              </a:rPr>
              <a:t>台啤</a:t>
            </a:r>
            <a:r>
              <a:rPr lang="zh-TW" altLang="en-US" smtClean="0"/>
              <a:t>		</a:t>
            </a:r>
            <a:r>
              <a:rPr lang="en-US" altLang="zh-TW" smtClean="0">
                <a:solidFill>
                  <a:srgbClr val="0000FF"/>
                </a:solidFill>
              </a:rPr>
              <a:t>150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Lunge	      </a:t>
            </a:r>
            <a:r>
              <a:rPr lang="zh-TW" altLang="en-US" smtClean="0">
                <a:ea typeface="標楷體" pitchFamily="65" charset="-120"/>
              </a:rPr>
              <a:t>台啤</a:t>
            </a:r>
            <a:r>
              <a:rPr lang="zh-TW" altLang="en-US" smtClean="0"/>
              <a:t>	         </a:t>
            </a:r>
            <a:r>
              <a:rPr lang="en-US" altLang="zh-TW" smtClean="0">
                <a:solidFill>
                  <a:srgbClr val="0000FF"/>
                </a:solidFill>
              </a:rPr>
              <a:t>180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ROOM18   </a:t>
            </a:r>
            <a:r>
              <a:rPr lang="zh-TW" altLang="en-US" smtClean="0">
                <a:ea typeface="標楷體" pitchFamily="65" charset="-120"/>
              </a:rPr>
              <a:t>金門高樑</a:t>
            </a:r>
            <a:r>
              <a:rPr lang="zh-TW" altLang="en-US" smtClean="0"/>
              <a:t>	        </a:t>
            </a:r>
            <a:r>
              <a:rPr lang="en-US" altLang="zh-TW" smtClean="0">
                <a:solidFill>
                  <a:srgbClr val="0000FF"/>
                </a:solidFill>
              </a:rPr>
              <a:t>1500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457325" y="4068763"/>
            <a:ext cx="6788150" cy="2438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3563938" y="4076700"/>
            <a:ext cx="1587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5508625" y="4076700"/>
            <a:ext cx="1588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 flipV="1">
            <a:off x="1457325" y="4652963"/>
            <a:ext cx="6788150" cy="2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84213" y="1412875"/>
            <a:ext cx="73152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3200" b="1">
                <a:solidFill>
                  <a:srgbClr val="000000"/>
                </a:solidFill>
              </a:rPr>
              <a:t>		bar	          alcohol	    price</a:t>
            </a:r>
          </a:p>
          <a:p>
            <a:pPr marL="342900" indent="-34290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3200" b="1">
                <a:solidFill>
                  <a:srgbClr val="000000"/>
                </a:solidFill>
              </a:rPr>
              <a:t>		ROOM18	      </a:t>
            </a:r>
            <a:r>
              <a:rPr lang="zh-TW" altLang="en-US" sz="3200" b="1">
                <a:solidFill>
                  <a:srgbClr val="000000"/>
                </a:solidFill>
                <a:ea typeface="標楷體" pitchFamily="65" charset="-120"/>
              </a:rPr>
              <a:t>台啤</a:t>
            </a:r>
            <a:r>
              <a:rPr lang="zh-TW" altLang="en-US" sz="3200" b="1">
                <a:solidFill>
                  <a:srgbClr val="000000"/>
                </a:solidFill>
              </a:rPr>
              <a:t>		</a:t>
            </a:r>
            <a:r>
              <a:rPr lang="en-US" altLang="zh-TW" sz="3200" b="1">
                <a:solidFill>
                  <a:srgbClr val="000000"/>
                </a:solidFill>
              </a:rPr>
              <a:t>5</a:t>
            </a:r>
          </a:p>
          <a:p>
            <a:pPr marL="342900" indent="-34290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3200" b="1">
                <a:solidFill>
                  <a:srgbClr val="000000"/>
                </a:solidFill>
              </a:rPr>
              <a:t>		Lunge	      </a:t>
            </a:r>
            <a:r>
              <a:rPr lang="zh-TW" altLang="en-US" sz="3200" b="1">
                <a:solidFill>
                  <a:srgbClr val="000000"/>
                </a:solidFill>
                <a:ea typeface="標楷體" pitchFamily="65" charset="-120"/>
              </a:rPr>
              <a:t>台啤</a:t>
            </a:r>
            <a:r>
              <a:rPr lang="zh-TW" altLang="en-US" sz="3200" b="1">
                <a:solidFill>
                  <a:srgbClr val="000000"/>
                </a:solidFill>
              </a:rPr>
              <a:t>	         </a:t>
            </a:r>
            <a:r>
              <a:rPr lang="en-US" altLang="zh-TW" sz="3200" b="1">
                <a:solidFill>
                  <a:srgbClr val="000000"/>
                </a:solidFill>
              </a:rPr>
              <a:t>6</a:t>
            </a:r>
          </a:p>
          <a:p>
            <a:pPr marL="342900" indent="-34290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3200" b="1">
                <a:solidFill>
                  <a:srgbClr val="000000"/>
                </a:solidFill>
              </a:rPr>
              <a:t>		ROOM18	  </a:t>
            </a:r>
            <a:r>
              <a:rPr lang="zh-TW" altLang="en-US" sz="3200" b="1">
                <a:solidFill>
                  <a:srgbClr val="000000"/>
                </a:solidFill>
                <a:ea typeface="標楷體" pitchFamily="65" charset="-120"/>
              </a:rPr>
              <a:t>金門高樑</a:t>
            </a:r>
            <a:r>
              <a:rPr lang="zh-TW" altLang="en-US" sz="3200" b="1">
                <a:solidFill>
                  <a:srgbClr val="000000"/>
                </a:solidFill>
              </a:rPr>
              <a:t>        </a:t>
            </a:r>
            <a:r>
              <a:rPr lang="en-US" altLang="zh-TW" sz="3200" b="1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457325" y="1417638"/>
            <a:ext cx="6788150" cy="2438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563938" y="1425575"/>
            <a:ext cx="1587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5508625" y="1425575"/>
            <a:ext cx="1588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1457325" y="2001838"/>
            <a:ext cx="6788150" cy="2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3552F00-444B-407E-AC0D-DC4E9993ABCD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117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5492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Another Example: Constant Expressions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From Likes (drinker, alcohol):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/>
              <a:t>	</a:t>
            </a:r>
            <a:r>
              <a:rPr lang="en-US" altLang="zh-TW" sz="2800" smtClean="0">
                <a:latin typeface="Courier New" pitchFamily="49" charset="0"/>
              </a:rPr>
              <a:t>SELECT drinker,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</a:rPr>
              <a:t>			‘</a:t>
            </a:r>
            <a:r>
              <a:rPr lang="zh-TW" altLang="en-US" sz="2800" smtClean="0">
                <a:latin typeface="Courier New" pitchFamily="49" charset="0"/>
                <a:ea typeface="標楷體" pitchFamily="65" charset="-120"/>
              </a:rPr>
              <a:t>愛喝台啤</a:t>
            </a:r>
            <a:r>
              <a:rPr lang="zh-TW" altLang="en-US" sz="2800" smtClean="0">
                <a:latin typeface="Courier New" pitchFamily="49" charset="0"/>
              </a:rPr>
              <a:t>’ </a:t>
            </a:r>
            <a:r>
              <a:rPr lang="en-US" altLang="zh-TW" sz="2800" smtClean="0">
                <a:latin typeface="Courier New" pitchFamily="49" charset="0"/>
              </a:rPr>
              <a:t>AS whoLikesTB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</a:rPr>
              <a:t>	FROM Likes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</a:rPr>
              <a:t>	WHERE alcohol = ‘</a:t>
            </a:r>
            <a:r>
              <a:rPr lang="zh-TW" altLang="en-US" sz="2800" smtClean="0">
                <a:latin typeface="Courier New" pitchFamily="49" charset="0"/>
                <a:ea typeface="標楷體" pitchFamily="65" charset="-120"/>
              </a:rPr>
              <a:t>台啤</a:t>
            </a:r>
            <a:r>
              <a:rPr lang="zh-TW" altLang="en-US" sz="2800" smtClean="0">
                <a:latin typeface="Courier New" pitchFamily="49" charset="0"/>
              </a:rPr>
              <a:t>’</a:t>
            </a:r>
            <a:r>
              <a:rPr lang="en-US" altLang="zh-TW" sz="280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ED107FD-6321-4FD9-9572-62864A9A2DF3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118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Result of Query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2190750"/>
            <a:ext cx="5688930" cy="2606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dirty="0" smtClean="0"/>
              <a:t>		drinker	</a:t>
            </a:r>
            <a:r>
              <a:rPr lang="en-US" altLang="zh-TW" dirty="0" err="1" smtClean="0"/>
              <a:t>whoLikesTB</a:t>
            </a:r>
            <a:endParaRPr lang="en-US" altLang="zh-TW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smtClean="0"/>
              <a:t>		</a:t>
            </a:r>
            <a:r>
              <a:rPr lang="en-US" altLang="zh-TW" dirty="0" smtClean="0">
                <a:latin typeface="Tahoma" pitchFamily="34" charset="0"/>
              </a:rPr>
              <a:t>‘</a:t>
            </a:r>
            <a:r>
              <a:rPr lang="zh-TW" altLang="en-US" dirty="0" smtClean="0">
                <a:ea typeface="標楷體" pitchFamily="65" charset="-120"/>
              </a:rPr>
              <a:t>張天才</a:t>
            </a:r>
            <a:r>
              <a:rPr lang="zh-TW" altLang="en-US" dirty="0" smtClean="0">
                <a:latin typeface="Tahoma" pitchFamily="34" charset="0"/>
              </a:rPr>
              <a:t>’</a:t>
            </a:r>
            <a:r>
              <a:rPr lang="zh-TW" altLang="en-US" dirty="0" smtClean="0"/>
              <a:t>	</a:t>
            </a:r>
            <a:r>
              <a:rPr lang="zh-TW" altLang="en-US" dirty="0" smtClean="0">
                <a:latin typeface="Tahoma" pitchFamily="34" charset="0"/>
              </a:rPr>
              <a:t>‘</a:t>
            </a:r>
            <a:r>
              <a:rPr lang="zh-TW" altLang="en-US" sz="2800" dirty="0" smtClean="0">
                <a:latin typeface="Courier New" pitchFamily="49" charset="0"/>
                <a:ea typeface="標楷體" pitchFamily="65" charset="-120"/>
              </a:rPr>
              <a:t>愛喝台啤</a:t>
            </a:r>
            <a:r>
              <a:rPr lang="zh-TW" altLang="en-US" dirty="0" smtClean="0">
                <a:latin typeface="Tahoma" pitchFamily="34" charset="0"/>
              </a:rPr>
              <a:t>’</a:t>
            </a:r>
            <a:endParaRPr lang="zh-TW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zh-TW" altLang="en-US" dirty="0" smtClean="0"/>
              <a:t>	   </a:t>
            </a:r>
            <a:r>
              <a:rPr lang="zh-TW" altLang="en-US" dirty="0" smtClean="0">
                <a:latin typeface="Tahoma" pitchFamily="34" charset="0"/>
              </a:rPr>
              <a:t>‘</a:t>
            </a:r>
            <a:r>
              <a:rPr lang="zh-TW" altLang="en-US" dirty="0" smtClean="0">
                <a:ea typeface="標楷體" pitchFamily="65" charset="-120"/>
              </a:rPr>
              <a:t>王建民</a:t>
            </a:r>
            <a:r>
              <a:rPr lang="zh-TW" altLang="en-US" dirty="0" smtClean="0">
                <a:latin typeface="Tahoma" pitchFamily="34" charset="0"/>
              </a:rPr>
              <a:t>’</a:t>
            </a:r>
            <a:r>
              <a:rPr lang="zh-TW" altLang="en-US" dirty="0" smtClean="0"/>
              <a:t>	</a:t>
            </a:r>
            <a:r>
              <a:rPr lang="zh-TW" altLang="en-US" dirty="0" smtClean="0">
                <a:latin typeface="Tahoma" pitchFamily="34" charset="0"/>
              </a:rPr>
              <a:t>‘</a:t>
            </a:r>
            <a:r>
              <a:rPr lang="zh-TW" altLang="en-US" sz="2800" dirty="0" smtClean="0">
                <a:latin typeface="Courier New" pitchFamily="49" charset="0"/>
                <a:ea typeface="標楷體" pitchFamily="65" charset="-120"/>
              </a:rPr>
              <a:t>愛喝台啤</a:t>
            </a:r>
            <a:r>
              <a:rPr lang="zh-TW" altLang="en-US" dirty="0" smtClean="0">
                <a:latin typeface="Tahoma" pitchFamily="34" charset="0"/>
              </a:rPr>
              <a:t>’</a:t>
            </a:r>
            <a:endParaRPr lang="zh-TW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zh-TW" altLang="en-US" dirty="0" smtClean="0"/>
              <a:t>		  </a:t>
            </a:r>
            <a:r>
              <a:rPr lang="en-US" altLang="zh-TW" dirty="0" smtClean="0">
                <a:latin typeface="Tahoma" pitchFamily="34" charset="0"/>
              </a:rPr>
              <a:t>…</a:t>
            </a:r>
            <a:r>
              <a:rPr lang="en-US" altLang="zh-TW" dirty="0" smtClean="0"/>
              <a:t>		  </a:t>
            </a:r>
            <a:r>
              <a:rPr lang="en-US" altLang="zh-TW" dirty="0" smtClean="0">
                <a:latin typeface="Tahoma" pitchFamily="34" charset="0"/>
              </a:rPr>
              <a:t>…</a:t>
            </a:r>
            <a:endParaRPr lang="en-US" altLang="zh-TW" dirty="0" smtClean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947988" y="2193925"/>
            <a:ext cx="4419600" cy="2286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2947988" y="2727325"/>
            <a:ext cx="441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4700588" y="2193925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F245520-ADF0-42BF-B0E7-3849A4942658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119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5492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Complex Conditions in WHERE Clause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From Sells (bar, alcohol, price), find the price ROOM18 charges for </a:t>
            </a:r>
            <a:r>
              <a:rPr lang="zh-TW" altLang="en-US" dirty="0" smtClean="0">
                <a:ea typeface="標楷體" pitchFamily="65" charset="-120"/>
              </a:rPr>
              <a:t>台啤</a:t>
            </a:r>
            <a:r>
              <a:rPr lang="en-US" altLang="zh-TW" dirty="0" smtClean="0"/>
              <a:t>:</a:t>
            </a:r>
          </a:p>
          <a:p>
            <a:pPr eaLnBrk="1" hangingPunct="1"/>
            <a:endParaRPr lang="en-US" altLang="zh-TW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smtClean="0"/>
              <a:t>		</a:t>
            </a:r>
            <a:r>
              <a:rPr lang="en-US" altLang="zh-TW" dirty="0" smtClean="0">
                <a:latin typeface="Courier New" pitchFamily="49" charset="0"/>
              </a:rPr>
              <a:t>SELECT price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smtClean="0">
                <a:latin typeface="Courier New" pitchFamily="49" charset="0"/>
              </a:rPr>
              <a:t>		FROM Sells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smtClean="0">
                <a:latin typeface="Courier New" pitchFamily="49" charset="0"/>
              </a:rPr>
              <a:t>		WHERE bar = ‘ROOm18’ AND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smtClean="0">
                <a:latin typeface="Courier New" pitchFamily="49" charset="0"/>
              </a:rPr>
              <a:t>			  alcohol = ‘</a:t>
            </a:r>
            <a:r>
              <a:rPr lang="zh-TW" altLang="en-US" dirty="0" smtClean="0">
                <a:latin typeface="Courier New" pitchFamily="49" charset="0"/>
                <a:ea typeface="標楷體" pitchFamily="65" charset="-120"/>
              </a:rPr>
              <a:t>台啤</a:t>
            </a:r>
            <a:r>
              <a:rPr lang="en-US" altLang="zh-TW" smtClean="0">
                <a:latin typeface="Courier New" pitchFamily="49" charset="0"/>
                <a:ea typeface="標楷體" pitchFamily="65" charset="-120"/>
              </a:rPr>
              <a:t>’</a:t>
            </a:r>
            <a:r>
              <a:rPr lang="en-US" altLang="zh-TW" smtClean="0">
                <a:latin typeface="Courier New" pitchFamily="49" charset="0"/>
              </a:rPr>
              <a:t>;</a:t>
            </a:r>
            <a:endParaRPr lang="en-US" altLang="zh-TW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90FF2CB-48F5-4B8B-99FE-613F90A999DB}" type="slidenum">
              <a:rPr lang="en-US" altLang="zh-TW" sz="2600" smtClean="0">
                <a:solidFill>
                  <a:schemeClr val="bg2"/>
                </a:solidFill>
                <a:latin typeface="Arial" charset="0"/>
              </a:rPr>
              <a:pPr eaLnBrk="1" hangingPunct="1"/>
              <a:t>12</a:t>
            </a:fld>
            <a:endParaRPr lang="en-US" altLang="zh-TW" sz="26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810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Current Database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060575"/>
            <a:ext cx="7315200" cy="4191000"/>
          </a:xfrm>
        </p:spPr>
        <p:txBody>
          <a:bodyPr/>
          <a:lstStyle/>
          <a:p>
            <a:pPr eaLnBrk="1" hangingPunct="1"/>
            <a:r>
              <a:rPr lang="en-US" altLang="zh-TW" smtClean="0"/>
              <a:t>Today’s database implementations are almost based on </a:t>
            </a:r>
            <a:r>
              <a:rPr lang="en-US" altLang="zh-TW" i="1" smtClean="0">
                <a:solidFill>
                  <a:srgbClr val="0000FF"/>
                </a:solidFill>
              </a:rPr>
              <a:t>relational data model</a:t>
            </a:r>
            <a:r>
              <a:rPr lang="en-US" altLang="zh-TW" smtClean="0"/>
              <a:t>.</a:t>
            </a:r>
          </a:p>
          <a:p>
            <a:pPr eaLnBrk="1" hangingPunct="1"/>
            <a:r>
              <a:rPr lang="en-US" altLang="zh-TW" smtClean="0"/>
              <a:t>Relation model gives us a single way to represent data</a:t>
            </a:r>
          </a:p>
          <a:p>
            <a:pPr lvl="1" eaLnBrk="1" hangingPunct="1"/>
            <a:r>
              <a:rPr lang="en-US" altLang="zh-TW" smtClean="0"/>
              <a:t>A </a:t>
            </a:r>
            <a:r>
              <a:rPr lang="en-US" altLang="zh-TW" i="1" smtClean="0">
                <a:solidFill>
                  <a:srgbClr val="0000FF"/>
                </a:solidFill>
              </a:rPr>
              <a:t>two-dimensional table</a:t>
            </a:r>
            <a:r>
              <a:rPr lang="en-US" altLang="zh-TW" smtClean="0"/>
              <a:t> called </a:t>
            </a:r>
            <a:r>
              <a:rPr lang="en-US" altLang="zh-TW" i="1" smtClean="0">
                <a:solidFill>
                  <a:srgbClr val="0000FF"/>
                </a:solidFill>
              </a:rPr>
              <a:t>relation</a:t>
            </a:r>
            <a:r>
              <a:rPr lang="en-US" altLang="zh-TW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9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C8C4A41-997C-4D4C-BBE5-3ADE9F15461B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120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Result of Query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2800" y="2190750"/>
            <a:ext cx="5657850" cy="2606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prize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5	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2947988" y="2193925"/>
            <a:ext cx="1768475" cy="2286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2916238" y="2708275"/>
            <a:ext cx="180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0B6994C-F112-4262-BFD7-CDC116B6D130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121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Important Points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84313"/>
            <a:ext cx="7924800" cy="5040312"/>
          </a:xfrm>
        </p:spPr>
        <p:txBody>
          <a:bodyPr/>
          <a:lstStyle/>
          <a:p>
            <a:pPr eaLnBrk="1" hangingPunct="1"/>
            <a:r>
              <a:rPr lang="en-US" altLang="zh-TW" smtClean="0"/>
              <a:t>Two single quotes inside a string represent the single-quote (apostrophe)</a:t>
            </a:r>
          </a:p>
          <a:p>
            <a:pPr lvl="1" eaLnBrk="1" hangingPunct="1"/>
            <a:r>
              <a:rPr lang="en-US" altLang="zh-TW" smtClean="0">
                <a:solidFill>
                  <a:srgbClr val="FF0000"/>
                </a:solidFill>
              </a:rPr>
              <a:t>‘This’’s a book’. (This’s a book)</a:t>
            </a:r>
            <a:r>
              <a:rPr lang="en-US" altLang="zh-TW" smtClean="0"/>
              <a:t> </a:t>
            </a:r>
          </a:p>
          <a:p>
            <a:pPr eaLnBrk="1" hangingPunct="1"/>
            <a:r>
              <a:rPr lang="en-US" altLang="zh-TW" smtClean="0"/>
              <a:t>Conditions in the WHERE clause can use AND, OR, NOT, and parentheses in the usual way boolean conditions are built</a:t>
            </a:r>
          </a:p>
          <a:p>
            <a:pPr eaLnBrk="1" hangingPunct="1"/>
            <a:r>
              <a:rPr lang="en-US" altLang="zh-TW" smtClean="0"/>
              <a:t>SQL is </a:t>
            </a:r>
            <a:r>
              <a:rPr lang="en-US" altLang="zh-TW" sz="3600" i="1" smtClean="0">
                <a:solidFill>
                  <a:srgbClr val="0000FF"/>
                </a:solidFill>
              </a:rPr>
              <a:t>case-insensitive</a:t>
            </a:r>
            <a:r>
              <a:rPr lang="en-US" altLang="zh-TW" smtClean="0"/>
              <a:t>.  In general, upper and lower case characters are the same, </a:t>
            </a:r>
            <a:r>
              <a:rPr lang="en-US" altLang="zh-TW" sz="3600" u="sng" smtClean="0">
                <a:solidFill>
                  <a:srgbClr val="FF0000"/>
                </a:solidFill>
              </a:rPr>
              <a:t>except inside quoted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76F2EC4-E81F-4A2A-92BA-268D3C0F98DC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122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8366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Patterns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WHERE clauses can have conditions in which a string is compared with a pattern, to see if it matches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General form: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&lt;Attribute&gt; </a:t>
            </a:r>
            <a:r>
              <a:rPr lang="en-US" altLang="zh-TW" smtClean="0">
                <a:solidFill>
                  <a:srgbClr val="0000FF"/>
                </a:solidFill>
              </a:rPr>
              <a:t>LIKE</a:t>
            </a:r>
            <a:r>
              <a:rPr lang="en-US" altLang="zh-TW" smtClean="0"/>
              <a:t> &lt;pattern&gt;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&lt;Attribute&gt; </a:t>
            </a:r>
            <a:r>
              <a:rPr lang="en-US" altLang="zh-TW" smtClean="0">
                <a:solidFill>
                  <a:srgbClr val="0000FF"/>
                </a:solidFill>
              </a:rPr>
              <a:t>NOT LIKE</a:t>
            </a:r>
            <a:r>
              <a:rPr lang="en-US" altLang="zh-TW" smtClean="0"/>
              <a:t> &lt;pattern&gt;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Pattern is a quoted string with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0000FF"/>
                </a:solidFill>
                <a:latin typeface="Tahoma" pitchFamily="34" charset="0"/>
              </a:rPr>
              <a:t>‘</a:t>
            </a:r>
            <a:r>
              <a:rPr lang="en-US" altLang="zh-TW" smtClean="0">
                <a:solidFill>
                  <a:srgbClr val="0000FF"/>
                </a:solidFill>
              </a:rPr>
              <a:t>%</a:t>
            </a:r>
            <a:r>
              <a:rPr lang="en-US" altLang="zh-TW" smtClean="0">
                <a:solidFill>
                  <a:srgbClr val="0000FF"/>
                </a:solidFill>
                <a:latin typeface="Tahoma" pitchFamily="34" charset="0"/>
              </a:rPr>
              <a:t>’</a:t>
            </a:r>
            <a:r>
              <a:rPr lang="en-US" altLang="zh-TW" smtClean="0"/>
              <a:t> = </a:t>
            </a:r>
            <a:r>
              <a:rPr lang="en-US" altLang="zh-TW" smtClean="0">
                <a:latin typeface="Tahoma" pitchFamily="34" charset="0"/>
              </a:rPr>
              <a:t>‘</a:t>
            </a:r>
            <a:r>
              <a:rPr lang="en-US" altLang="zh-TW" smtClean="0"/>
              <a:t>any string</a:t>
            </a:r>
            <a:r>
              <a:rPr lang="en-US" altLang="zh-TW" smtClean="0">
                <a:latin typeface="Tahoma" pitchFamily="34" charset="0"/>
              </a:rPr>
              <a:t>’</a:t>
            </a: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0000FF"/>
                </a:solidFill>
                <a:latin typeface="Tahoma" pitchFamily="34" charset="0"/>
              </a:rPr>
              <a:t>‘</a:t>
            </a:r>
            <a:r>
              <a:rPr lang="en-US" altLang="zh-TW" smtClean="0">
                <a:solidFill>
                  <a:srgbClr val="0000FF"/>
                </a:solidFill>
              </a:rPr>
              <a:t>_</a:t>
            </a:r>
            <a:r>
              <a:rPr lang="en-US" altLang="zh-TW" smtClean="0">
                <a:solidFill>
                  <a:srgbClr val="0000FF"/>
                </a:solidFill>
                <a:latin typeface="Tahoma" pitchFamily="34" charset="0"/>
              </a:rPr>
              <a:t>’</a:t>
            </a:r>
            <a:r>
              <a:rPr lang="en-US" altLang="zh-TW" smtClean="0">
                <a:solidFill>
                  <a:srgbClr val="0000FF"/>
                </a:solidFill>
              </a:rPr>
              <a:t> </a:t>
            </a:r>
            <a:r>
              <a:rPr lang="en-US" altLang="zh-TW" smtClean="0"/>
              <a:t>= </a:t>
            </a:r>
            <a:r>
              <a:rPr lang="en-US" altLang="zh-TW" smtClean="0">
                <a:latin typeface="Tahoma" pitchFamily="34" charset="0"/>
              </a:rPr>
              <a:t>‘</a:t>
            </a:r>
            <a:r>
              <a:rPr lang="en-US" altLang="zh-TW" smtClean="0"/>
              <a:t>any character</a:t>
            </a:r>
            <a:r>
              <a:rPr lang="en-US" altLang="zh-TW" smtClean="0">
                <a:latin typeface="Tahoma" pitchFamily="34" charset="0"/>
                <a:ea typeface="標楷體" pitchFamily="65" charset="-120"/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0E0011A-6748-4248-9C40-08EAB34470D3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123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From Drinkers(name, addr, phone) find the drinkers with exchange 555: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latin typeface="Courier New" pitchFamily="49" charset="0"/>
              </a:rPr>
              <a:t>SELECT 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latin typeface="Courier New" pitchFamily="49" charset="0"/>
              </a:rPr>
              <a:t>FROM Drinkers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latin typeface="Courier New" pitchFamily="49" charset="0"/>
              </a:rPr>
              <a:t>WHERE phone </a:t>
            </a:r>
            <a:r>
              <a:rPr lang="en-US" altLang="zh-TW" smtClean="0">
                <a:solidFill>
                  <a:srgbClr val="0000FF"/>
                </a:solidFill>
                <a:latin typeface="Courier New" pitchFamily="49" charset="0"/>
              </a:rPr>
              <a:t>LIKE</a:t>
            </a:r>
            <a:r>
              <a:rPr lang="en-US" altLang="zh-TW" smtClean="0">
                <a:latin typeface="Courier New" pitchFamily="49" charset="0"/>
              </a:rPr>
              <a:t>‘ %555-  _ _ _ ’;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148263" y="4797425"/>
            <a:ext cx="3024187" cy="5762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6372225" y="47974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6804025" y="47974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7235825" y="47974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7667625" y="47974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6156325" y="47974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435600" y="47974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9C646FE-0922-46AC-B206-A7226F831E8C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124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NULL Values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924800" cy="2808288"/>
          </a:xfrm>
        </p:spPr>
        <p:txBody>
          <a:bodyPr/>
          <a:lstStyle/>
          <a:p>
            <a:pPr eaLnBrk="1" hangingPunct="1"/>
            <a:r>
              <a:rPr lang="en-US" altLang="zh-TW" smtClean="0"/>
              <a:t>Tuples in SQL relations can have </a:t>
            </a:r>
            <a:r>
              <a:rPr lang="en-US" altLang="zh-TW" smtClean="0">
                <a:solidFill>
                  <a:srgbClr val="FF0000"/>
                </a:solidFill>
              </a:rPr>
              <a:t>NULL </a:t>
            </a:r>
            <a:r>
              <a:rPr lang="en-US" altLang="zh-TW" smtClean="0"/>
              <a:t>as a value for one or more components</a:t>
            </a:r>
          </a:p>
          <a:p>
            <a:pPr eaLnBrk="1" hangingPunct="1"/>
            <a:r>
              <a:rPr lang="en-US" altLang="zh-TW" smtClean="0"/>
              <a:t>Meaning depends on context.  Several cases: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5"/>
          <p:cNvSpPr txBox="1">
            <a:spLocks noGrp="1"/>
          </p:cNvSpPr>
          <p:nvPr/>
        </p:nvSpPr>
        <p:spPr bwMode="auto">
          <a:xfrm>
            <a:off x="8556625" y="6369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C68C693-BFF4-4353-A853-5E1D8A5633BC}" type="slidenum">
              <a:rPr lang="en-US" altLang="zh-TW" sz="2600" b="1">
                <a:solidFill>
                  <a:schemeClr val="bg1"/>
                </a:solidFill>
                <a:latin typeface="Arial" charset="0"/>
              </a:rPr>
              <a:pPr eaLnBrk="1" hangingPunct="1"/>
              <a:t>125</a:t>
            </a:fld>
            <a:endParaRPr lang="en-US" altLang="zh-TW" sz="2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333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NULL Values (con’t)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52513"/>
            <a:ext cx="7924800" cy="4752975"/>
          </a:xfrm>
        </p:spPr>
        <p:txBody>
          <a:bodyPr/>
          <a:lstStyle/>
          <a:p>
            <a:pPr lvl="1" eaLnBrk="1" hangingPunct="1"/>
            <a:r>
              <a:rPr lang="en-US" altLang="zh-TW" sz="3600" u="sng" smtClean="0">
                <a:solidFill>
                  <a:srgbClr val="FF0000"/>
                </a:solidFill>
              </a:rPr>
              <a:t>Value Unknown :</a:t>
            </a:r>
          </a:p>
          <a:p>
            <a:pPr lvl="2" eaLnBrk="1" hangingPunct="1"/>
            <a:r>
              <a:rPr lang="en-US" altLang="zh-TW" sz="2800" smtClean="0"/>
              <a:t>I know there is some value that belongs here but I don</a:t>
            </a:r>
            <a:r>
              <a:rPr lang="en-US" altLang="zh-TW" sz="2800" smtClean="0">
                <a:latin typeface="Tahoma" pitchFamily="34" charset="0"/>
              </a:rPr>
              <a:t>’</a:t>
            </a:r>
            <a:r>
              <a:rPr lang="en-US" altLang="zh-TW" sz="2800" smtClean="0"/>
              <a:t>t know what it is</a:t>
            </a:r>
          </a:p>
          <a:p>
            <a:pPr lvl="1" eaLnBrk="1" hangingPunct="1"/>
            <a:r>
              <a:rPr lang="en-US" altLang="zh-TW" sz="3600" u="sng" smtClean="0">
                <a:solidFill>
                  <a:srgbClr val="FF0000"/>
                </a:solidFill>
              </a:rPr>
              <a:t>Value Inapplicable :</a:t>
            </a:r>
          </a:p>
          <a:p>
            <a:pPr lvl="2" eaLnBrk="1" hangingPunct="1"/>
            <a:r>
              <a:rPr lang="en-US" altLang="zh-TW" sz="2800" smtClean="0"/>
              <a:t>There is no value that makes sense here</a:t>
            </a:r>
          </a:p>
          <a:p>
            <a:pPr lvl="1" eaLnBrk="1" hangingPunct="1"/>
            <a:r>
              <a:rPr lang="en-US" altLang="zh-TW" sz="3600" u="sng" smtClean="0">
                <a:solidFill>
                  <a:srgbClr val="FF0000"/>
                </a:solidFill>
              </a:rPr>
              <a:t>Value withheld:</a:t>
            </a:r>
          </a:p>
          <a:p>
            <a:pPr lvl="2" eaLnBrk="1" hangingPunct="1"/>
            <a:r>
              <a:rPr lang="en-US" altLang="zh-TW" sz="2800" smtClean="0"/>
              <a:t>We are not authorized to know the value that belongs here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4859338" y="1052513"/>
            <a:ext cx="356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 b="1">
                <a:solidFill>
                  <a:srgbClr val="FF0000"/>
                </a:solidFill>
                <a:ea typeface="標楷體" pitchFamily="65" charset="-120"/>
              </a:rPr>
              <a:t>(EX:</a:t>
            </a:r>
            <a:r>
              <a:rPr lang="zh-TW" altLang="en-US" sz="3600" b="1">
                <a:solidFill>
                  <a:srgbClr val="FF0000"/>
                </a:solidFill>
                <a:ea typeface="標楷體" pitchFamily="65" charset="-120"/>
              </a:rPr>
              <a:t>宇宙的寬度</a:t>
            </a:r>
            <a:r>
              <a:rPr lang="en-US" altLang="zh-TW" sz="3600" b="1">
                <a:solidFill>
                  <a:srgbClr val="FF0000"/>
                </a:solidFill>
                <a:ea typeface="標楷體" pitchFamily="65" charset="-120"/>
              </a:rPr>
              <a:t>)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5330825" y="2354263"/>
            <a:ext cx="2038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 b="1">
                <a:solidFill>
                  <a:srgbClr val="FF0000"/>
                </a:solidFill>
                <a:ea typeface="標楷體" pitchFamily="65" charset="-120"/>
              </a:rPr>
              <a:t>(EX:</a:t>
            </a:r>
            <a:r>
              <a:rPr lang="zh-TW" altLang="zh-TW" sz="6000" b="1">
                <a:latin typeface="Tahoma" pitchFamily="34" charset="0"/>
              </a:rPr>
              <a:t>∞</a:t>
            </a:r>
            <a:r>
              <a:rPr lang="en-US" altLang="zh-TW" sz="3600" b="1">
                <a:solidFill>
                  <a:srgbClr val="FF0000"/>
                </a:solidFill>
                <a:ea typeface="標楷體" pitchFamily="65" charset="-120"/>
              </a:rPr>
              <a:t>)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4716463" y="3860800"/>
            <a:ext cx="408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 b="1">
                <a:solidFill>
                  <a:srgbClr val="FF0000"/>
                </a:solidFill>
                <a:ea typeface="標楷體" pitchFamily="65" charset="-120"/>
              </a:rPr>
              <a:t>(EX:</a:t>
            </a:r>
            <a:r>
              <a:rPr lang="zh-TW" altLang="en-US" sz="3600" b="1">
                <a:solidFill>
                  <a:srgbClr val="FF0000"/>
                </a:solidFill>
                <a:ea typeface="標楷體" pitchFamily="65" charset="-120"/>
              </a:rPr>
              <a:t>黑色幽默</a:t>
            </a:r>
            <a:r>
              <a:rPr lang="en-US" altLang="zh-TW" sz="3600" b="1">
                <a:solidFill>
                  <a:srgbClr val="FF0000"/>
                </a:solidFill>
                <a:ea typeface="標楷體" pitchFamily="65" charset="-120"/>
              </a:rPr>
              <a:t>.mp3)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  <p:bldP spid="121862" grpId="0"/>
      <p:bldP spid="121863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6643DF9-BDC4-40A3-8DE1-E258EE6B6CFE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126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762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Comparing NULL</a:t>
            </a:r>
            <a:r>
              <a:rPr lang="en-US" altLang="zh-TW" smtClean="0">
                <a:latin typeface="Tahoma" pitchFamily="34" charset="0"/>
              </a:rPr>
              <a:t>’</a:t>
            </a:r>
            <a:r>
              <a:rPr lang="en-US" altLang="zh-TW" smtClean="0"/>
              <a:t>s to Values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783512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logic of conditions in SQL is really </a:t>
            </a:r>
            <a:r>
              <a:rPr lang="en-US" altLang="zh-TW" smtClean="0">
                <a:solidFill>
                  <a:srgbClr val="0000FF"/>
                </a:solidFill>
              </a:rPr>
              <a:t>3-valued logic</a:t>
            </a:r>
            <a:r>
              <a:rPr lang="en-US" altLang="zh-TW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i="1" smtClean="0">
                <a:solidFill>
                  <a:srgbClr val="0000FF"/>
                </a:solidFill>
              </a:rPr>
              <a:t>TRUE</a:t>
            </a:r>
            <a:r>
              <a:rPr lang="en-US" altLang="zh-TW" smtClean="0"/>
              <a:t>, </a:t>
            </a:r>
            <a:r>
              <a:rPr lang="en-US" altLang="zh-TW" i="1" smtClean="0">
                <a:solidFill>
                  <a:srgbClr val="0000FF"/>
                </a:solidFill>
              </a:rPr>
              <a:t>FALSE</a:t>
            </a:r>
            <a:r>
              <a:rPr lang="en-US" altLang="zh-TW" smtClean="0"/>
              <a:t>, and </a:t>
            </a:r>
            <a:r>
              <a:rPr lang="en-US" altLang="zh-TW" i="1" smtClean="0">
                <a:solidFill>
                  <a:srgbClr val="0000FF"/>
                </a:solidFill>
              </a:rPr>
              <a:t>UNKNOWN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When any value is </a:t>
            </a:r>
            <a:r>
              <a:rPr lang="en-US" altLang="zh-TW" smtClean="0">
                <a:solidFill>
                  <a:srgbClr val="0000FF"/>
                </a:solidFill>
              </a:rPr>
              <a:t>compared with NULL</a:t>
            </a:r>
            <a:r>
              <a:rPr lang="en-US" altLang="zh-TW" smtClean="0"/>
              <a:t>, the truth value is </a:t>
            </a:r>
            <a:r>
              <a:rPr lang="en-US" altLang="zh-TW" smtClean="0">
                <a:solidFill>
                  <a:srgbClr val="0000FF"/>
                </a:solidFill>
              </a:rPr>
              <a:t>UNKNOWN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But a query only produces a tuple in the answer if its truth value for the WHERE clause is </a:t>
            </a:r>
            <a:r>
              <a:rPr lang="en-US" altLang="zh-TW" smtClean="0">
                <a:solidFill>
                  <a:srgbClr val="0000FF"/>
                </a:solidFill>
              </a:rPr>
              <a:t>TRUE</a:t>
            </a:r>
            <a:r>
              <a:rPr lang="en-US" altLang="zh-TW" smtClean="0"/>
              <a:t> (not FALSE or UNKNOWN)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4E4DEBF-5E15-47F3-953D-5C72DC28776B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127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5492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Three-Valued Logic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28775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To understand how AND, OR, and NOT work in 3-valued logic</a:t>
            </a:r>
          </a:p>
          <a:p>
            <a:pPr lvl="1" eaLnBrk="1" hangingPunct="1"/>
            <a:r>
              <a:rPr lang="en-US" altLang="zh-TW" sz="2400" smtClean="0">
                <a:solidFill>
                  <a:srgbClr val="0000FF"/>
                </a:solidFill>
              </a:rPr>
              <a:t>TRUE = 1</a:t>
            </a:r>
            <a:r>
              <a:rPr lang="en-US" altLang="zh-TW" sz="2400" smtClean="0"/>
              <a:t>, </a:t>
            </a:r>
            <a:r>
              <a:rPr lang="en-US" altLang="zh-TW" sz="2400" smtClean="0">
                <a:solidFill>
                  <a:srgbClr val="0000FF"/>
                </a:solidFill>
              </a:rPr>
              <a:t>FALSE = 0</a:t>
            </a:r>
            <a:r>
              <a:rPr lang="en-US" altLang="zh-TW" sz="2400" smtClean="0"/>
              <a:t>, and </a:t>
            </a:r>
            <a:r>
              <a:rPr lang="en-US" altLang="zh-TW" sz="2400" smtClean="0">
                <a:solidFill>
                  <a:srgbClr val="0000FF"/>
                </a:solidFill>
              </a:rPr>
              <a:t>UNKNOWN = </a:t>
            </a:r>
            <a:r>
              <a:rPr lang="en-US" altLang="zh-TW" sz="2400" smtClean="0">
                <a:solidFill>
                  <a:srgbClr val="0000FF"/>
                </a:solidFill>
                <a:latin typeface="Tahoma" pitchFamily="34" charset="0"/>
              </a:rPr>
              <a:t>½</a:t>
            </a:r>
            <a:endParaRPr lang="en-US" altLang="zh-TW" sz="24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TW" sz="2800" smtClean="0"/>
              <a:t>AND = MIN, OR = MAX, NOT(</a:t>
            </a:r>
            <a:r>
              <a:rPr lang="en-US" altLang="zh-TW" sz="2800" i="1" smtClean="0"/>
              <a:t>x</a:t>
            </a:r>
            <a:r>
              <a:rPr lang="en-US" altLang="zh-TW" sz="2800" smtClean="0"/>
              <a:t>) = 1-</a:t>
            </a:r>
            <a:r>
              <a:rPr lang="en-US" altLang="zh-TW" sz="2800" i="1" smtClean="0"/>
              <a:t>x</a:t>
            </a:r>
            <a:endParaRPr lang="en-US" altLang="zh-TW" sz="2800" smtClean="0"/>
          </a:p>
          <a:p>
            <a:pPr eaLnBrk="1" hangingPunct="1"/>
            <a:r>
              <a:rPr lang="en-US" altLang="zh-TW" sz="2800" smtClean="0"/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/>
              <a:t>TRUE AND (FALSE OR NOT(UNKNOWN))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/>
              <a:t>= MIN(1, MAX(0, (1 - </a:t>
            </a:r>
            <a:r>
              <a:rPr lang="en-US" altLang="zh-TW" sz="2800" smtClean="0">
                <a:latin typeface="Tahoma" pitchFamily="34" charset="0"/>
              </a:rPr>
              <a:t>½</a:t>
            </a:r>
            <a:r>
              <a:rPr lang="en-US" altLang="zh-TW" sz="2800" smtClean="0"/>
              <a:t> )))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/>
              <a:t>= MIN(1, MAX(0, </a:t>
            </a:r>
            <a:r>
              <a:rPr lang="en-US" altLang="zh-TW" sz="2800" smtClean="0">
                <a:latin typeface="Tahoma" pitchFamily="34" charset="0"/>
              </a:rPr>
              <a:t>½</a:t>
            </a:r>
            <a:r>
              <a:rPr lang="en-US" altLang="zh-TW" sz="2800" smtClean="0"/>
              <a:t> ) = MIN(1, </a:t>
            </a:r>
            <a:r>
              <a:rPr lang="en-US" altLang="zh-TW" sz="2800" smtClean="0">
                <a:latin typeface="Tahoma" pitchFamily="34" charset="0"/>
              </a:rPr>
              <a:t>½</a:t>
            </a:r>
            <a:r>
              <a:rPr lang="en-US" altLang="zh-TW" sz="2800" smtClean="0"/>
              <a:t> ) = </a:t>
            </a:r>
            <a:r>
              <a:rPr lang="en-US" altLang="zh-TW" sz="2800" smtClean="0">
                <a:latin typeface="Tahoma" pitchFamily="34" charset="0"/>
              </a:rPr>
              <a:t>½</a:t>
            </a:r>
            <a:endParaRPr lang="en-US" altLang="zh-TW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D6D3790-CFA4-4279-925E-3BB6AA05A5F6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128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412875"/>
            <a:ext cx="7315200" cy="4191000"/>
          </a:xfrm>
        </p:spPr>
        <p:txBody>
          <a:bodyPr/>
          <a:lstStyle/>
          <a:p>
            <a:pPr eaLnBrk="1" hangingPunct="1"/>
            <a:r>
              <a:rPr lang="en-US" altLang="zh-TW" smtClean="0"/>
              <a:t>From the following  Sells relation: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bar		alcohol	price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ROOM18	</a:t>
            </a:r>
            <a:r>
              <a:rPr lang="zh-TW" altLang="en-US" smtClean="0">
                <a:ea typeface="標楷體" pitchFamily="65" charset="-120"/>
              </a:rPr>
              <a:t>台啤</a:t>
            </a:r>
            <a:r>
              <a:rPr lang="zh-TW" altLang="en-US" smtClean="0"/>
              <a:t>	        </a:t>
            </a:r>
            <a:r>
              <a:rPr lang="en-US" altLang="zh-TW" smtClean="0"/>
              <a:t>NULL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SELECT bar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FROM Sells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WHERE price &lt; 2.00 OR price &gt;= 2.00;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427413" y="5445125"/>
            <a:ext cx="4692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Tahoma" pitchFamily="34" charset="0"/>
              </a:rPr>
              <a:t>UNKNOWN		   UNKNOWN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3203575" y="5445125"/>
            <a:ext cx="2155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6178550" y="5445125"/>
            <a:ext cx="2155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4560888" y="6129338"/>
            <a:ext cx="166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Tahoma" pitchFamily="34" charset="0"/>
              </a:rPr>
              <a:t>UNKNOWN</a:t>
            </a:r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3203575" y="6096000"/>
            <a:ext cx="5184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0" name="Rectangle 11"/>
          <p:cNvSpPr>
            <a:spLocks noChangeArrowheads="1"/>
          </p:cNvSpPr>
          <p:nvPr/>
        </p:nvSpPr>
        <p:spPr bwMode="auto">
          <a:xfrm>
            <a:off x="2268538" y="2074863"/>
            <a:ext cx="5046662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 flipV="1">
            <a:off x="2268538" y="2608263"/>
            <a:ext cx="5046662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>
            <a:off x="4267200" y="2074863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>
            <a:off x="5791200" y="2074863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6E3B78B-2EB1-4AF4-9843-1D70846B983B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129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6250"/>
            <a:ext cx="6883400" cy="8382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Reason: </a:t>
            </a:r>
            <a:br>
              <a:rPr lang="en-US" altLang="zh-TW" sz="4000" smtClean="0"/>
            </a:br>
            <a:r>
              <a:rPr lang="en-US" altLang="zh-TW" sz="3600" smtClean="0"/>
              <a:t>2-Valued Laws != 3-Valued Laws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844675"/>
            <a:ext cx="7315200" cy="4191000"/>
          </a:xfrm>
        </p:spPr>
        <p:txBody>
          <a:bodyPr/>
          <a:lstStyle/>
          <a:p>
            <a:pPr eaLnBrk="1" hangingPunct="1"/>
            <a:r>
              <a:rPr lang="en-US" altLang="zh-TW" smtClean="0"/>
              <a:t>Some common laws, like the </a:t>
            </a:r>
            <a:r>
              <a:rPr lang="en-US" altLang="zh-TW" smtClean="0">
                <a:solidFill>
                  <a:srgbClr val="0000FF"/>
                </a:solidFill>
              </a:rPr>
              <a:t>commutativity</a:t>
            </a:r>
            <a:r>
              <a:rPr lang="en-US" altLang="zh-TW" smtClean="0"/>
              <a:t> of AND, hold in 3-valued logic</a:t>
            </a:r>
          </a:p>
          <a:p>
            <a:pPr eaLnBrk="1" hangingPunct="1"/>
            <a:r>
              <a:rPr lang="en-US" altLang="zh-TW" smtClean="0"/>
              <a:t>But others do not; example: the </a:t>
            </a:r>
            <a:r>
              <a:rPr lang="en-US" altLang="zh-TW" smtClean="0">
                <a:latin typeface="Tahoma" pitchFamily="34" charset="0"/>
              </a:rPr>
              <a:t>“</a:t>
            </a:r>
            <a:r>
              <a:rPr lang="en-US" altLang="zh-TW" smtClean="0"/>
              <a:t>law of excluded middle,</a:t>
            </a:r>
            <a:r>
              <a:rPr lang="en-US" altLang="zh-TW" smtClean="0">
                <a:latin typeface="Tahoma" pitchFamily="34" charset="0"/>
              </a:rPr>
              <a:t>”</a:t>
            </a:r>
            <a:r>
              <a:rPr lang="en-US" altLang="zh-TW" smtClean="0"/>
              <a:t> </a:t>
            </a:r>
            <a:r>
              <a:rPr lang="en-US" altLang="zh-TW" i="1" smtClean="0"/>
              <a:t>p</a:t>
            </a:r>
            <a:r>
              <a:rPr lang="en-US" altLang="zh-TW" smtClean="0"/>
              <a:t> OR NOT </a:t>
            </a:r>
            <a:r>
              <a:rPr lang="en-US" altLang="zh-TW" i="1" smtClean="0"/>
              <a:t>p</a:t>
            </a:r>
            <a:r>
              <a:rPr lang="en-US" altLang="zh-TW" smtClean="0"/>
              <a:t> = TRUE</a:t>
            </a:r>
          </a:p>
          <a:p>
            <a:pPr lvl="1" eaLnBrk="1" hangingPunct="1"/>
            <a:r>
              <a:rPr lang="en-US" altLang="zh-TW" smtClean="0"/>
              <a:t>When </a:t>
            </a:r>
            <a:r>
              <a:rPr lang="en-US" altLang="zh-TW" i="1" smtClean="0"/>
              <a:t>p</a:t>
            </a:r>
            <a:r>
              <a:rPr lang="en-US" altLang="zh-TW" smtClean="0"/>
              <a:t> = UNKNOWN, the left side is  MAX( </a:t>
            </a:r>
            <a:r>
              <a:rPr lang="en-US" altLang="zh-TW" smtClean="0">
                <a:latin typeface="Tahoma" pitchFamily="34" charset="0"/>
              </a:rPr>
              <a:t>½</a:t>
            </a:r>
            <a:r>
              <a:rPr lang="en-US" altLang="zh-TW" smtClean="0"/>
              <a:t>, (1 </a:t>
            </a:r>
            <a:r>
              <a:rPr lang="en-US" altLang="zh-TW" smtClean="0">
                <a:latin typeface="Tahoma" pitchFamily="34" charset="0"/>
              </a:rPr>
              <a:t>–</a:t>
            </a:r>
            <a:r>
              <a:rPr lang="en-US" altLang="zh-TW" smtClean="0"/>
              <a:t> </a:t>
            </a:r>
            <a:r>
              <a:rPr lang="en-US" altLang="zh-TW" smtClean="0">
                <a:latin typeface="Tahoma" pitchFamily="34" charset="0"/>
              </a:rPr>
              <a:t>½</a:t>
            </a:r>
            <a:r>
              <a:rPr lang="en-US" altLang="zh-TW" smtClean="0"/>
              <a:t> )) = </a:t>
            </a:r>
            <a:r>
              <a:rPr lang="en-US" altLang="zh-TW" smtClean="0">
                <a:latin typeface="Tahoma" pitchFamily="34" charset="0"/>
              </a:rPr>
              <a:t>½</a:t>
            </a:r>
            <a:r>
              <a:rPr lang="en-US" altLang="zh-TW" smtClean="0"/>
              <a:t> !=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41F9C19-E0A9-4048-911A-6B2586D3AD4D}" type="slidenum">
              <a:rPr lang="en-US" altLang="zh-TW" sz="2600" smtClean="0">
                <a:solidFill>
                  <a:schemeClr val="bg2"/>
                </a:solidFill>
                <a:latin typeface="Arial" charset="0"/>
              </a:rPr>
              <a:pPr eaLnBrk="1" hangingPunct="1"/>
              <a:t>13</a:t>
            </a:fld>
            <a:endParaRPr lang="en-US" altLang="zh-TW" sz="26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48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A Relation is a </a:t>
            </a:r>
            <a:r>
              <a:rPr lang="en-US" altLang="zh-TW" sz="5400" smtClean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490788"/>
            <a:ext cx="7315200" cy="32432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TW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         name          manufactory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    </a:t>
            </a:r>
            <a:r>
              <a:rPr lang="zh-TW" altLang="en-US" smtClean="0">
                <a:ea typeface="標楷體" pitchFamily="65" charset="-120"/>
              </a:rPr>
              <a:t>海尼根             海尼根公司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/>
              <a:t>		      </a:t>
            </a:r>
            <a:r>
              <a:rPr lang="zh-TW" altLang="en-US" smtClean="0">
                <a:ea typeface="標楷體" pitchFamily="65" charset="-120"/>
              </a:rPr>
              <a:t>台啤</a:t>
            </a:r>
            <a:r>
              <a:rPr lang="zh-TW" altLang="en-US" smtClean="0"/>
              <a:t>		</a:t>
            </a:r>
            <a:r>
              <a:rPr lang="zh-TW" altLang="en-US" smtClean="0">
                <a:ea typeface="標楷體" pitchFamily="65" charset="-120"/>
              </a:rPr>
              <a:t>臺灣煙酒公司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>
                <a:ea typeface="標楷體" pitchFamily="65" charset="-120"/>
              </a:rPr>
              <a:t>                阿比               葡萄王公司</a:t>
            </a:r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2286000" y="36322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2286000" y="3098800"/>
            <a:ext cx="6019800" cy="2274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 flipH="1">
            <a:off x="4932363" y="3098800"/>
            <a:ext cx="20637" cy="227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2411413" y="3716338"/>
            <a:ext cx="5545137" cy="433387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7123" name="Oval 19"/>
          <p:cNvSpPr>
            <a:spLocks noChangeArrowheads="1"/>
          </p:cNvSpPr>
          <p:nvPr/>
        </p:nvSpPr>
        <p:spPr bwMode="auto">
          <a:xfrm>
            <a:off x="2843213" y="2420938"/>
            <a:ext cx="1728787" cy="381635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468313" y="3284538"/>
            <a:ext cx="1741487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b="1">
                <a:solidFill>
                  <a:srgbClr val="0000FF"/>
                </a:solidFill>
              </a:rPr>
              <a:t>A Tuple</a:t>
            </a:r>
          </a:p>
          <a:p>
            <a:pPr eaLnBrk="1" hangingPunct="1"/>
            <a:r>
              <a:rPr lang="en-US" altLang="zh-TW" sz="3200" b="1">
                <a:solidFill>
                  <a:srgbClr val="0000FF"/>
                </a:solidFill>
              </a:rPr>
              <a:t>(rows, </a:t>
            </a:r>
          </a:p>
          <a:p>
            <a:pPr eaLnBrk="1" hangingPunct="1"/>
            <a:r>
              <a:rPr lang="en-US" altLang="zh-TW" sz="3200" b="1">
                <a:solidFill>
                  <a:srgbClr val="0000FF"/>
                </a:solidFill>
              </a:rPr>
              <a:t>instance)</a:t>
            </a:r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1979613" y="3932238"/>
            <a:ext cx="5048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4500563" y="1916113"/>
            <a:ext cx="37941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b="1">
                <a:solidFill>
                  <a:srgbClr val="0000FF"/>
                </a:solidFill>
              </a:rPr>
              <a:t>A Domain</a:t>
            </a:r>
          </a:p>
          <a:p>
            <a:pPr eaLnBrk="1" hangingPunct="1"/>
            <a:r>
              <a:rPr lang="en-US" altLang="zh-TW" sz="3200" b="1">
                <a:solidFill>
                  <a:srgbClr val="0000FF"/>
                </a:solidFill>
              </a:rPr>
              <a:t>(columns, attributes)</a:t>
            </a:r>
          </a:p>
        </p:txBody>
      </p:sp>
      <p:sp>
        <p:nvSpPr>
          <p:cNvPr id="47128" name="Freeform 24"/>
          <p:cNvSpPr>
            <a:spLocks/>
          </p:cNvSpPr>
          <p:nvPr/>
        </p:nvSpPr>
        <p:spPr bwMode="auto">
          <a:xfrm>
            <a:off x="3708400" y="1941513"/>
            <a:ext cx="719138" cy="479425"/>
          </a:xfrm>
          <a:custGeom>
            <a:avLst/>
            <a:gdLst>
              <a:gd name="T0" fmla="*/ 2147483647 w 453"/>
              <a:gd name="T1" fmla="*/ 2147483647 h 302"/>
              <a:gd name="T2" fmla="*/ 2147483647 w 453"/>
              <a:gd name="T3" fmla="*/ 2147483647 h 302"/>
              <a:gd name="T4" fmla="*/ 2147483647 w 453"/>
              <a:gd name="T5" fmla="*/ 2147483647 h 302"/>
              <a:gd name="T6" fmla="*/ 0 w 453"/>
              <a:gd name="T7" fmla="*/ 2147483647 h 3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302">
                <a:moveTo>
                  <a:pt x="453" y="257"/>
                </a:moveTo>
                <a:cubicBezTo>
                  <a:pt x="389" y="208"/>
                  <a:pt x="325" y="159"/>
                  <a:pt x="272" y="121"/>
                </a:cubicBezTo>
                <a:cubicBezTo>
                  <a:pt x="219" y="83"/>
                  <a:pt x="181" y="0"/>
                  <a:pt x="136" y="30"/>
                </a:cubicBezTo>
                <a:cubicBezTo>
                  <a:pt x="91" y="60"/>
                  <a:pt x="45" y="181"/>
                  <a:pt x="0" y="302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134" name="Line 25"/>
          <p:cNvSpPr>
            <a:spLocks noChangeShapeType="1"/>
          </p:cNvSpPr>
          <p:nvPr/>
        </p:nvSpPr>
        <p:spPr bwMode="auto">
          <a:xfrm>
            <a:off x="6372225" y="2924175"/>
            <a:ext cx="1728788" cy="0"/>
          </a:xfrm>
          <a:prstGeom prst="line">
            <a:avLst/>
          </a:prstGeom>
          <a:noFill/>
          <a:ln w="38100">
            <a:solidFill>
              <a:srgbClr val="66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75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2" grpId="0" animBg="1"/>
      <p:bldP spid="47123" grpId="0" animBg="1"/>
      <p:bldP spid="47124" grpId="0"/>
      <p:bldP spid="47125" grpId="0" animBg="1"/>
      <p:bldP spid="47126" grpId="0"/>
      <p:bldP spid="47128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E5E5C9A-982E-4AD9-B9D0-928DBECA6366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130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4762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Ordering the Output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484313"/>
            <a:ext cx="73152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We may ask that the tuples produced by a query be presented </a:t>
            </a:r>
            <a:r>
              <a:rPr lang="en-US" altLang="zh-TW" sz="2800" smtClean="0">
                <a:solidFill>
                  <a:srgbClr val="0000FF"/>
                </a:solidFill>
              </a:rPr>
              <a:t>in sorted order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Add to the ‘select-from-where’ statement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Relation: Sells (bar, alcohol, price)</a:t>
            </a:r>
            <a:endParaRPr lang="en-US" altLang="zh-TW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 smtClean="0"/>
              <a:t>		</a:t>
            </a:r>
            <a:r>
              <a:rPr lang="en-US" altLang="zh-TW" sz="2800" smtClean="0">
                <a:latin typeface="Courier New" pitchFamily="49" charset="0"/>
              </a:rPr>
              <a:t>SELECT 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</a:rPr>
              <a:t>		FROM Sells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</a:rPr>
              <a:t>		WHERE bar = ROOm18 AND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</a:rPr>
              <a:t>			 alcohol = </a:t>
            </a:r>
            <a:r>
              <a:rPr lang="zh-TW" altLang="en-US" sz="2800" smtClean="0">
                <a:latin typeface="Courier New" pitchFamily="49" charset="0"/>
                <a:ea typeface="標楷體" pitchFamily="65" charset="-120"/>
              </a:rPr>
              <a:t>台啤</a:t>
            </a:r>
            <a:r>
              <a:rPr lang="en-US" altLang="zh-TW" sz="280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</a:rPr>
              <a:t>    </a:t>
            </a:r>
            <a:r>
              <a:rPr lang="en-US" altLang="zh-TW" sz="2800" smtClean="0">
                <a:solidFill>
                  <a:srgbClr val="0000FF"/>
                </a:solidFill>
                <a:latin typeface="Courier New" pitchFamily="49" charset="0"/>
              </a:rPr>
              <a:t>ORDER BY price, alcohol, bar;</a:t>
            </a:r>
            <a:endParaRPr lang="en-US" altLang="zh-TW" sz="2400" smtClean="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8C1900D-DEDF-4AC9-B6DF-155712967F94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131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Output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412875"/>
            <a:ext cx="7315200" cy="4191000"/>
          </a:xfrm>
        </p:spPr>
        <p:txBody>
          <a:bodyPr/>
          <a:lstStyle/>
          <a:p>
            <a:pPr eaLnBrk="1" hangingPunct="1"/>
            <a:r>
              <a:rPr lang="en-US" altLang="zh-TW" smtClean="0"/>
              <a:t>From the following  Sells relation: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</a:t>
            </a:r>
            <a:r>
              <a:rPr lang="en-US" altLang="zh-TW" smtClean="0">
                <a:solidFill>
                  <a:srgbClr val="0000FF"/>
                </a:solidFill>
              </a:rPr>
              <a:t>price</a:t>
            </a:r>
            <a:r>
              <a:rPr lang="en-US" altLang="zh-TW" smtClean="0"/>
              <a:t>	    </a:t>
            </a:r>
            <a:r>
              <a:rPr lang="en-US" altLang="zh-TW" smtClean="0">
                <a:solidFill>
                  <a:srgbClr val="0000FF"/>
                </a:solidFill>
              </a:rPr>
              <a:t>alcohol</a:t>
            </a:r>
            <a:r>
              <a:rPr lang="en-US" altLang="zh-TW" smtClean="0"/>
              <a:t>	    </a:t>
            </a:r>
            <a:r>
              <a:rPr lang="en-US" altLang="zh-TW" smtClean="0">
                <a:solidFill>
                  <a:srgbClr val="0000FF"/>
                </a:solidFill>
              </a:rPr>
              <a:t>bar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10	    </a:t>
            </a:r>
            <a:r>
              <a:rPr lang="zh-TW" altLang="en-US" smtClean="0">
                <a:ea typeface="標楷體" pitchFamily="65" charset="-120"/>
              </a:rPr>
              <a:t>台啤</a:t>
            </a:r>
            <a:r>
              <a:rPr lang="zh-TW" altLang="en-US" smtClean="0"/>
              <a:t>	   </a:t>
            </a:r>
            <a:r>
              <a:rPr lang="en-US" altLang="zh-TW" smtClean="0"/>
              <a:t>ROOM18</a:t>
            </a:r>
          </a:p>
        </p:txBody>
      </p:sp>
      <p:sp>
        <p:nvSpPr>
          <p:cNvPr id="33797" name="Rectangle 11"/>
          <p:cNvSpPr>
            <a:spLocks noChangeArrowheads="1"/>
          </p:cNvSpPr>
          <p:nvPr/>
        </p:nvSpPr>
        <p:spPr bwMode="auto">
          <a:xfrm>
            <a:off x="2268538" y="2074863"/>
            <a:ext cx="5046662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798" name="Line 12"/>
          <p:cNvSpPr>
            <a:spLocks noChangeShapeType="1"/>
          </p:cNvSpPr>
          <p:nvPr/>
        </p:nvSpPr>
        <p:spPr bwMode="auto">
          <a:xfrm flipV="1">
            <a:off x="2268538" y="2608263"/>
            <a:ext cx="5046662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9" name="Line 13"/>
          <p:cNvSpPr>
            <a:spLocks noChangeShapeType="1"/>
          </p:cNvSpPr>
          <p:nvPr/>
        </p:nvSpPr>
        <p:spPr bwMode="auto">
          <a:xfrm>
            <a:off x="3635375" y="2060575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0" name="Line 14"/>
          <p:cNvSpPr>
            <a:spLocks noChangeShapeType="1"/>
          </p:cNvSpPr>
          <p:nvPr/>
        </p:nvSpPr>
        <p:spPr bwMode="auto">
          <a:xfrm>
            <a:off x="5219700" y="2060575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FC36B5D-1A08-4AA7-BDE3-6A51C1D1B2A5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132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7651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Multi-Relation Queries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Interesting queries often combine data from </a:t>
            </a:r>
            <a:r>
              <a:rPr lang="en-US" altLang="zh-TW" smtClean="0">
                <a:solidFill>
                  <a:srgbClr val="0000FF"/>
                </a:solidFill>
              </a:rPr>
              <a:t>more than one relation</a:t>
            </a:r>
          </a:p>
          <a:p>
            <a:pPr eaLnBrk="1" hangingPunct="1"/>
            <a:r>
              <a:rPr lang="en-US" altLang="zh-TW" smtClean="0"/>
              <a:t>We can address several relations in one query by listing them all in the </a:t>
            </a:r>
            <a:r>
              <a:rPr lang="en-US" altLang="zh-TW" smtClean="0">
                <a:solidFill>
                  <a:srgbClr val="0000FF"/>
                </a:solidFill>
              </a:rPr>
              <a:t>FROM</a:t>
            </a:r>
            <a:r>
              <a:rPr lang="en-US" altLang="zh-TW" smtClean="0"/>
              <a:t> clause</a:t>
            </a:r>
          </a:p>
          <a:p>
            <a:pPr eaLnBrk="1" hangingPunct="1"/>
            <a:r>
              <a:rPr lang="en-US" altLang="zh-TW" smtClean="0"/>
              <a:t>Distinguish attributes of the same name by </a:t>
            </a:r>
            <a:r>
              <a:rPr lang="en-US" altLang="zh-TW" smtClean="0">
                <a:latin typeface="Tahoma" pitchFamily="34" charset="0"/>
              </a:rPr>
              <a:t>“</a:t>
            </a:r>
            <a:r>
              <a:rPr lang="en-US" altLang="zh-TW" smtClean="0"/>
              <a:t>&lt;relation&gt;.&lt;attribute&gt;</a:t>
            </a:r>
            <a:r>
              <a:rPr lang="en-US" altLang="zh-TW" smtClean="0">
                <a:latin typeface="Tahoma" pitchFamily="34" charset="0"/>
              </a:rPr>
              <a:t>”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90810E4-B106-4FEA-82BC-C17A67F00D78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133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8278812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Using relations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Likes(</a:t>
            </a:r>
            <a:r>
              <a:rPr lang="en-US" altLang="zh-TW" smtClean="0">
                <a:solidFill>
                  <a:srgbClr val="0000FF"/>
                </a:solidFill>
              </a:rPr>
              <a:t>drinker</a:t>
            </a:r>
            <a:r>
              <a:rPr lang="en-US" altLang="zh-TW" smtClean="0"/>
              <a:t>, alcohol)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Frequents(</a:t>
            </a:r>
            <a:r>
              <a:rPr lang="en-US" altLang="zh-TW" smtClean="0">
                <a:solidFill>
                  <a:srgbClr val="0000FF"/>
                </a:solidFill>
              </a:rPr>
              <a:t>drinker</a:t>
            </a:r>
            <a:r>
              <a:rPr lang="en-US" altLang="zh-TW" smtClean="0"/>
              <a:t>, bar)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find the alcohols liked by at least one person who frequents ROOM18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/>
              <a:t>	</a:t>
            </a:r>
            <a:r>
              <a:rPr lang="en-US" altLang="zh-TW" sz="2800" smtClean="0">
                <a:latin typeface="Courier New" pitchFamily="49" charset="0"/>
              </a:rPr>
              <a:t>SELECT alcohol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</a:rPr>
              <a:t>	FROM </a:t>
            </a:r>
            <a:r>
              <a:rPr lang="en-US" altLang="zh-TW" sz="2800" smtClean="0">
                <a:solidFill>
                  <a:srgbClr val="FF0000"/>
                </a:solidFill>
                <a:latin typeface="Courier New" pitchFamily="49" charset="0"/>
              </a:rPr>
              <a:t>Likes</a:t>
            </a:r>
            <a:r>
              <a:rPr lang="en-US" altLang="zh-TW" sz="2800" smtClean="0">
                <a:latin typeface="Courier New" pitchFamily="49" charset="0"/>
              </a:rPr>
              <a:t>, </a:t>
            </a:r>
            <a:r>
              <a:rPr lang="en-US" altLang="zh-TW" sz="2800" smtClean="0">
                <a:solidFill>
                  <a:srgbClr val="33CC33"/>
                </a:solidFill>
                <a:latin typeface="Courier New" pitchFamily="49" charset="0"/>
              </a:rPr>
              <a:t>Frequents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</a:rPr>
              <a:t>	WHERE bar = ‘ROOM18’ AND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</a:rPr>
              <a:t>		</a:t>
            </a:r>
            <a:r>
              <a:rPr lang="en-US" altLang="zh-TW" sz="2800" smtClean="0">
                <a:solidFill>
                  <a:srgbClr val="33CC33"/>
                </a:solidFill>
                <a:latin typeface="Courier New" pitchFamily="49" charset="0"/>
              </a:rPr>
              <a:t>Frequents</a:t>
            </a:r>
            <a:r>
              <a:rPr lang="en-US" altLang="zh-TW" sz="2800" smtClean="0">
                <a:latin typeface="Courier New" pitchFamily="49" charset="0"/>
              </a:rPr>
              <a:t>.</a:t>
            </a:r>
            <a:r>
              <a:rPr lang="en-US" altLang="zh-TW" sz="2800" smtClean="0">
                <a:solidFill>
                  <a:srgbClr val="3333FF"/>
                </a:solidFill>
                <a:latin typeface="Courier New" pitchFamily="49" charset="0"/>
              </a:rPr>
              <a:t>drinker</a:t>
            </a:r>
            <a:r>
              <a:rPr lang="en-US" altLang="zh-TW" sz="2800" smtClean="0">
                <a:latin typeface="Courier New" pitchFamily="49" charset="0"/>
              </a:rPr>
              <a:t> = </a:t>
            </a:r>
            <a:r>
              <a:rPr lang="en-US" altLang="zh-TW" sz="2800" smtClean="0">
                <a:solidFill>
                  <a:srgbClr val="FF0000"/>
                </a:solidFill>
                <a:latin typeface="Courier New" pitchFamily="49" charset="0"/>
              </a:rPr>
              <a:t>Likes</a:t>
            </a:r>
            <a:r>
              <a:rPr lang="en-US" altLang="zh-TW" sz="2800" smtClean="0">
                <a:latin typeface="Courier New" pitchFamily="49" charset="0"/>
              </a:rPr>
              <a:t>.</a:t>
            </a:r>
            <a:r>
              <a:rPr lang="en-US" altLang="zh-TW" sz="2800" smtClean="0">
                <a:solidFill>
                  <a:srgbClr val="3333FF"/>
                </a:solidFill>
                <a:latin typeface="Courier New" pitchFamily="49" charset="0"/>
              </a:rPr>
              <a:t>drinker</a:t>
            </a:r>
            <a:r>
              <a:rPr lang="en-US" altLang="zh-TW" sz="280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00C07F2-74F9-426D-A1EC-1AC43C6DC593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134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Output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412875"/>
            <a:ext cx="7315200" cy="4191000"/>
          </a:xfrm>
        </p:spPr>
        <p:txBody>
          <a:bodyPr/>
          <a:lstStyle/>
          <a:p>
            <a:pPr eaLnBrk="1" hangingPunct="1"/>
            <a:r>
              <a:rPr lang="en-US" altLang="zh-TW" smtClean="0"/>
              <a:t>From the following  Likes and Frequents relation: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</a:t>
            </a:r>
            <a:r>
              <a:rPr lang="en-US" altLang="zh-TW" smtClean="0">
                <a:solidFill>
                  <a:srgbClr val="0000FF"/>
                </a:solidFill>
              </a:rPr>
              <a:t>alcohol</a:t>
            </a:r>
            <a:endParaRPr lang="en-US" altLang="zh-TW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ea typeface="標楷體" pitchFamily="65" charset="-120"/>
              </a:rPr>
              <a:t>		</a:t>
            </a:r>
            <a:r>
              <a:rPr lang="zh-TW" altLang="en-US" smtClean="0">
                <a:ea typeface="標楷體" pitchFamily="65" charset="-120"/>
              </a:rPr>
              <a:t>台啤</a:t>
            </a:r>
            <a:endParaRPr lang="zh-TW" altLang="en-US" smtClean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268538" y="2565400"/>
            <a:ext cx="1655762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0" name="Line 8"/>
          <p:cNvSpPr>
            <a:spLocks noChangeShapeType="1"/>
          </p:cNvSpPr>
          <p:nvPr/>
        </p:nvSpPr>
        <p:spPr bwMode="auto">
          <a:xfrm>
            <a:off x="2268538" y="3055938"/>
            <a:ext cx="16557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39C2035-70D2-4B2F-922A-69EA393DC576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135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921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Formal Semantics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7993062" cy="4191000"/>
          </a:xfrm>
        </p:spPr>
        <p:txBody>
          <a:bodyPr/>
          <a:lstStyle/>
          <a:p>
            <a:pPr marL="609600" indent="-609600" eaLnBrk="1" hangingPunct="1"/>
            <a:r>
              <a:rPr lang="en-US" altLang="zh-TW" smtClean="0"/>
              <a:t>Almost the same as for single-relation queries: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TW" smtClean="0"/>
              <a:t>Start with the </a:t>
            </a:r>
            <a:r>
              <a:rPr lang="en-US" altLang="zh-TW" sz="3600" u="sng" smtClean="0">
                <a:solidFill>
                  <a:srgbClr val="0000FF"/>
                </a:solidFill>
              </a:rPr>
              <a:t>product of all the relations</a:t>
            </a:r>
            <a:r>
              <a:rPr lang="en-US" altLang="zh-TW" smtClean="0"/>
              <a:t> in the FROM clause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TW" smtClean="0"/>
              <a:t>Apply the selection condition from the WHERE clause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TW" smtClean="0"/>
              <a:t>Project onto the list of attributes and expressions in the SELECT clause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BDF2C7C-7CA2-4DFA-BAB5-90DF060E426A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136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762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Operational Semantics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628775"/>
            <a:ext cx="7315200" cy="4191000"/>
          </a:xfrm>
        </p:spPr>
        <p:txBody>
          <a:bodyPr/>
          <a:lstStyle/>
          <a:p>
            <a:pPr eaLnBrk="1" hangingPunct="1"/>
            <a:r>
              <a:rPr lang="en-US" altLang="zh-TW" smtClean="0"/>
              <a:t>Imagine one </a:t>
            </a:r>
            <a:r>
              <a:rPr lang="en-US" altLang="zh-TW" smtClean="0">
                <a:solidFill>
                  <a:srgbClr val="0000FF"/>
                </a:solidFill>
              </a:rPr>
              <a:t>tuple-variable</a:t>
            </a:r>
            <a:r>
              <a:rPr lang="en-US" altLang="zh-TW" smtClean="0"/>
              <a:t> for each relation in the FROM clause</a:t>
            </a:r>
          </a:p>
          <a:p>
            <a:pPr lvl="1" eaLnBrk="1" hangingPunct="1"/>
            <a:r>
              <a:rPr lang="en-US" altLang="zh-TW" smtClean="0"/>
              <a:t>These tuple-variables </a:t>
            </a:r>
            <a:r>
              <a:rPr lang="en-US" altLang="zh-TW" smtClean="0">
                <a:solidFill>
                  <a:srgbClr val="0000FF"/>
                </a:solidFill>
              </a:rPr>
              <a:t>visit each combination of tuples</a:t>
            </a:r>
            <a:r>
              <a:rPr lang="en-US" altLang="zh-TW" smtClean="0"/>
              <a:t>, one from each relation</a:t>
            </a:r>
          </a:p>
          <a:p>
            <a:pPr eaLnBrk="1" hangingPunct="1"/>
            <a:r>
              <a:rPr lang="en-US" altLang="zh-TW" smtClean="0"/>
              <a:t>If the tuple-variables are pointing to tuples that satisfy the WHERE clause, send these tuples to the SELECT clause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F42D51A-89A1-41AD-8D62-F0C354F63082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137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03238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506413" y="2247900"/>
            <a:ext cx="8458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Tahoma" pitchFamily="34" charset="0"/>
              </a:rPr>
              <a:t>	drinker       bar		drinker     alcohol</a:t>
            </a:r>
          </a:p>
          <a:p>
            <a:endParaRPr lang="en-US" altLang="zh-TW">
              <a:latin typeface="Tahoma" pitchFamily="34" charset="0"/>
            </a:endParaRPr>
          </a:p>
          <a:p>
            <a:r>
              <a:rPr lang="en-US" altLang="zh-TW">
                <a:latin typeface="Tahoma" pitchFamily="34" charset="0"/>
              </a:rPr>
              <a:t>tv1								tv2</a:t>
            </a:r>
          </a:p>
          <a:p>
            <a:r>
              <a:rPr lang="en-US" altLang="zh-TW">
                <a:latin typeface="Tahoma" pitchFamily="34" charset="0"/>
              </a:rPr>
              <a:t>					</a:t>
            </a:r>
            <a:r>
              <a:rPr lang="zh-TW" altLang="en-US" b="1">
                <a:latin typeface="Tahoma" pitchFamily="34" charset="0"/>
                <a:ea typeface="標楷體" pitchFamily="65" charset="-120"/>
              </a:rPr>
              <a:t>張天才      台啤</a:t>
            </a:r>
          </a:p>
          <a:p>
            <a:r>
              <a:rPr lang="zh-TW" altLang="en-US">
                <a:latin typeface="Tahoma" pitchFamily="34" charset="0"/>
              </a:rPr>
              <a:t>	</a:t>
            </a:r>
            <a:r>
              <a:rPr lang="zh-TW" altLang="en-US" b="1">
                <a:latin typeface="Tahoma" pitchFamily="34" charset="0"/>
                <a:ea typeface="標楷體" pitchFamily="65" charset="-120"/>
              </a:rPr>
              <a:t>張天才</a:t>
            </a:r>
            <a:r>
              <a:rPr lang="zh-TW" altLang="en-US">
                <a:latin typeface="Tahoma" pitchFamily="34" charset="0"/>
              </a:rPr>
              <a:t>   </a:t>
            </a:r>
            <a:r>
              <a:rPr lang="en-US" altLang="zh-TW">
                <a:latin typeface="Tahoma" pitchFamily="34" charset="0"/>
              </a:rPr>
              <a:t>ROOM18</a:t>
            </a:r>
          </a:p>
          <a:p>
            <a:endParaRPr lang="en-US" altLang="zh-TW">
              <a:latin typeface="Tahoma" pitchFamily="34" charset="0"/>
            </a:endParaRPr>
          </a:p>
          <a:p>
            <a:endParaRPr lang="en-US" altLang="zh-TW">
              <a:latin typeface="Tahoma" pitchFamily="34" charset="0"/>
            </a:endParaRPr>
          </a:p>
          <a:p>
            <a:r>
              <a:rPr lang="en-US" altLang="zh-TW">
                <a:latin typeface="Tahoma" pitchFamily="34" charset="0"/>
              </a:rPr>
              <a:t>							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420813" y="2236788"/>
            <a:ext cx="2590800" cy="2895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1420813" y="2693988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1420813" y="3789363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1420813" y="421798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>
            <a:off x="2640013" y="2236788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5078413" y="2236788"/>
            <a:ext cx="2590800" cy="2438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>
            <a:off x="5078413" y="2693988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>
            <a:off x="5078413" y="342900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>
            <a:off x="5078413" y="383698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6297613" y="2236788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735013" y="3532188"/>
            <a:ext cx="685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 flipH="1">
            <a:off x="7669213" y="3532188"/>
            <a:ext cx="457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373813" y="3455988"/>
            <a:ext cx="2336800" cy="2647950"/>
            <a:chOff x="3888" y="1968"/>
            <a:chExt cx="1472" cy="1668"/>
          </a:xfrm>
        </p:grpSpPr>
        <p:sp>
          <p:nvSpPr>
            <p:cNvPr id="39963" name="Text Box 17"/>
            <p:cNvSpPr txBox="1">
              <a:spLocks noChangeArrowheads="1"/>
            </p:cNvSpPr>
            <p:nvPr/>
          </p:nvSpPr>
          <p:spPr bwMode="auto">
            <a:xfrm>
              <a:off x="3888" y="1968"/>
              <a:ext cx="1472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en-US" altLang="zh-TW">
                <a:latin typeface="Tahoma" pitchFamily="34" charset="0"/>
              </a:endParaRPr>
            </a:p>
            <a:p>
              <a:endParaRPr lang="en-US" altLang="zh-TW">
                <a:latin typeface="Tahoma" pitchFamily="34" charset="0"/>
              </a:endParaRPr>
            </a:p>
            <a:p>
              <a:endParaRPr lang="en-US" altLang="zh-TW">
                <a:latin typeface="Tahoma" pitchFamily="34" charset="0"/>
              </a:endParaRPr>
            </a:p>
            <a:p>
              <a:endParaRPr lang="en-US" altLang="zh-TW">
                <a:latin typeface="Tahoma" pitchFamily="34" charset="0"/>
              </a:endParaRPr>
            </a:p>
            <a:p>
              <a:endParaRPr lang="en-US" altLang="zh-TW">
                <a:latin typeface="Tahoma" pitchFamily="34" charset="0"/>
              </a:endParaRPr>
            </a:p>
            <a:p>
              <a:endParaRPr lang="en-US" altLang="zh-TW">
                <a:latin typeface="Tahoma" pitchFamily="34" charset="0"/>
              </a:endParaRPr>
            </a:p>
            <a:p>
              <a:r>
                <a:rPr lang="en-US" altLang="zh-TW">
                  <a:latin typeface="Tahoma" pitchFamily="34" charset="0"/>
                </a:rPr>
                <a:t>	to output</a:t>
              </a:r>
            </a:p>
          </p:txBody>
        </p:sp>
        <p:sp>
          <p:nvSpPr>
            <p:cNvPr id="39964" name="Line 18"/>
            <p:cNvSpPr>
              <a:spLocks noChangeShapeType="1"/>
            </p:cNvSpPr>
            <p:nvPr/>
          </p:nvSpPr>
          <p:spPr bwMode="auto">
            <a:xfrm>
              <a:off x="4128" y="2256"/>
              <a:ext cx="72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59013" y="3913188"/>
            <a:ext cx="3509962" cy="2684462"/>
            <a:chOff x="1296" y="2256"/>
            <a:chExt cx="2211" cy="1691"/>
          </a:xfrm>
        </p:grpSpPr>
        <p:sp>
          <p:nvSpPr>
            <p:cNvPr id="39960" name="Text Box 20"/>
            <p:cNvSpPr txBox="1">
              <a:spLocks noChangeArrowheads="1"/>
            </p:cNvSpPr>
            <p:nvPr/>
          </p:nvSpPr>
          <p:spPr bwMode="auto">
            <a:xfrm>
              <a:off x="2390" y="3429"/>
              <a:ext cx="111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>
                  <a:latin typeface="Tahoma" pitchFamily="34" charset="0"/>
                </a:rPr>
                <a:t>check these</a:t>
              </a:r>
            </a:p>
            <a:p>
              <a:r>
                <a:rPr lang="en-US" altLang="zh-TW">
                  <a:latin typeface="Tahoma" pitchFamily="34" charset="0"/>
                </a:rPr>
                <a:t>are equal</a:t>
              </a:r>
            </a:p>
          </p:txBody>
        </p:sp>
        <p:sp>
          <p:nvSpPr>
            <p:cNvPr id="39961" name="Line 21"/>
            <p:cNvSpPr>
              <a:spLocks noChangeShapeType="1"/>
            </p:cNvSpPr>
            <p:nvPr/>
          </p:nvSpPr>
          <p:spPr bwMode="auto">
            <a:xfrm flipH="1" flipV="1">
              <a:off x="1296" y="2352"/>
              <a:ext cx="120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2" name="Line 22"/>
            <p:cNvSpPr>
              <a:spLocks noChangeShapeType="1"/>
            </p:cNvSpPr>
            <p:nvPr/>
          </p:nvSpPr>
          <p:spPr bwMode="auto">
            <a:xfrm flipV="1">
              <a:off x="3312" y="2256"/>
              <a:ext cx="9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087813" y="4141788"/>
            <a:ext cx="1976437" cy="1312862"/>
            <a:chOff x="2448" y="2400"/>
            <a:chExt cx="1245" cy="827"/>
          </a:xfrm>
        </p:grpSpPr>
        <p:sp>
          <p:nvSpPr>
            <p:cNvPr id="39958" name="Text Box 24"/>
            <p:cNvSpPr txBox="1">
              <a:spLocks noChangeArrowheads="1"/>
            </p:cNvSpPr>
            <p:nvPr/>
          </p:nvSpPr>
          <p:spPr bwMode="auto">
            <a:xfrm>
              <a:off x="2534" y="2709"/>
              <a:ext cx="115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>
                  <a:latin typeface="Tahoma" pitchFamily="34" charset="0"/>
                </a:rPr>
                <a:t>check</a:t>
              </a:r>
            </a:p>
            <a:p>
              <a:r>
                <a:rPr lang="en-US" altLang="zh-TW">
                  <a:latin typeface="Tahoma" pitchFamily="34" charset="0"/>
                </a:rPr>
                <a:t>for ROOM18</a:t>
              </a:r>
            </a:p>
          </p:txBody>
        </p:sp>
        <p:sp>
          <p:nvSpPr>
            <p:cNvPr id="39959" name="Line 25"/>
            <p:cNvSpPr>
              <a:spLocks noChangeShapeType="1"/>
            </p:cNvSpPr>
            <p:nvPr/>
          </p:nvSpPr>
          <p:spPr bwMode="auto">
            <a:xfrm flipH="1" flipV="1">
              <a:off x="2448" y="2400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9956" name="Text Box 30"/>
          <p:cNvSpPr txBox="1">
            <a:spLocks noChangeArrowheads="1"/>
          </p:cNvSpPr>
          <p:nvPr/>
        </p:nvSpPr>
        <p:spPr bwMode="auto">
          <a:xfrm>
            <a:off x="1368425" y="1747838"/>
            <a:ext cx="150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/>
              <a:t>Frequents</a:t>
            </a:r>
          </a:p>
        </p:txBody>
      </p:sp>
      <p:sp>
        <p:nvSpPr>
          <p:cNvPr id="39957" name="Text Box 31"/>
          <p:cNvSpPr txBox="1">
            <a:spLocks noChangeArrowheads="1"/>
          </p:cNvSpPr>
          <p:nvPr/>
        </p:nvSpPr>
        <p:spPr bwMode="auto">
          <a:xfrm>
            <a:off x="5060950" y="1744663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/>
              <a:t>Likes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5E8E480-4BA3-4391-B748-F833EFE333E6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138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651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Explicit Tuple-Variables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81200"/>
            <a:ext cx="7342187" cy="4343400"/>
          </a:xfrm>
        </p:spPr>
        <p:txBody>
          <a:bodyPr/>
          <a:lstStyle/>
          <a:p>
            <a:pPr eaLnBrk="1" hangingPunct="1"/>
            <a:r>
              <a:rPr lang="en-US" altLang="zh-TW" smtClean="0"/>
              <a:t>Sometimes, a query needs to use </a:t>
            </a:r>
            <a:r>
              <a:rPr lang="en-US" altLang="zh-TW" smtClean="0">
                <a:solidFill>
                  <a:srgbClr val="0000FF"/>
                </a:solidFill>
              </a:rPr>
              <a:t>two copies of the same relation</a:t>
            </a:r>
          </a:p>
          <a:p>
            <a:pPr eaLnBrk="1" hangingPunct="1"/>
            <a:r>
              <a:rPr lang="en-US" altLang="zh-TW" smtClean="0"/>
              <a:t>Distinguish copies by following the relation name by the name of a tuple-variable, in the FROM clause</a:t>
            </a:r>
          </a:p>
          <a:p>
            <a:pPr eaLnBrk="1" hangingPunct="1"/>
            <a:r>
              <a:rPr lang="en-US" altLang="zh-TW" smtClean="0"/>
              <a:t>It</a:t>
            </a:r>
            <a:r>
              <a:rPr lang="en-US" altLang="zh-TW" smtClean="0">
                <a:latin typeface="Tahoma" pitchFamily="34" charset="0"/>
              </a:rPr>
              <a:t>’</a:t>
            </a:r>
            <a:r>
              <a:rPr lang="en-US" altLang="zh-TW" smtClean="0"/>
              <a:t>s always an option to rename relations this way, even when not essential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BE89C1A-53B7-4F2E-8E7E-DBACF8E587D9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139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348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From Alcohol (name, </a:t>
            </a:r>
            <a:r>
              <a:rPr lang="en-US" altLang="zh-TW" dirty="0" err="1" smtClean="0"/>
              <a:t>manf</a:t>
            </a:r>
            <a:r>
              <a:rPr lang="en-US" altLang="zh-TW" dirty="0" smtClean="0"/>
              <a:t>), find all pairs of alcohols by the </a:t>
            </a:r>
            <a:r>
              <a:rPr lang="en-US" altLang="zh-TW" dirty="0" smtClean="0">
                <a:solidFill>
                  <a:srgbClr val="0000FF"/>
                </a:solidFill>
              </a:rPr>
              <a:t>same manufacturer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Do not produce pairs like (TB</a:t>
            </a:r>
            <a:r>
              <a:rPr lang="zh-TW" altLang="en-US" dirty="0" smtClean="0">
                <a:ea typeface="標楷體" pitchFamily="65" charset="-120"/>
              </a:rPr>
              <a:t>台啤</a:t>
            </a:r>
            <a:r>
              <a:rPr lang="en-US" altLang="zh-TW" dirty="0" smtClean="0"/>
              <a:t>,TB</a:t>
            </a:r>
            <a:r>
              <a:rPr lang="zh-TW" altLang="en-US" dirty="0" smtClean="0">
                <a:ea typeface="標楷體" pitchFamily="65" charset="-120"/>
              </a:rPr>
              <a:t>台啤</a:t>
            </a:r>
            <a:r>
              <a:rPr lang="en-US" altLang="zh-TW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Produce pairs in alphabetic order, e.g. (TB</a:t>
            </a:r>
            <a:r>
              <a:rPr lang="zh-TW" altLang="en-US" dirty="0" smtClean="0">
                <a:ea typeface="標楷體" pitchFamily="65" charset="-120"/>
              </a:rPr>
              <a:t>台啤</a:t>
            </a:r>
            <a:r>
              <a:rPr lang="en-US" altLang="zh-TW" dirty="0" smtClean="0"/>
              <a:t>,YS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玉山二鍋頭</a:t>
            </a:r>
            <a:r>
              <a:rPr lang="en-US" altLang="zh-TW" dirty="0" smtClean="0"/>
              <a:t>), not (YS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玉山二鍋頭</a:t>
            </a:r>
            <a:r>
              <a:rPr lang="en-US" altLang="zh-TW" dirty="0" smtClean="0"/>
              <a:t>, TB</a:t>
            </a:r>
            <a:r>
              <a:rPr lang="zh-TW" altLang="en-US" dirty="0" smtClean="0">
                <a:ea typeface="標楷體" pitchFamily="65" charset="-120"/>
              </a:rPr>
              <a:t>台啤</a:t>
            </a:r>
            <a:r>
              <a:rPr lang="en-US" altLang="zh-TW" dirty="0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latin typeface="Courier New" pitchFamily="49" charset="0"/>
              </a:rPr>
              <a:t>SELECT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</a:rPr>
              <a:t>a1</a:t>
            </a:r>
            <a:r>
              <a:rPr lang="en-US" altLang="zh-TW" dirty="0" smtClean="0">
                <a:latin typeface="Courier New" pitchFamily="49" charset="0"/>
              </a:rPr>
              <a:t>.name, </a:t>
            </a:r>
            <a:r>
              <a:rPr lang="en-US" altLang="zh-TW" dirty="0" smtClean="0">
                <a:solidFill>
                  <a:srgbClr val="33CC33"/>
                </a:solidFill>
                <a:latin typeface="Courier New" pitchFamily="49" charset="0"/>
              </a:rPr>
              <a:t>a2</a:t>
            </a:r>
            <a:r>
              <a:rPr lang="en-US" altLang="zh-TW" dirty="0" smtClean="0">
                <a:latin typeface="Courier New" pitchFamily="49" charset="0"/>
              </a:rPr>
              <a:t>.name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latin typeface="Courier New" pitchFamily="49" charset="0"/>
              </a:rPr>
              <a:t>	FROM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</a:rPr>
              <a:t>Alcohol a1</a:t>
            </a:r>
            <a:r>
              <a:rPr lang="en-US" altLang="zh-TW" dirty="0" smtClean="0">
                <a:latin typeface="Courier New" pitchFamily="49" charset="0"/>
              </a:rPr>
              <a:t>, </a:t>
            </a:r>
            <a:r>
              <a:rPr lang="en-US" altLang="zh-TW" dirty="0" smtClean="0">
                <a:solidFill>
                  <a:srgbClr val="33CC33"/>
                </a:solidFill>
                <a:latin typeface="Courier New" pitchFamily="49" charset="0"/>
              </a:rPr>
              <a:t>Alcohol a2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latin typeface="Courier New" pitchFamily="49" charset="0"/>
              </a:rPr>
              <a:t>	WHERE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</a:rPr>
              <a:t>a1</a:t>
            </a:r>
            <a:r>
              <a:rPr lang="en-US" altLang="zh-TW" dirty="0" smtClean="0">
                <a:latin typeface="Courier New" pitchFamily="49" charset="0"/>
              </a:rPr>
              <a:t>.manf = </a:t>
            </a:r>
            <a:r>
              <a:rPr lang="en-US" altLang="zh-TW" dirty="0" smtClean="0">
                <a:solidFill>
                  <a:srgbClr val="33CC33"/>
                </a:solidFill>
                <a:latin typeface="Courier New" pitchFamily="49" charset="0"/>
              </a:rPr>
              <a:t>a2</a:t>
            </a:r>
            <a:r>
              <a:rPr lang="en-US" altLang="zh-TW" dirty="0" smtClean="0">
                <a:latin typeface="Courier New" pitchFamily="49" charset="0"/>
              </a:rPr>
              <a:t>.manf AND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latin typeface="Courier New" pitchFamily="49" charset="0"/>
              </a:rPr>
              <a:t>		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</a:rPr>
              <a:t>a1</a:t>
            </a:r>
            <a:r>
              <a:rPr lang="en-US" altLang="zh-TW" dirty="0" smtClean="0">
                <a:latin typeface="Courier New" pitchFamily="49" charset="0"/>
              </a:rPr>
              <a:t>.name &lt; </a:t>
            </a:r>
            <a:r>
              <a:rPr lang="en-US" altLang="zh-TW" dirty="0" smtClean="0">
                <a:solidFill>
                  <a:srgbClr val="33CC33"/>
                </a:solidFill>
                <a:latin typeface="Courier New" pitchFamily="49" charset="0"/>
              </a:rPr>
              <a:t>a2</a:t>
            </a:r>
            <a:r>
              <a:rPr lang="en-US" altLang="zh-TW" dirty="0" smtClean="0">
                <a:latin typeface="Courier New" pitchFamily="49" charset="0"/>
              </a:rPr>
              <a:t>.name;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35B8A81-C4FA-4824-BB2D-E3C716B98B4D}" type="slidenum">
              <a:rPr lang="en-US" altLang="zh-TW" sz="2600" smtClean="0">
                <a:solidFill>
                  <a:schemeClr val="bg2"/>
                </a:solidFill>
                <a:latin typeface="Arial" charset="0"/>
              </a:rPr>
              <a:pPr eaLnBrk="1" hangingPunct="1"/>
              <a:t>14</a:t>
            </a:fld>
            <a:endParaRPr lang="en-US" altLang="zh-TW" sz="26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71550" y="620713"/>
            <a:ext cx="7772400" cy="1143000"/>
          </a:xfrm>
        </p:spPr>
        <p:txBody>
          <a:bodyPr/>
          <a:lstStyle/>
          <a:p>
            <a:pPr eaLnBrk="1" hangingPunct="1"/>
            <a:r>
              <a:rPr lang="zh-TW" altLang="en-US" u="sng" smtClean="0">
                <a:latin typeface="標楷體" pitchFamily="65" charset="-120"/>
                <a:ea typeface="標楷體" pitchFamily="65" charset="-120"/>
              </a:rPr>
              <a:t>橫肉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國語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) </a:t>
            </a:r>
            <a:r>
              <a:rPr lang="zh-TW" altLang="en-US" u="sng" smtClean="0">
                <a:latin typeface="標楷體" pitchFamily="65" charset="-120"/>
                <a:ea typeface="標楷體" pitchFamily="65" charset="-120"/>
              </a:rPr>
              <a:t>豬腳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台語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6148" name="Line 7"/>
          <p:cNvSpPr>
            <a:spLocks noChangeShapeType="1"/>
          </p:cNvSpPr>
          <p:nvPr/>
        </p:nvSpPr>
        <p:spPr bwMode="auto">
          <a:xfrm>
            <a:off x="2286000" y="36322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2286000" y="3098800"/>
            <a:ext cx="6019800" cy="2274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0" name="Line 9"/>
          <p:cNvSpPr>
            <a:spLocks noChangeShapeType="1"/>
          </p:cNvSpPr>
          <p:nvPr/>
        </p:nvSpPr>
        <p:spPr bwMode="auto">
          <a:xfrm flipH="1">
            <a:off x="4932363" y="3098800"/>
            <a:ext cx="20637" cy="227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2411413" y="3716338"/>
            <a:ext cx="5545137" cy="433387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2843213" y="2420938"/>
            <a:ext cx="1728787" cy="381635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468313" y="3284538"/>
            <a:ext cx="1741487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b="1">
                <a:solidFill>
                  <a:srgbClr val="0000FF"/>
                </a:solidFill>
              </a:rPr>
              <a:t>A Tuple</a:t>
            </a:r>
          </a:p>
          <a:p>
            <a:pPr eaLnBrk="1" hangingPunct="1"/>
            <a:r>
              <a:rPr lang="en-US" altLang="zh-TW" sz="3200" b="1">
                <a:solidFill>
                  <a:srgbClr val="0000FF"/>
                </a:solidFill>
              </a:rPr>
              <a:t>(rows, </a:t>
            </a:r>
          </a:p>
          <a:p>
            <a:pPr eaLnBrk="1" hangingPunct="1"/>
            <a:r>
              <a:rPr lang="en-US" altLang="zh-TW" sz="3200" b="1">
                <a:solidFill>
                  <a:srgbClr val="0000FF"/>
                </a:solidFill>
              </a:rPr>
              <a:t>instance)</a:t>
            </a:r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>
            <a:off x="1979613" y="3932238"/>
            <a:ext cx="5048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4500563" y="1916113"/>
            <a:ext cx="37941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b="1">
                <a:solidFill>
                  <a:srgbClr val="0000FF"/>
                </a:solidFill>
              </a:rPr>
              <a:t>A Domain</a:t>
            </a:r>
          </a:p>
          <a:p>
            <a:pPr eaLnBrk="1" hangingPunct="1"/>
            <a:r>
              <a:rPr lang="en-US" altLang="zh-TW" sz="3200" b="1">
                <a:solidFill>
                  <a:srgbClr val="0000FF"/>
                </a:solidFill>
              </a:rPr>
              <a:t>(columns, attributes)</a:t>
            </a:r>
          </a:p>
        </p:txBody>
      </p:sp>
      <p:sp>
        <p:nvSpPr>
          <p:cNvPr id="112655" name="Freeform 15"/>
          <p:cNvSpPr>
            <a:spLocks/>
          </p:cNvSpPr>
          <p:nvPr/>
        </p:nvSpPr>
        <p:spPr bwMode="auto">
          <a:xfrm>
            <a:off x="3708400" y="1941513"/>
            <a:ext cx="719138" cy="479425"/>
          </a:xfrm>
          <a:custGeom>
            <a:avLst/>
            <a:gdLst>
              <a:gd name="T0" fmla="*/ 2147483647 w 453"/>
              <a:gd name="T1" fmla="*/ 2147483647 h 302"/>
              <a:gd name="T2" fmla="*/ 2147483647 w 453"/>
              <a:gd name="T3" fmla="*/ 2147483647 h 302"/>
              <a:gd name="T4" fmla="*/ 2147483647 w 453"/>
              <a:gd name="T5" fmla="*/ 2147483647 h 302"/>
              <a:gd name="T6" fmla="*/ 0 w 453"/>
              <a:gd name="T7" fmla="*/ 2147483647 h 3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302">
                <a:moveTo>
                  <a:pt x="453" y="257"/>
                </a:moveTo>
                <a:cubicBezTo>
                  <a:pt x="389" y="208"/>
                  <a:pt x="325" y="159"/>
                  <a:pt x="272" y="121"/>
                </a:cubicBezTo>
                <a:cubicBezTo>
                  <a:pt x="219" y="83"/>
                  <a:pt x="181" y="0"/>
                  <a:pt x="136" y="30"/>
                </a:cubicBezTo>
                <a:cubicBezTo>
                  <a:pt x="91" y="60"/>
                  <a:pt x="45" y="181"/>
                  <a:pt x="0" y="302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157" name="Line 16"/>
          <p:cNvSpPr>
            <a:spLocks noChangeShapeType="1"/>
          </p:cNvSpPr>
          <p:nvPr/>
        </p:nvSpPr>
        <p:spPr bwMode="auto">
          <a:xfrm>
            <a:off x="6372225" y="2924175"/>
            <a:ext cx="1728788" cy="0"/>
          </a:xfrm>
          <a:prstGeom prst="line">
            <a:avLst/>
          </a:prstGeom>
          <a:noFill/>
          <a:ln w="38100">
            <a:solidFill>
              <a:srgbClr val="66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158" name="Text Box 17"/>
          <p:cNvSpPr txBox="1">
            <a:spLocks noChangeArrowheads="1"/>
          </p:cNvSpPr>
          <p:nvPr/>
        </p:nvSpPr>
        <p:spPr bwMode="auto">
          <a:xfrm>
            <a:off x="5219700" y="3573463"/>
            <a:ext cx="164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3600" u="sng">
                <a:ea typeface="標楷體" pitchFamily="65" charset="-120"/>
              </a:rPr>
              <a:t>橫 </a:t>
            </a:r>
            <a:r>
              <a:rPr lang="en-US" altLang="zh-TW" sz="3600" b="1" u="sng"/>
              <a:t>Row</a:t>
            </a:r>
          </a:p>
        </p:txBody>
      </p:sp>
      <p:sp>
        <p:nvSpPr>
          <p:cNvPr id="6159" name="Text Box 19"/>
          <p:cNvSpPr txBox="1">
            <a:spLocks noChangeArrowheads="1"/>
          </p:cNvSpPr>
          <p:nvPr/>
        </p:nvSpPr>
        <p:spPr bwMode="auto">
          <a:xfrm>
            <a:off x="3406775" y="4205288"/>
            <a:ext cx="733425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3600" b="1" u="sng"/>
              <a:t>直 </a:t>
            </a:r>
            <a:r>
              <a:rPr lang="en-US" altLang="zh-TW" sz="3600" b="1" u="sng"/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253346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0" grpId="0" animBg="1"/>
      <p:bldP spid="112651" grpId="0" animBg="1"/>
      <p:bldP spid="112652" grpId="0"/>
      <p:bldP spid="112653" grpId="0" animBg="1"/>
      <p:bldP spid="112654" grpId="0"/>
      <p:bldP spid="11265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0F900FA-5B4B-4153-AF14-F0EE85FBF83D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140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Output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412875"/>
            <a:ext cx="7315200" cy="4191000"/>
          </a:xfrm>
        </p:spPr>
        <p:txBody>
          <a:bodyPr/>
          <a:lstStyle/>
          <a:p>
            <a:pPr eaLnBrk="1" hangingPunct="1"/>
            <a:r>
              <a:rPr lang="en-US" altLang="zh-TW" smtClean="0"/>
              <a:t>From the following  Alcohol relation: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 </a:t>
            </a:r>
            <a:r>
              <a:rPr lang="en-US" altLang="zh-TW" smtClean="0">
                <a:solidFill>
                  <a:srgbClr val="0000FF"/>
                </a:solidFill>
              </a:rPr>
              <a:t>name       name   </a:t>
            </a:r>
            <a:endParaRPr lang="en-US" altLang="zh-TW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ea typeface="標楷體" pitchFamily="65" charset="-120"/>
              </a:rPr>
              <a:t>		 </a:t>
            </a:r>
            <a:r>
              <a:rPr lang="en-US" altLang="zh-TW" smtClean="0"/>
              <a:t>TB</a:t>
            </a:r>
            <a:r>
              <a:rPr lang="zh-TW" altLang="en-US" smtClean="0">
                <a:ea typeface="標楷體" pitchFamily="65" charset="-120"/>
              </a:rPr>
              <a:t>台啤</a:t>
            </a:r>
            <a:r>
              <a:rPr lang="zh-TW" altLang="en-US" smtClean="0"/>
              <a:t>  </a:t>
            </a:r>
            <a:r>
              <a:rPr lang="en-US" altLang="zh-TW" smtClean="0"/>
              <a:t>YS 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玉山二鍋頭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2268538" y="2649538"/>
            <a:ext cx="4608512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2268538" y="3140075"/>
            <a:ext cx="4608512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3995738" y="2636838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C109BDC-4894-4254-8772-DCA2A7AF3904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141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Subqueries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4588" y="1628775"/>
            <a:ext cx="7315200" cy="4478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parenthesized SELECT-FROM-WHERE statement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smtClean="0">
                <a:solidFill>
                  <a:srgbClr val="0000FF"/>
                </a:solidFill>
              </a:rPr>
              <a:t>(subquery)</a:t>
            </a:r>
            <a:r>
              <a:rPr lang="en-US" altLang="zh-TW" sz="2400" smtClean="0">
                <a:solidFill>
                  <a:srgbClr val="0000FF"/>
                </a:solidFill>
              </a:rPr>
              <a:t> </a:t>
            </a:r>
            <a:r>
              <a:rPr lang="en-US" altLang="zh-TW" sz="2400" smtClean="0">
                <a:solidFill>
                  <a:schemeClr val="tx1"/>
                </a:solidFill>
              </a:rPr>
              <a:t>can be used as</a:t>
            </a:r>
            <a:r>
              <a:rPr lang="en-US" altLang="zh-TW" sz="2400" smtClean="0">
                <a:solidFill>
                  <a:srgbClr val="0000FF"/>
                </a:solidFill>
              </a:rPr>
              <a:t> </a:t>
            </a:r>
            <a:r>
              <a:rPr lang="en-US" altLang="zh-TW" sz="3600" smtClean="0">
                <a:solidFill>
                  <a:srgbClr val="0000FF"/>
                </a:solidFill>
              </a:rPr>
              <a:t>a value</a:t>
            </a:r>
            <a:r>
              <a:rPr lang="en-US" altLang="zh-TW" sz="2400" smtClean="0"/>
              <a:t> in a number of places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including </a:t>
            </a:r>
            <a:r>
              <a:rPr lang="en-US" altLang="zh-TW" sz="3200" smtClean="0">
                <a:solidFill>
                  <a:srgbClr val="0000FF"/>
                </a:solidFill>
              </a:rPr>
              <a:t>FROM</a:t>
            </a:r>
            <a:r>
              <a:rPr lang="en-US" altLang="zh-TW" sz="2400" smtClean="0"/>
              <a:t> and </a:t>
            </a:r>
            <a:r>
              <a:rPr lang="en-US" altLang="zh-TW" sz="3200" smtClean="0">
                <a:solidFill>
                  <a:srgbClr val="0000FF"/>
                </a:solidFill>
              </a:rPr>
              <a:t>WHERE</a:t>
            </a:r>
            <a:r>
              <a:rPr lang="en-US" altLang="zh-TW" sz="2400" smtClean="0"/>
              <a:t> clauses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Example: in place of a relation in the FROM clause, we can </a:t>
            </a:r>
            <a:r>
              <a:rPr lang="en-US" altLang="zh-TW" sz="2800" smtClean="0">
                <a:solidFill>
                  <a:srgbClr val="0000FF"/>
                </a:solidFill>
              </a:rPr>
              <a:t>place another query</a:t>
            </a:r>
            <a:r>
              <a:rPr lang="en-US" altLang="zh-TW" sz="2800" smtClean="0"/>
              <a:t>, and then query its 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Better use a tuple-variable to name tuples of the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C64D0AB-9A58-4C9A-9106-DC7E8A2463B5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142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Subqueries </a:t>
            </a:r>
            <a:br>
              <a:rPr lang="en-US" altLang="zh-TW" sz="4000" smtClean="0"/>
            </a:br>
            <a:r>
              <a:rPr lang="en-US" altLang="zh-TW" sz="4000" smtClean="0"/>
              <a:t>that Return One Tuple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zh-TW" smtClean="0"/>
              <a:t>If a subquery is guaranteed to </a:t>
            </a:r>
            <a:r>
              <a:rPr lang="en-US" altLang="zh-TW" smtClean="0">
                <a:solidFill>
                  <a:srgbClr val="0000FF"/>
                </a:solidFill>
              </a:rPr>
              <a:t>produce </a:t>
            </a:r>
            <a:r>
              <a:rPr lang="en-US" altLang="zh-TW" sz="3600" u="sng" smtClean="0">
                <a:solidFill>
                  <a:srgbClr val="FF0000"/>
                </a:solidFill>
              </a:rPr>
              <a:t>one tuple</a:t>
            </a:r>
            <a:r>
              <a:rPr lang="en-US" altLang="zh-TW" smtClean="0"/>
              <a:t>, then the subquery can be used as a value</a:t>
            </a:r>
          </a:p>
          <a:p>
            <a:pPr lvl="1" eaLnBrk="1" hangingPunct="1"/>
            <a:r>
              <a:rPr lang="en-US" altLang="zh-TW" smtClean="0"/>
              <a:t>Usually, the tuple has one component</a:t>
            </a:r>
          </a:p>
          <a:p>
            <a:pPr lvl="1" eaLnBrk="1" hangingPunct="1"/>
            <a:r>
              <a:rPr lang="en-US" altLang="zh-TW" smtClean="0"/>
              <a:t>Also typically, a single tuple is guaranteed by keyness of attributes</a:t>
            </a:r>
          </a:p>
          <a:p>
            <a:pPr lvl="1" eaLnBrk="1" hangingPunct="1"/>
            <a:r>
              <a:rPr lang="en-US" altLang="zh-TW" smtClean="0"/>
              <a:t>A </a:t>
            </a:r>
            <a:r>
              <a:rPr lang="en-US" altLang="zh-TW" smtClean="0">
                <a:solidFill>
                  <a:srgbClr val="0000FF"/>
                </a:solidFill>
              </a:rPr>
              <a:t>run-time error</a:t>
            </a:r>
            <a:r>
              <a:rPr lang="en-US" altLang="zh-TW" smtClean="0"/>
              <a:t> occurs if there is </a:t>
            </a:r>
            <a:r>
              <a:rPr lang="en-US" altLang="zh-TW" smtClean="0">
                <a:solidFill>
                  <a:srgbClr val="0000FF"/>
                </a:solidFill>
              </a:rPr>
              <a:t>no tuple</a:t>
            </a:r>
            <a:r>
              <a:rPr lang="en-US" altLang="zh-TW" smtClean="0"/>
              <a:t> or </a:t>
            </a:r>
            <a:r>
              <a:rPr lang="en-US" altLang="zh-TW" smtClean="0">
                <a:solidFill>
                  <a:srgbClr val="0000FF"/>
                </a:solidFill>
              </a:rPr>
              <a:t>more than one tuple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742613C-E500-4B01-83C8-DC0D1256BADC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143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038600"/>
          </a:xfrm>
        </p:spPr>
        <p:txBody>
          <a:bodyPr/>
          <a:lstStyle/>
          <a:p>
            <a:pPr marL="609600" indent="-609600" eaLnBrk="1" hangingPunct="1"/>
            <a:r>
              <a:rPr lang="en-US" altLang="zh-TW" smtClean="0"/>
              <a:t>From </a:t>
            </a:r>
            <a:r>
              <a:rPr lang="en-US" altLang="zh-TW" smtClean="0">
                <a:solidFill>
                  <a:srgbClr val="0000FF"/>
                </a:solidFill>
              </a:rPr>
              <a:t>Sells (</a:t>
            </a:r>
            <a:r>
              <a:rPr lang="en-US" altLang="zh-TW" u="sng" smtClean="0">
                <a:solidFill>
                  <a:srgbClr val="0000FF"/>
                </a:solidFill>
              </a:rPr>
              <a:t>bar</a:t>
            </a:r>
            <a:r>
              <a:rPr lang="en-US" altLang="zh-TW" smtClean="0">
                <a:solidFill>
                  <a:srgbClr val="0000FF"/>
                </a:solidFill>
              </a:rPr>
              <a:t>, </a:t>
            </a:r>
            <a:r>
              <a:rPr lang="en-US" altLang="zh-TW" u="sng" smtClean="0">
                <a:solidFill>
                  <a:srgbClr val="0000FF"/>
                </a:solidFill>
              </a:rPr>
              <a:t>alcohol</a:t>
            </a:r>
            <a:r>
              <a:rPr lang="en-US" altLang="zh-TW" smtClean="0">
                <a:solidFill>
                  <a:srgbClr val="0000FF"/>
                </a:solidFill>
              </a:rPr>
              <a:t>, price)</a:t>
            </a:r>
            <a:r>
              <a:rPr lang="en-US" altLang="zh-TW" smtClean="0"/>
              <a:t>, find the bars that serve </a:t>
            </a:r>
            <a:r>
              <a:rPr lang="zh-TW" altLang="en-US" smtClean="0">
                <a:ea typeface="標楷體" pitchFamily="65" charset="-120"/>
              </a:rPr>
              <a:t>台啤</a:t>
            </a:r>
            <a:r>
              <a:rPr lang="zh-TW" altLang="en-US" smtClean="0"/>
              <a:t> </a:t>
            </a:r>
            <a:r>
              <a:rPr lang="en-US" altLang="zh-TW" smtClean="0"/>
              <a:t>for the same price ROOM18 charges for </a:t>
            </a:r>
            <a:r>
              <a:rPr lang="zh-TW" altLang="en-US" smtClean="0">
                <a:ea typeface="標楷體" pitchFamily="65" charset="-120"/>
              </a:rPr>
              <a:t>台啤</a:t>
            </a:r>
          </a:p>
          <a:p>
            <a:pPr marL="609600" indent="-609600" eaLnBrk="1" hangingPunct="1"/>
            <a:r>
              <a:rPr lang="en-US" altLang="zh-TW" smtClean="0"/>
              <a:t>Two queries would surely work: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TW" smtClean="0"/>
              <a:t>Find the price ROOM18 charges for</a:t>
            </a:r>
            <a:r>
              <a:rPr lang="zh-TW" altLang="en-US" smtClean="0">
                <a:ea typeface="標楷體" pitchFamily="65" charset="-120"/>
              </a:rPr>
              <a:t>台啤</a:t>
            </a:r>
            <a:endParaRPr lang="zh-TW" altLang="en-US" smtClean="0"/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TW" smtClean="0"/>
              <a:t>Find the bars that serve </a:t>
            </a:r>
            <a:r>
              <a:rPr lang="zh-TW" altLang="en-US" smtClean="0">
                <a:ea typeface="標楷體" pitchFamily="65" charset="-120"/>
              </a:rPr>
              <a:t>台啤</a:t>
            </a:r>
            <a:r>
              <a:rPr lang="zh-TW" altLang="en-US" smtClean="0"/>
              <a:t> </a:t>
            </a:r>
            <a:r>
              <a:rPr lang="en-US" altLang="zh-TW" smtClean="0"/>
              <a:t>at that 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C16BFF0-9A66-4184-ACFA-79108A64C09D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144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3732213" y="3810000"/>
            <a:ext cx="4872037" cy="2438400"/>
          </a:xfrm>
          <a:prstGeom prst="rect">
            <a:avLst/>
          </a:prstGeom>
          <a:solidFill>
            <a:srgbClr val="66FFFF">
              <a:alpha val="50195"/>
            </a:srgbClr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080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Subquery Solution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/>
              <a:t>	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mtClean="0"/>
              <a:t>                       (SELECT </a:t>
            </a:r>
            <a:r>
              <a:rPr lang="en-US" altLang="zh-TW" smtClean="0">
                <a:solidFill>
                  <a:srgbClr val="0000FF"/>
                </a:solidFill>
              </a:rPr>
              <a:t>price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mtClean="0"/>
              <a:t>			     FROM Sells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mtClean="0"/>
              <a:t>			     WHERE bar = </a:t>
            </a:r>
            <a:r>
              <a:rPr lang="en-US" altLang="zh-TW" smtClean="0">
                <a:latin typeface="Tahoma" pitchFamily="34" charset="0"/>
              </a:rPr>
              <a:t>‘</a:t>
            </a:r>
            <a:r>
              <a:rPr lang="en-US" altLang="zh-TW" smtClean="0"/>
              <a:t>ROOM18</a:t>
            </a:r>
            <a:r>
              <a:rPr lang="en-US" altLang="zh-TW" smtClean="0">
                <a:latin typeface="Tahoma" pitchFamily="34" charset="0"/>
              </a:rPr>
              <a:t>’</a:t>
            </a:r>
            <a:endParaRPr lang="en-US" altLang="zh-TW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mtClean="0"/>
              <a:t>				AND beer = </a:t>
            </a:r>
            <a:r>
              <a:rPr lang="en-US" altLang="zh-TW" smtClean="0">
                <a:latin typeface="Tahoma" pitchFamily="34" charset="0"/>
              </a:rPr>
              <a:t>‘</a:t>
            </a:r>
            <a:r>
              <a:rPr lang="zh-TW" altLang="en-US" smtClean="0">
                <a:ea typeface="標楷體" pitchFamily="65" charset="-120"/>
              </a:rPr>
              <a:t>台啤</a:t>
            </a:r>
            <a:r>
              <a:rPr lang="zh-TW" altLang="en-US" smtClean="0">
                <a:latin typeface="Tahoma" pitchFamily="34" charset="0"/>
              </a:rPr>
              <a:t>’</a:t>
            </a:r>
            <a:r>
              <a:rPr lang="en-US" altLang="zh-TW" smtClean="0"/>
              <a:t>);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84213" y="4724400"/>
            <a:ext cx="2181225" cy="10445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2000" b="1">
                <a:latin typeface="Tahoma" pitchFamily="34" charset="0"/>
              </a:rPr>
              <a:t>The price at</a:t>
            </a:r>
          </a:p>
          <a:p>
            <a:r>
              <a:rPr lang="en-US" altLang="zh-TW" sz="2000" b="1">
                <a:latin typeface="Tahoma" pitchFamily="34" charset="0"/>
              </a:rPr>
              <a:t>which ROOM18</a:t>
            </a:r>
          </a:p>
          <a:p>
            <a:r>
              <a:rPr lang="en-US" altLang="zh-TW" sz="2000" b="1">
                <a:latin typeface="Tahoma" pitchFamily="34" charset="0"/>
              </a:rPr>
              <a:t>sells </a:t>
            </a:r>
            <a:r>
              <a:rPr lang="zh-TW" altLang="en-US" sz="2000" b="1">
                <a:latin typeface="Tahoma" pitchFamily="34" charset="0"/>
                <a:ea typeface="標楷體" pitchFamily="65" charset="-120"/>
              </a:rPr>
              <a:t>台啤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 flipV="1">
            <a:off x="2843213" y="4581525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5"/>
          <p:cNvSpPr txBox="1">
            <a:spLocks noGrp="1"/>
          </p:cNvSpPr>
          <p:nvPr/>
        </p:nvSpPr>
        <p:spPr bwMode="auto">
          <a:xfrm>
            <a:off x="8556625" y="6369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9BCA462-01AD-48A2-94A7-FCF1C627539A}" type="slidenum">
              <a:rPr lang="en-US" altLang="zh-TW" sz="2600" b="1">
                <a:solidFill>
                  <a:schemeClr val="bg1"/>
                </a:solidFill>
                <a:latin typeface="Arial" charset="0"/>
              </a:rPr>
              <a:pPr eaLnBrk="1" hangingPunct="1"/>
              <a:t>145</a:t>
            </a:fld>
            <a:endParaRPr lang="en-US" altLang="zh-TW" sz="2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8131" name="Rectangle 10"/>
          <p:cNvSpPr>
            <a:spLocks noChangeArrowheads="1"/>
          </p:cNvSpPr>
          <p:nvPr/>
        </p:nvSpPr>
        <p:spPr bwMode="auto">
          <a:xfrm>
            <a:off x="539750" y="1989138"/>
            <a:ext cx="8353425" cy="4464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3732213" y="3810000"/>
            <a:ext cx="4872037" cy="2438400"/>
          </a:xfrm>
          <a:prstGeom prst="rect">
            <a:avLst/>
          </a:prstGeom>
          <a:solidFill>
            <a:srgbClr val="66FFFF">
              <a:alpha val="50195"/>
            </a:srgbClr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9080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Query + Subquery Solution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SELECT bar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FROM Sells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WHERE alcohol = </a:t>
            </a:r>
            <a:r>
              <a:rPr lang="en-US" altLang="zh-TW" smtClean="0">
                <a:latin typeface="Tahoma" pitchFamily="34" charset="0"/>
              </a:rPr>
              <a:t>‘</a:t>
            </a:r>
            <a:r>
              <a:rPr lang="zh-TW" altLang="en-US" smtClean="0">
                <a:ea typeface="標楷體" pitchFamily="65" charset="-120"/>
              </a:rPr>
              <a:t>台啤</a:t>
            </a:r>
            <a:r>
              <a:rPr lang="zh-TW" altLang="en-US" smtClean="0">
                <a:latin typeface="Tahoma" pitchFamily="34" charset="0"/>
              </a:rPr>
              <a:t>’</a:t>
            </a:r>
            <a:r>
              <a:rPr lang="zh-TW" altLang="en-US" smtClean="0"/>
              <a:t> </a:t>
            </a:r>
            <a:r>
              <a:rPr lang="en-US" altLang="zh-TW" smtClean="0"/>
              <a:t>AND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price = (SELECT </a:t>
            </a:r>
            <a:r>
              <a:rPr lang="en-US" altLang="zh-TW" smtClean="0">
                <a:solidFill>
                  <a:srgbClr val="0000FF"/>
                </a:solidFill>
              </a:rPr>
              <a:t>price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	     FROM Sells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	     WHERE bar = </a:t>
            </a:r>
            <a:r>
              <a:rPr lang="en-US" altLang="zh-TW" smtClean="0">
                <a:latin typeface="Tahoma" pitchFamily="34" charset="0"/>
              </a:rPr>
              <a:t>‘</a:t>
            </a:r>
            <a:r>
              <a:rPr lang="en-US" altLang="zh-TW" smtClean="0"/>
              <a:t>ROOM18</a:t>
            </a:r>
            <a:r>
              <a:rPr lang="en-US" altLang="zh-TW" smtClean="0">
                <a:latin typeface="Tahoma" pitchFamily="34" charset="0"/>
              </a:rPr>
              <a:t>’</a:t>
            </a:r>
            <a:endParaRPr lang="en-US" altLang="zh-TW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		AND beer = </a:t>
            </a:r>
            <a:r>
              <a:rPr lang="en-US" altLang="zh-TW" smtClean="0">
                <a:latin typeface="Tahoma" pitchFamily="34" charset="0"/>
              </a:rPr>
              <a:t>‘</a:t>
            </a:r>
            <a:r>
              <a:rPr lang="zh-TW" altLang="en-US" smtClean="0">
                <a:ea typeface="標楷體" pitchFamily="65" charset="-120"/>
              </a:rPr>
              <a:t>台啤</a:t>
            </a:r>
            <a:r>
              <a:rPr lang="zh-TW" altLang="en-US" smtClean="0">
                <a:latin typeface="Tahoma" pitchFamily="34" charset="0"/>
              </a:rPr>
              <a:t>’</a:t>
            </a:r>
            <a:r>
              <a:rPr lang="en-US" altLang="zh-TW" smtClean="0"/>
              <a:t>);</a:t>
            </a:r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684213" y="4724400"/>
            <a:ext cx="2181225" cy="10445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2000" b="1">
                <a:latin typeface="Tahoma" pitchFamily="34" charset="0"/>
              </a:rPr>
              <a:t>The price at</a:t>
            </a:r>
          </a:p>
          <a:p>
            <a:r>
              <a:rPr lang="en-US" altLang="zh-TW" sz="2000" b="1">
                <a:latin typeface="Tahoma" pitchFamily="34" charset="0"/>
              </a:rPr>
              <a:t>which ROOM18</a:t>
            </a:r>
          </a:p>
          <a:p>
            <a:r>
              <a:rPr lang="en-US" altLang="zh-TW" sz="2000" b="1">
                <a:latin typeface="Tahoma" pitchFamily="34" charset="0"/>
              </a:rPr>
              <a:t>sells </a:t>
            </a:r>
            <a:r>
              <a:rPr lang="zh-TW" altLang="en-US" sz="2000" b="1">
                <a:latin typeface="Tahoma" pitchFamily="34" charset="0"/>
                <a:ea typeface="標楷體" pitchFamily="65" charset="-120"/>
              </a:rPr>
              <a:t>台啤</a:t>
            </a:r>
          </a:p>
        </p:txBody>
      </p:sp>
      <p:sp>
        <p:nvSpPr>
          <p:cNvPr id="48136" name="Line 7"/>
          <p:cNvSpPr>
            <a:spLocks noChangeShapeType="1"/>
          </p:cNvSpPr>
          <p:nvPr/>
        </p:nvSpPr>
        <p:spPr bwMode="auto">
          <a:xfrm flipV="1">
            <a:off x="2843213" y="4581525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335E6B3-48BF-4A04-805D-BA81459F5203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146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8366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IN Operator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916113"/>
            <a:ext cx="7315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u="sng" smtClean="0"/>
              <a:t>&lt;tuple&gt; </a:t>
            </a:r>
            <a:r>
              <a:rPr lang="en-US" altLang="zh-TW" u="sng" smtClean="0">
                <a:solidFill>
                  <a:srgbClr val="0000FF"/>
                </a:solidFill>
              </a:rPr>
              <a:t>IN</a:t>
            </a:r>
            <a:r>
              <a:rPr lang="en-US" altLang="zh-TW" u="sng" smtClean="0"/>
              <a:t> </a:t>
            </a:r>
            <a:r>
              <a:rPr lang="en-US" altLang="zh-TW" u="sng" smtClean="0">
                <a:solidFill>
                  <a:srgbClr val="FF0000"/>
                </a:solidFill>
              </a:rPr>
              <a:t>&lt;relation&gt;</a:t>
            </a:r>
            <a:r>
              <a:rPr lang="en-US" altLang="zh-TW" smtClean="0"/>
              <a:t> is </a:t>
            </a:r>
            <a:r>
              <a:rPr lang="en-US" altLang="zh-TW" u="sng" smtClean="0">
                <a:solidFill>
                  <a:srgbClr val="FF0000"/>
                </a:solidFill>
              </a:rPr>
              <a:t>true</a:t>
            </a:r>
            <a:r>
              <a:rPr lang="en-US" altLang="zh-TW" smtClean="0"/>
              <a:t> if and only if the tuple is a member of the relation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u="sng" smtClean="0"/>
              <a:t>&lt;tuple&gt; </a:t>
            </a:r>
            <a:r>
              <a:rPr lang="en-US" altLang="zh-TW" u="sng" smtClean="0">
                <a:solidFill>
                  <a:srgbClr val="0000FF"/>
                </a:solidFill>
              </a:rPr>
              <a:t>NOT IN</a:t>
            </a:r>
            <a:r>
              <a:rPr lang="en-US" altLang="zh-TW" u="sng" smtClean="0"/>
              <a:t> </a:t>
            </a:r>
            <a:r>
              <a:rPr lang="en-US" altLang="zh-TW" u="sng" smtClean="0">
                <a:solidFill>
                  <a:srgbClr val="FF0000"/>
                </a:solidFill>
              </a:rPr>
              <a:t>&lt;relation&gt;</a:t>
            </a:r>
            <a:r>
              <a:rPr lang="en-US" altLang="zh-TW" smtClean="0"/>
              <a:t> means the opposite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IN-expressions can appear in WHERE clauses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&lt;relation&gt; is often a </a:t>
            </a:r>
            <a:r>
              <a:rPr lang="en-US" altLang="zh-TW" smtClean="0">
                <a:solidFill>
                  <a:srgbClr val="0000FF"/>
                </a:solidFill>
              </a:rPr>
              <a:t>subquery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1597077-7077-490D-9067-2FCA0F493BE3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147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0688"/>
            <a:ext cx="8507413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From </a:t>
            </a:r>
            <a:r>
              <a:rPr lang="en-US" altLang="zh-TW" smtClean="0">
                <a:solidFill>
                  <a:srgbClr val="0000FF"/>
                </a:solidFill>
              </a:rPr>
              <a:t>Alcohol(name, manf)</a:t>
            </a:r>
            <a:r>
              <a:rPr lang="en-US" altLang="zh-TW" smtClean="0"/>
              <a:t> and </a:t>
            </a:r>
            <a:r>
              <a:rPr lang="en-US" altLang="zh-TW" smtClean="0">
                <a:solidFill>
                  <a:srgbClr val="0000FF"/>
                </a:solidFill>
              </a:rPr>
              <a:t>Likes(drinker, alcohol)</a:t>
            </a:r>
            <a:r>
              <a:rPr lang="en-US" altLang="zh-TW" smtClean="0"/>
              <a:t>, find the name and manufacturer of each alcohol that </a:t>
            </a:r>
            <a:r>
              <a:rPr lang="zh-TW" altLang="en-US" smtClean="0">
                <a:ea typeface="標楷體" pitchFamily="65" charset="-120"/>
              </a:rPr>
              <a:t>張天才</a:t>
            </a:r>
            <a:r>
              <a:rPr lang="zh-TW" altLang="en-US" smtClean="0"/>
              <a:t> </a:t>
            </a:r>
            <a:r>
              <a:rPr lang="en-US" altLang="zh-TW" smtClean="0"/>
              <a:t>likes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>
              <a:buFont typeface="Wingdings" pitchFamily="2" charset="2"/>
              <a:buNone/>
            </a:pP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5"/>
          <p:cNvSpPr txBox="1">
            <a:spLocks noGrp="1"/>
          </p:cNvSpPr>
          <p:nvPr/>
        </p:nvSpPr>
        <p:spPr bwMode="auto">
          <a:xfrm>
            <a:off x="8556625" y="6369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A01529C-8E58-4AA4-83E1-CBCD42853600}" type="slidenum">
              <a:rPr lang="en-US" altLang="zh-TW" sz="2600" b="1">
                <a:solidFill>
                  <a:schemeClr val="bg1"/>
                </a:solidFill>
                <a:latin typeface="Arial" charset="0"/>
              </a:rPr>
              <a:pPr eaLnBrk="1" hangingPunct="1"/>
              <a:t>148</a:t>
            </a:fld>
            <a:endParaRPr lang="en-US" altLang="zh-TW" sz="2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3975100" y="4419600"/>
            <a:ext cx="4846638" cy="1600200"/>
          </a:xfrm>
          <a:prstGeom prst="rect">
            <a:avLst/>
          </a:prstGeom>
          <a:solidFill>
            <a:srgbClr val="66FFFF">
              <a:alpha val="5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6207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Subquery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835150"/>
            <a:ext cx="85074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From </a:t>
            </a:r>
            <a:r>
              <a:rPr lang="en-US" altLang="zh-TW" sz="2800" smtClean="0">
                <a:solidFill>
                  <a:srgbClr val="0000FF"/>
                </a:solidFill>
              </a:rPr>
              <a:t>Alcohol(name, manf)</a:t>
            </a:r>
            <a:r>
              <a:rPr lang="en-US" altLang="zh-TW" sz="2800" smtClean="0"/>
              <a:t> and </a:t>
            </a:r>
            <a:r>
              <a:rPr lang="en-US" altLang="zh-TW" sz="2800" smtClean="0">
                <a:solidFill>
                  <a:srgbClr val="0000FF"/>
                </a:solidFill>
              </a:rPr>
              <a:t>Likes(drinker, alcohol)</a:t>
            </a:r>
            <a:r>
              <a:rPr lang="en-US" altLang="zh-TW" sz="2800" smtClean="0"/>
              <a:t>, find the name and manufacturer of each alcohol that </a:t>
            </a:r>
            <a:r>
              <a:rPr lang="zh-TW" altLang="en-US" sz="2800" smtClean="0">
                <a:ea typeface="標楷體" pitchFamily="65" charset="-120"/>
              </a:rPr>
              <a:t>張天才</a:t>
            </a:r>
            <a:r>
              <a:rPr lang="zh-TW" altLang="en-US" sz="2800" smtClean="0"/>
              <a:t> </a:t>
            </a:r>
            <a:r>
              <a:rPr lang="en-US" altLang="zh-TW" sz="2800" smtClean="0"/>
              <a:t>likes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/>
              <a:t>	 	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/>
              <a:t>					(SELECT alcohol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/>
              <a:t>					 FROM Likes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/>
              <a:t>					 WHERE drinker = </a:t>
            </a:r>
            <a:r>
              <a:rPr lang="en-US" altLang="zh-TW" sz="2800" smtClean="0">
                <a:latin typeface="Tahoma" pitchFamily="34" charset="0"/>
              </a:rPr>
              <a:t>‘</a:t>
            </a:r>
            <a:r>
              <a:rPr lang="zh-TW" altLang="en-US" sz="2800" smtClean="0">
                <a:ea typeface="標楷體" pitchFamily="65" charset="-120"/>
              </a:rPr>
              <a:t>張天才</a:t>
            </a:r>
            <a:r>
              <a:rPr lang="zh-TW" altLang="en-US" sz="2800" smtClean="0">
                <a:latin typeface="Tahoma" pitchFamily="34" charset="0"/>
              </a:rPr>
              <a:t>’</a:t>
            </a:r>
            <a:r>
              <a:rPr lang="en-US" altLang="zh-TW" sz="2800" smtClean="0"/>
              <a:t>);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827088" y="5084763"/>
            <a:ext cx="1798637" cy="1104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2000" b="1">
                <a:latin typeface="Tahoma" pitchFamily="34" charset="0"/>
              </a:rPr>
              <a:t>The set of</a:t>
            </a:r>
          </a:p>
          <a:p>
            <a:r>
              <a:rPr lang="en-US" altLang="zh-TW" sz="2000" b="1">
                <a:latin typeface="Tahoma" pitchFamily="34" charset="0"/>
              </a:rPr>
              <a:t>Alcohols </a:t>
            </a:r>
          </a:p>
          <a:p>
            <a:r>
              <a:rPr lang="zh-TW" altLang="en-US" b="1">
                <a:solidFill>
                  <a:srgbClr val="000000"/>
                </a:solidFill>
                <a:ea typeface="標楷體" pitchFamily="65" charset="-120"/>
              </a:rPr>
              <a:t>張天才</a:t>
            </a:r>
            <a:r>
              <a:rPr lang="zh-TW" altLang="en-US" b="1">
                <a:solidFill>
                  <a:srgbClr val="000000"/>
                </a:solidFill>
              </a:rPr>
              <a:t> </a:t>
            </a:r>
            <a:r>
              <a:rPr lang="en-US" altLang="zh-TW" sz="2000" b="1">
                <a:latin typeface="Tahoma" pitchFamily="34" charset="0"/>
              </a:rPr>
              <a:t>likes</a:t>
            </a:r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 flipV="1">
            <a:off x="2638425" y="5105400"/>
            <a:ext cx="1336675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5"/>
          <p:cNvSpPr txBox="1">
            <a:spLocks noGrp="1"/>
          </p:cNvSpPr>
          <p:nvPr/>
        </p:nvSpPr>
        <p:spPr bwMode="auto">
          <a:xfrm>
            <a:off x="8556625" y="6369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A6D7A02-DB50-48C7-9D1E-B2EEA3FD5E80}" type="slidenum">
              <a:rPr lang="en-US" altLang="zh-TW" sz="2600" b="1">
                <a:solidFill>
                  <a:schemeClr val="bg1"/>
                </a:solidFill>
                <a:latin typeface="Arial" charset="0"/>
              </a:rPr>
              <a:pPr eaLnBrk="1" hangingPunct="1"/>
              <a:t>149</a:t>
            </a:fld>
            <a:endParaRPr lang="en-US" altLang="zh-TW" sz="2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2227" name="Rectangle 10"/>
          <p:cNvSpPr>
            <a:spLocks noChangeArrowheads="1"/>
          </p:cNvSpPr>
          <p:nvPr/>
        </p:nvSpPr>
        <p:spPr bwMode="auto">
          <a:xfrm>
            <a:off x="611188" y="3357563"/>
            <a:ext cx="8353425" cy="3095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3975100" y="4419600"/>
            <a:ext cx="4846638" cy="1600200"/>
          </a:xfrm>
          <a:prstGeom prst="rect">
            <a:avLst/>
          </a:prstGeom>
          <a:solidFill>
            <a:srgbClr val="66FFFF">
              <a:alpha val="5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6207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Query+Subquery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90688"/>
            <a:ext cx="8507413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From </a:t>
            </a:r>
            <a:r>
              <a:rPr lang="en-US" altLang="zh-TW" sz="2800" smtClean="0">
                <a:solidFill>
                  <a:srgbClr val="0000FF"/>
                </a:solidFill>
              </a:rPr>
              <a:t>Alcohol (name, manf)</a:t>
            </a:r>
            <a:r>
              <a:rPr lang="en-US" altLang="zh-TW" sz="2800" smtClean="0"/>
              <a:t> and </a:t>
            </a:r>
            <a:r>
              <a:rPr lang="en-US" altLang="zh-TW" sz="2800" smtClean="0">
                <a:solidFill>
                  <a:srgbClr val="0000FF"/>
                </a:solidFill>
              </a:rPr>
              <a:t>Likes (drinker, alcohol)</a:t>
            </a:r>
            <a:r>
              <a:rPr lang="en-US" altLang="zh-TW" sz="2800" smtClean="0"/>
              <a:t>, find the name and manufacturer of each alcohol that </a:t>
            </a:r>
            <a:r>
              <a:rPr lang="zh-TW" altLang="en-US" sz="2800" smtClean="0">
                <a:ea typeface="標楷體" pitchFamily="65" charset="-120"/>
              </a:rPr>
              <a:t>張天才</a:t>
            </a:r>
            <a:r>
              <a:rPr lang="zh-TW" altLang="en-US" sz="2800" smtClean="0"/>
              <a:t> </a:t>
            </a:r>
            <a:r>
              <a:rPr lang="en-US" altLang="zh-TW" sz="2800" smtClean="0"/>
              <a:t>likes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 smtClean="0"/>
              <a:t>	   SELECT 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 smtClean="0"/>
              <a:t>	   FROM Alcohol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 smtClean="0"/>
              <a:t>	   WHERE name IN (SELECT alcohol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 smtClean="0"/>
              <a:t>					 FROM Likes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 smtClean="0"/>
              <a:t>					 WHERE drinker = </a:t>
            </a:r>
            <a:r>
              <a:rPr lang="en-US" altLang="zh-TW" sz="2800" smtClean="0">
                <a:latin typeface="Tahoma" pitchFamily="34" charset="0"/>
              </a:rPr>
              <a:t>‘</a:t>
            </a:r>
            <a:r>
              <a:rPr lang="zh-TW" altLang="en-US" sz="2800" smtClean="0">
                <a:ea typeface="標楷體" pitchFamily="65" charset="-120"/>
              </a:rPr>
              <a:t>張天才</a:t>
            </a:r>
            <a:r>
              <a:rPr lang="zh-TW" altLang="en-US" sz="2800" smtClean="0">
                <a:latin typeface="Tahoma" pitchFamily="34" charset="0"/>
              </a:rPr>
              <a:t>’</a:t>
            </a:r>
            <a:r>
              <a:rPr lang="en-US" altLang="zh-TW" sz="2800" smtClean="0"/>
              <a:t>);</a:t>
            </a: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827088" y="5084763"/>
            <a:ext cx="1798637" cy="1104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2000" b="1">
                <a:latin typeface="Tahoma" pitchFamily="34" charset="0"/>
              </a:rPr>
              <a:t>The set of</a:t>
            </a:r>
          </a:p>
          <a:p>
            <a:r>
              <a:rPr lang="en-US" altLang="zh-TW" sz="2000" b="1">
                <a:latin typeface="Tahoma" pitchFamily="34" charset="0"/>
              </a:rPr>
              <a:t>Alcohols </a:t>
            </a:r>
          </a:p>
          <a:p>
            <a:r>
              <a:rPr lang="zh-TW" altLang="en-US" b="1">
                <a:solidFill>
                  <a:srgbClr val="000000"/>
                </a:solidFill>
                <a:ea typeface="標楷體" pitchFamily="65" charset="-120"/>
              </a:rPr>
              <a:t>張天才</a:t>
            </a:r>
            <a:r>
              <a:rPr lang="zh-TW" altLang="en-US" b="1">
                <a:solidFill>
                  <a:srgbClr val="000000"/>
                </a:solidFill>
              </a:rPr>
              <a:t> </a:t>
            </a:r>
            <a:r>
              <a:rPr lang="en-US" altLang="zh-TW" sz="2000" b="1">
                <a:latin typeface="Tahoma" pitchFamily="34" charset="0"/>
              </a:rPr>
              <a:t>likes</a:t>
            </a:r>
          </a:p>
        </p:txBody>
      </p:sp>
      <p:sp>
        <p:nvSpPr>
          <p:cNvPr id="52232" name="Line 7"/>
          <p:cNvSpPr>
            <a:spLocks noChangeShapeType="1"/>
          </p:cNvSpPr>
          <p:nvPr/>
        </p:nvSpPr>
        <p:spPr bwMode="auto">
          <a:xfrm flipV="1">
            <a:off x="2638425" y="5105400"/>
            <a:ext cx="1336675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2DFC5A4-8A0A-4CE6-86CD-BFE8732095C0}" type="slidenum">
              <a:rPr lang="en-US" altLang="zh-TW" sz="2600" smtClean="0">
                <a:solidFill>
                  <a:schemeClr val="bg2"/>
                </a:solidFill>
                <a:latin typeface="Arial" charset="0"/>
              </a:rPr>
              <a:pPr eaLnBrk="1" hangingPunct="1"/>
              <a:t>15</a:t>
            </a:fld>
            <a:endParaRPr lang="en-US" altLang="zh-TW" sz="26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62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Schema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935912" cy="4691062"/>
          </a:xfrm>
        </p:spPr>
        <p:txBody>
          <a:bodyPr/>
          <a:lstStyle/>
          <a:p>
            <a:pPr eaLnBrk="1" hangingPunct="1"/>
            <a:r>
              <a:rPr lang="en-US" altLang="zh-TW" i="1" smtClean="0"/>
              <a:t>A Relation schema</a:t>
            </a:r>
            <a:r>
              <a:rPr lang="en-US" altLang="zh-TW" smtClean="0"/>
              <a:t> = </a:t>
            </a:r>
          </a:p>
          <a:p>
            <a:pPr lvl="1" eaLnBrk="1" hangingPunct="1"/>
            <a:r>
              <a:rPr lang="en-US" altLang="zh-TW" i="1" u="sng" smtClean="0">
                <a:solidFill>
                  <a:srgbClr val="FF0000"/>
                </a:solidFill>
              </a:rPr>
              <a:t>Relation name</a:t>
            </a:r>
            <a:r>
              <a:rPr lang="en-US" altLang="zh-TW" i="1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 u="sng" smtClean="0">
                <a:solidFill>
                  <a:srgbClr val="FF0000"/>
                </a:solidFill>
              </a:rPr>
              <a:t>attributes</a:t>
            </a:r>
            <a:r>
              <a:rPr lang="en-US" altLang="zh-TW" smtClean="0">
                <a:solidFill>
                  <a:srgbClr val="FF0000"/>
                </a:solidFill>
              </a:rPr>
              <a:t>: </a:t>
            </a:r>
            <a:r>
              <a:rPr lang="en-US" altLang="zh-TW" u="sng" smtClean="0">
                <a:solidFill>
                  <a:srgbClr val="FF0000"/>
                </a:solidFill>
              </a:rPr>
              <a:t>types of attributes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en-US" altLang="zh-TW" smtClean="0"/>
              <a:t>Example: </a:t>
            </a:r>
          </a:p>
          <a:p>
            <a:pPr lvl="2" eaLnBrk="1" hangingPunct="1"/>
            <a:r>
              <a:rPr lang="en-US" altLang="zh-TW" i="1" smtClean="0">
                <a:solidFill>
                  <a:srgbClr val="0000FF"/>
                </a:solidFill>
              </a:rPr>
              <a:t>Beers(name, manufactory)</a:t>
            </a:r>
            <a:r>
              <a:rPr lang="en-US" altLang="zh-TW" smtClean="0"/>
              <a:t> or </a:t>
            </a:r>
          </a:p>
          <a:p>
            <a:pPr lvl="2" eaLnBrk="1" hangingPunct="1"/>
            <a:r>
              <a:rPr lang="en-US" altLang="zh-TW" i="1" smtClean="0">
                <a:solidFill>
                  <a:srgbClr val="0000FF"/>
                </a:solidFill>
              </a:rPr>
              <a:t>Beers(name: string, manufactory: string)</a:t>
            </a:r>
          </a:p>
          <a:p>
            <a:pPr eaLnBrk="1" hangingPunct="1"/>
            <a:r>
              <a:rPr lang="en-US" altLang="zh-TW" i="1" smtClean="0"/>
              <a:t>Relational Database</a:t>
            </a:r>
            <a:r>
              <a:rPr lang="en-US" altLang="zh-TW" smtClean="0"/>
              <a:t> = collection of relations.</a:t>
            </a:r>
          </a:p>
          <a:p>
            <a:pPr eaLnBrk="1" hangingPunct="1"/>
            <a:r>
              <a:rPr lang="en-US" altLang="zh-TW" i="1" smtClean="0"/>
              <a:t>Database schema</a:t>
            </a:r>
            <a:r>
              <a:rPr lang="en-US" altLang="zh-TW" smtClean="0"/>
              <a:t> = set of all relation schemas in the database.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2555875" y="1989138"/>
            <a:ext cx="288925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1"/>
              <a:t>1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4787900" y="1989138"/>
            <a:ext cx="288925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1"/>
              <a:t>2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7092950" y="1916113"/>
            <a:ext cx="288925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68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7709A8C-BA48-4EBC-9236-A7C3E1A1FBCB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150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7651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Exists Operator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989138"/>
            <a:ext cx="7315200" cy="4191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FF"/>
                </a:solidFill>
              </a:rPr>
              <a:t>EXISTS</a:t>
            </a:r>
            <a:r>
              <a:rPr lang="en-US" altLang="zh-TW" smtClean="0"/>
              <a:t>( &lt;relation&gt; ) is </a:t>
            </a:r>
            <a:r>
              <a:rPr lang="en-US" altLang="zh-TW" u="sng" smtClean="0">
                <a:solidFill>
                  <a:srgbClr val="FF0000"/>
                </a:solidFill>
              </a:rPr>
              <a:t>true</a:t>
            </a:r>
            <a:r>
              <a:rPr lang="en-US" altLang="zh-TW" smtClean="0"/>
              <a:t> if and only if </a:t>
            </a:r>
            <a:r>
              <a:rPr lang="en-US" altLang="zh-TW" u="sng" smtClean="0">
                <a:solidFill>
                  <a:srgbClr val="FF0000"/>
                </a:solidFill>
              </a:rPr>
              <a:t>the &lt;relation&gt; is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0000"/>
                </a:solidFill>
                <a:latin typeface="Tahoma" pitchFamily="34" charset="0"/>
              </a:rPr>
              <a:t>“</a:t>
            </a:r>
            <a:r>
              <a:rPr lang="en-US" altLang="zh-TW" u="sng" smtClean="0">
                <a:solidFill>
                  <a:srgbClr val="FF0000"/>
                </a:solidFill>
              </a:rPr>
              <a:t>not empty</a:t>
            </a:r>
            <a:r>
              <a:rPr lang="en-US" altLang="zh-TW" u="sng" smtClean="0">
                <a:solidFill>
                  <a:srgbClr val="FF0000"/>
                </a:solidFill>
                <a:latin typeface="Tahoma" pitchFamily="34" charset="0"/>
              </a:rPr>
              <a:t>”</a:t>
            </a:r>
            <a:endParaRPr lang="en-US" altLang="zh-TW" u="sng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smtClean="0"/>
              <a:t>Being a boolean-valued operator, EXISTS can </a:t>
            </a:r>
            <a:r>
              <a:rPr lang="en-US" altLang="zh-TW" smtClean="0">
                <a:solidFill>
                  <a:srgbClr val="0000FF"/>
                </a:solidFill>
              </a:rPr>
              <a:t>appear in WHERE clauses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編號版面配置區 5"/>
          <p:cNvSpPr txBox="1">
            <a:spLocks noGrp="1"/>
          </p:cNvSpPr>
          <p:nvPr/>
        </p:nvSpPr>
        <p:spPr bwMode="auto">
          <a:xfrm>
            <a:off x="8556625" y="6369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462DF8C-A9D1-4687-9FAD-A186B9ACBE06}" type="slidenum">
              <a:rPr lang="en-US" altLang="zh-TW" sz="2600" b="1">
                <a:solidFill>
                  <a:schemeClr val="bg1"/>
                </a:solidFill>
                <a:latin typeface="Arial" charset="0"/>
              </a:rPr>
              <a:pPr eaLnBrk="1" hangingPunct="1"/>
              <a:t>151</a:t>
            </a:fld>
            <a:endParaRPr lang="en-US" altLang="zh-TW" sz="2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7651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1844675"/>
            <a:ext cx="7315200" cy="4191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From </a:t>
            </a:r>
            <a:r>
              <a:rPr lang="en-US" altLang="zh-TW" dirty="0" smtClean="0">
                <a:solidFill>
                  <a:srgbClr val="0000FF"/>
                </a:solidFill>
              </a:rPr>
              <a:t>Alcohol (name, </a:t>
            </a:r>
            <a:r>
              <a:rPr lang="en-US" altLang="zh-TW" dirty="0" err="1" smtClean="0">
                <a:solidFill>
                  <a:srgbClr val="0000FF"/>
                </a:solidFill>
              </a:rPr>
              <a:t>manf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  <a:r>
              <a:rPr lang="en-US" altLang="zh-TW" dirty="0" smtClean="0"/>
              <a:t>, find the Alcohol that is the </a:t>
            </a:r>
            <a:r>
              <a:rPr lang="en-US" altLang="zh-TW" dirty="0" smtClean="0">
                <a:solidFill>
                  <a:srgbClr val="0000FF"/>
                </a:solidFill>
              </a:rPr>
              <a:t>unique </a:t>
            </a:r>
            <a:r>
              <a:rPr lang="en-US" altLang="zh-TW" dirty="0" smtClean="0">
                <a:solidFill>
                  <a:srgbClr val="0000FF"/>
                </a:solidFill>
                <a:ea typeface="標楷體" pitchFamily="65" charset="-120"/>
              </a:rPr>
              <a:t>Alcohol</a:t>
            </a:r>
            <a:r>
              <a:rPr lang="en-US" altLang="zh-TW" dirty="0" smtClean="0"/>
              <a:t> by a manufacturer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DB2DE95-263E-4E43-983A-7A40E56A1752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152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5299" name="Rectangle 6"/>
          <p:cNvSpPr>
            <a:spLocks noChangeArrowheads="1"/>
          </p:cNvSpPr>
          <p:nvPr/>
        </p:nvSpPr>
        <p:spPr bwMode="auto">
          <a:xfrm>
            <a:off x="2322513" y="3810000"/>
            <a:ext cx="5562600" cy="2286000"/>
          </a:xfrm>
          <a:prstGeom prst="rect">
            <a:avLst/>
          </a:prstGeom>
          <a:solidFill>
            <a:srgbClr val="66FFFF">
              <a:alpha val="5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207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Subquery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152400" y="3810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zh-TW"/>
          </a:p>
        </p:txBody>
      </p:sp>
      <p:sp>
        <p:nvSpPr>
          <p:cNvPr id="55302" name="Text Box 7"/>
          <p:cNvSpPr txBox="1">
            <a:spLocks noChangeArrowheads="1"/>
          </p:cNvSpPr>
          <p:nvPr/>
        </p:nvSpPr>
        <p:spPr bwMode="auto">
          <a:xfrm>
            <a:off x="107950" y="4044950"/>
            <a:ext cx="2087563" cy="16541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2000" b="1">
                <a:latin typeface="Tahoma" pitchFamily="34" charset="0"/>
              </a:rPr>
              <a:t>Set of Alcohol</a:t>
            </a:r>
          </a:p>
          <a:p>
            <a:r>
              <a:rPr lang="en-US" altLang="zh-TW" sz="2000" b="1">
                <a:latin typeface="Tahoma" pitchFamily="34" charset="0"/>
              </a:rPr>
              <a:t>with the same</a:t>
            </a:r>
          </a:p>
          <a:p>
            <a:r>
              <a:rPr lang="en-US" altLang="zh-TW" sz="2000" b="1">
                <a:latin typeface="Tahoma" pitchFamily="34" charset="0"/>
              </a:rPr>
              <a:t>manf as a1, but not the</a:t>
            </a:r>
          </a:p>
          <a:p>
            <a:r>
              <a:rPr lang="en-US" altLang="zh-TW" sz="2000" b="1">
                <a:latin typeface="Tahoma" pitchFamily="34" charset="0"/>
              </a:rPr>
              <a:t>same Alcohol</a:t>
            </a:r>
          </a:p>
        </p:txBody>
      </p:sp>
      <p:sp>
        <p:nvSpPr>
          <p:cNvPr id="55303" name="Line 8"/>
          <p:cNvSpPr>
            <a:spLocks noChangeShapeType="1"/>
          </p:cNvSpPr>
          <p:nvPr/>
        </p:nvSpPr>
        <p:spPr bwMode="auto">
          <a:xfrm flipV="1">
            <a:off x="1763713" y="4724400"/>
            <a:ext cx="720725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04" name="Text Box 10"/>
          <p:cNvSpPr txBox="1">
            <a:spLocks noChangeArrowheads="1"/>
          </p:cNvSpPr>
          <p:nvPr/>
        </p:nvSpPr>
        <p:spPr bwMode="auto">
          <a:xfrm>
            <a:off x="4895850" y="1628775"/>
            <a:ext cx="4251325" cy="10445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2000" b="1">
                <a:latin typeface="Tahoma" pitchFamily="34" charset="0"/>
              </a:rPr>
              <a:t>Notice scope rule: manf refers</a:t>
            </a:r>
          </a:p>
          <a:p>
            <a:r>
              <a:rPr lang="en-US" altLang="zh-TW" sz="2000" b="1">
                <a:latin typeface="Tahoma" pitchFamily="34" charset="0"/>
              </a:rPr>
              <a:t>to closest nested FROM with</a:t>
            </a:r>
          </a:p>
          <a:p>
            <a:r>
              <a:rPr lang="en-US" altLang="zh-TW" sz="2000" b="1">
                <a:latin typeface="Tahoma" pitchFamily="34" charset="0"/>
              </a:rPr>
              <a:t>a relation having that attribute.</a:t>
            </a:r>
          </a:p>
        </p:txBody>
      </p:sp>
      <p:sp>
        <p:nvSpPr>
          <p:cNvPr id="55305" name="Line 11"/>
          <p:cNvSpPr>
            <a:spLocks noChangeShapeType="1"/>
          </p:cNvSpPr>
          <p:nvPr/>
        </p:nvSpPr>
        <p:spPr bwMode="auto">
          <a:xfrm flipH="1">
            <a:off x="4643438" y="2781300"/>
            <a:ext cx="2665412" cy="2376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06" name="Text Box 13"/>
          <p:cNvSpPr txBox="1">
            <a:spLocks noChangeArrowheads="1"/>
          </p:cNvSpPr>
          <p:nvPr/>
        </p:nvSpPr>
        <p:spPr bwMode="auto">
          <a:xfrm>
            <a:off x="6156325" y="6092825"/>
            <a:ext cx="2200275" cy="739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2000">
                <a:latin typeface="Tahoma" pitchFamily="34" charset="0"/>
              </a:rPr>
              <a:t>SQL “not equals”</a:t>
            </a:r>
          </a:p>
          <a:p>
            <a:r>
              <a:rPr lang="en-US" altLang="zh-TW" sz="2000">
                <a:latin typeface="Tahoma" pitchFamily="34" charset="0"/>
              </a:rPr>
              <a:t>operator</a:t>
            </a:r>
          </a:p>
        </p:txBody>
      </p:sp>
      <p:sp>
        <p:nvSpPr>
          <p:cNvPr id="55307" name="Line 14"/>
          <p:cNvSpPr>
            <a:spLocks noChangeShapeType="1"/>
          </p:cNvSpPr>
          <p:nvPr/>
        </p:nvSpPr>
        <p:spPr bwMode="auto">
          <a:xfrm flipH="1" flipV="1">
            <a:off x="4787900" y="6021388"/>
            <a:ext cx="1512888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(SELECT 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FROM Alcohol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WHERE manf = </a:t>
            </a:r>
            <a:r>
              <a:rPr lang="en-US" altLang="zh-TW" smtClean="0">
                <a:solidFill>
                  <a:srgbClr val="3333FF"/>
                </a:solidFill>
              </a:rPr>
              <a:t>a1</a:t>
            </a:r>
            <a:r>
              <a:rPr lang="en-US" altLang="zh-TW" smtClean="0"/>
              <a:t>.manf AND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	       name &lt;&gt; a1.name);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5"/>
          <p:cNvSpPr txBox="1">
            <a:spLocks noGrp="1"/>
          </p:cNvSpPr>
          <p:nvPr/>
        </p:nvSpPr>
        <p:spPr bwMode="auto">
          <a:xfrm>
            <a:off x="8556625" y="6369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092DBC0-ECB0-4575-998A-4467CA4CB5BA}" type="slidenum">
              <a:rPr lang="en-US" altLang="zh-TW" sz="2600" b="1">
                <a:solidFill>
                  <a:schemeClr val="bg1"/>
                </a:solidFill>
                <a:latin typeface="Arial" charset="0"/>
              </a:rPr>
              <a:pPr eaLnBrk="1" hangingPunct="1"/>
              <a:t>153</a:t>
            </a:fld>
            <a:endParaRPr lang="en-US" altLang="zh-TW" sz="2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6323" name="Rectangle 19"/>
          <p:cNvSpPr>
            <a:spLocks noChangeArrowheads="1"/>
          </p:cNvSpPr>
          <p:nvPr/>
        </p:nvSpPr>
        <p:spPr bwMode="auto">
          <a:xfrm>
            <a:off x="1619250" y="1989138"/>
            <a:ext cx="6985000" cy="43926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2322513" y="3810000"/>
            <a:ext cx="5562600" cy="2286000"/>
          </a:xfrm>
          <a:prstGeom prst="rect">
            <a:avLst/>
          </a:prstGeom>
          <a:solidFill>
            <a:srgbClr val="66FFFF">
              <a:alpha val="5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8366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Query + Subquery</a:t>
            </a: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152400" y="3810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zh-TW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07950" y="4044950"/>
            <a:ext cx="2087563" cy="16541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2000" b="1">
                <a:latin typeface="Tahoma" pitchFamily="34" charset="0"/>
              </a:rPr>
              <a:t>Set of Alcohol</a:t>
            </a:r>
          </a:p>
          <a:p>
            <a:r>
              <a:rPr lang="en-US" altLang="zh-TW" sz="2000" b="1">
                <a:latin typeface="Tahoma" pitchFamily="34" charset="0"/>
              </a:rPr>
              <a:t>with the same</a:t>
            </a:r>
          </a:p>
          <a:p>
            <a:r>
              <a:rPr lang="en-US" altLang="zh-TW" sz="2000" b="1">
                <a:latin typeface="Tahoma" pitchFamily="34" charset="0"/>
              </a:rPr>
              <a:t>manf as a1, but not the</a:t>
            </a:r>
          </a:p>
          <a:p>
            <a:r>
              <a:rPr lang="en-US" altLang="zh-TW" sz="2000" b="1">
                <a:latin typeface="Tahoma" pitchFamily="34" charset="0"/>
              </a:rPr>
              <a:t>same Alcohol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 flipV="1">
            <a:off x="1763713" y="4724400"/>
            <a:ext cx="720725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9" name="Text Box 10"/>
          <p:cNvSpPr txBox="1">
            <a:spLocks noChangeArrowheads="1"/>
          </p:cNvSpPr>
          <p:nvPr/>
        </p:nvSpPr>
        <p:spPr bwMode="auto">
          <a:xfrm>
            <a:off x="4895850" y="1628775"/>
            <a:ext cx="4251325" cy="10445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2000" b="1">
                <a:latin typeface="Tahoma" pitchFamily="34" charset="0"/>
              </a:rPr>
              <a:t>Notice scope rule: manf refers</a:t>
            </a:r>
          </a:p>
          <a:p>
            <a:r>
              <a:rPr lang="en-US" altLang="zh-TW" sz="2000" b="1">
                <a:latin typeface="Tahoma" pitchFamily="34" charset="0"/>
              </a:rPr>
              <a:t>to closest nested FROM with</a:t>
            </a:r>
          </a:p>
          <a:p>
            <a:r>
              <a:rPr lang="en-US" altLang="zh-TW" sz="2000" b="1">
                <a:latin typeface="Tahoma" pitchFamily="34" charset="0"/>
              </a:rPr>
              <a:t>a relation having that attribute.</a:t>
            </a:r>
          </a:p>
        </p:txBody>
      </p:sp>
      <p:sp>
        <p:nvSpPr>
          <p:cNvPr id="56330" name="Line 11"/>
          <p:cNvSpPr>
            <a:spLocks noChangeShapeType="1"/>
          </p:cNvSpPr>
          <p:nvPr/>
        </p:nvSpPr>
        <p:spPr bwMode="auto">
          <a:xfrm flipH="1">
            <a:off x="4643438" y="2781300"/>
            <a:ext cx="2665412" cy="2376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1" name="Text Box 13"/>
          <p:cNvSpPr txBox="1">
            <a:spLocks noChangeArrowheads="1"/>
          </p:cNvSpPr>
          <p:nvPr/>
        </p:nvSpPr>
        <p:spPr bwMode="auto">
          <a:xfrm>
            <a:off x="6156325" y="6092825"/>
            <a:ext cx="2200275" cy="739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2000">
                <a:latin typeface="Tahoma" pitchFamily="34" charset="0"/>
              </a:rPr>
              <a:t>SQL “not equals”</a:t>
            </a:r>
          </a:p>
          <a:p>
            <a:r>
              <a:rPr lang="en-US" altLang="zh-TW" sz="2000">
                <a:latin typeface="Tahoma" pitchFamily="34" charset="0"/>
              </a:rPr>
              <a:t>operator</a:t>
            </a:r>
          </a:p>
        </p:txBody>
      </p:sp>
      <p:sp>
        <p:nvSpPr>
          <p:cNvPr id="56332" name="Line 14"/>
          <p:cNvSpPr>
            <a:spLocks noChangeShapeType="1"/>
          </p:cNvSpPr>
          <p:nvPr/>
        </p:nvSpPr>
        <p:spPr bwMode="auto">
          <a:xfrm flipH="1" flipV="1">
            <a:off x="4787900" y="6021388"/>
            <a:ext cx="1512888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SELECT 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FROM Alcohol </a:t>
            </a:r>
            <a:r>
              <a:rPr lang="en-US" altLang="zh-TW" smtClean="0">
                <a:solidFill>
                  <a:srgbClr val="3333FF"/>
                </a:solidFill>
              </a:rPr>
              <a:t>a1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WHERE NOT EXISTS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(SELECT 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 FROM Alcohol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 WHERE manf = </a:t>
            </a:r>
            <a:r>
              <a:rPr lang="en-US" altLang="zh-TW" smtClean="0">
                <a:solidFill>
                  <a:srgbClr val="3333FF"/>
                </a:solidFill>
              </a:rPr>
              <a:t>a1</a:t>
            </a:r>
            <a:r>
              <a:rPr lang="en-US" altLang="zh-TW" smtClean="0"/>
              <a:t>.manf AND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	        name &lt;&gt; a1.name);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6719090-00FF-4804-8660-121EBBFB7D01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154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412875"/>
            <a:ext cx="731520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From the following  Alcohol relation: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/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/>
              <a:t>		 </a:t>
            </a:r>
            <a:r>
              <a:rPr lang="en-US" altLang="zh-TW" sz="2800" smtClean="0">
                <a:solidFill>
                  <a:srgbClr val="0000FF"/>
                </a:solidFill>
              </a:rPr>
              <a:t>name       		  manf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>
                <a:ea typeface="標楷體" pitchFamily="65" charset="-120"/>
              </a:rPr>
              <a:t>		</a:t>
            </a:r>
            <a:r>
              <a:rPr lang="en-US" altLang="zh-TW" sz="2800" smtClean="0"/>
              <a:t>TB</a:t>
            </a:r>
            <a:r>
              <a:rPr lang="zh-TW" altLang="en-US" sz="2800" smtClean="0">
                <a:ea typeface="標楷體" pitchFamily="65" charset="-120"/>
              </a:rPr>
              <a:t>台啤</a:t>
            </a:r>
            <a:r>
              <a:rPr lang="zh-TW" altLang="en-US" sz="2800" smtClean="0"/>
              <a:t>  		 </a:t>
            </a:r>
            <a:r>
              <a:rPr lang="zh-TW" altLang="en-US" sz="2800" smtClean="0">
                <a:ea typeface="標楷體" pitchFamily="65" charset="-120"/>
              </a:rPr>
              <a:t>台灣菸酒公司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z="2800" smtClean="0"/>
              <a:t>		</a:t>
            </a:r>
            <a:r>
              <a:rPr lang="en-US" altLang="zh-TW" sz="2800" smtClean="0"/>
              <a:t>YS 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玉山二鍋頭   </a:t>
            </a:r>
            <a:r>
              <a:rPr lang="zh-TW" altLang="en-US" sz="2800" smtClean="0">
                <a:ea typeface="標楷體" pitchFamily="65" charset="-120"/>
              </a:rPr>
              <a:t>台灣菸酒公司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TW" altLang="en-US" sz="2800" smtClean="0"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z="2800" smtClean="0"/>
              <a:t>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z="2800" smtClean="0"/>
              <a:t>           </a:t>
            </a:r>
            <a:r>
              <a:rPr lang="en-US" altLang="zh-TW" sz="2800" smtClean="0">
                <a:solidFill>
                  <a:srgbClr val="0000FF"/>
                </a:solidFill>
              </a:rPr>
              <a:t>name			  manf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/>
              <a:t>		TB</a:t>
            </a:r>
            <a:r>
              <a:rPr lang="zh-TW" altLang="en-US" sz="2800" smtClean="0">
                <a:ea typeface="標楷體" pitchFamily="65" charset="-120"/>
              </a:rPr>
              <a:t>台啤</a:t>
            </a:r>
            <a:r>
              <a:rPr lang="zh-TW" altLang="en-US" sz="2800" smtClean="0"/>
              <a:t>  		 </a:t>
            </a:r>
            <a:r>
              <a:rPr lang="zh-TW" altLang="en-US" sz="2800" smtClean="0">
                <a:ea typeface="標楷體" pitchFamily="65" charset="-120"/>
              </a:rPr>
              <a:t>台灣菸酒公司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2268538" y="2349500"/>
            <a:ext cx="5832475" cy="14398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2268538" y="2852738"/>
            <a:ext cx="5832475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5219700" y="2349500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3759200" y="1916113"/>
            <a:ext cx="1820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/>
              <a:t>Not EXISTS</a:t>
            </a:r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 flipH="1">
            <a:off x="3203575" y="2205038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7354" name="Text Box 9"/>
          <p:cNvSpPr txBox="1">
            <a:spLocks noChangeArrowheads="1"/>
          </p:cNvSpPr>
          <p:nvPr/>
        </p:nvSpPr>
        <p:spPr bwMode="auto">
          <a:xfrm>
            <a:off x="2124075" y="1935163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/>
              <a:t>FALSE</a:t>
            </a:r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auto">
          <a:xfrm>
            <a:off x="2268538" y="4737100"/>
            <a:ext cx="5832475" cy="10683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>
            <a:off x="2268538" y="5227638"/>
            <a:ext cx="5832475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7357" name="Line 12"/>
          <p:cNvSpPr>
            <a:spLocks noChangeShapeType="1"/>
          </p:cNvSpPr>
          <p:nvPr/>
        </p:nvSpPr>
        <p:spPr bwMode="auto">
          <a:xfrm>
            <a:off x="5219700" y="4724400"/>
            <a:ext cx="0" cy="10810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7358" name="Text Box 13"/>
          <p:cNvSpPr txBox="1">
            <a:spLocks noChangeArrowheads="1"/>
          </p:cNvSpPr>
          <p:nvPr/>
        </p:nvSpPr>
        <p:spPr bwMode="auto">
          <a:xfrm>
            <a:off x="3806825" y="4292600"/>
            <a:ext cx="1820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/>
              <a:t>Not EXISTS</a:t>
            </a:r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 flipH="1">
            <a:off x="3275013" y="457993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7360" name="Text Box 15"/>
          <p:cNvSpPr txBox="1">
            <a:spLocks noChangeArrowheads="1"/>
          </p:cNvSpPr>
          <p:nvPr/>
        </p:nvSpPr>
        <p:spPr bwMode="auto">
          <a:xfrm>
            <a:off x="2124075" y="4311650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C9D7A4D-D1EE-43D1-ABFB-05970EC1C878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155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Operator ANY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343400"/>
          </a:xfrm>
        </p:spPr>
        <p:txBody>
          <a:bodyPr/>
          <a:lstStyle/>
          <a:p>
            <a:pPr eaLnBrk="1" hangingPunct="1"/>
            <a:r>
              <a:rPr lang="en-US" altLang="zh-TW" i="1" u="sng" smtClean="0">
                <a:solidFill>
                  <a:srgbClr val="0000FF"/>
                </a:solidFill>
              </a:rPr>
              <a:t>x</a:t>
            </a:r>
            <a:r>
              <a:rPr lang="en-US" altLang="zh-TW" u="sng" smtClean="0">
                <a:solidFill>
                  <a:srgbClr val="0000FF"/>
                </a:solidFill>
              </a:rPr>
              <a:t> = ANY( &lt;relation&gt; )</a:t>
            </a:r>
            <a:r>
              <a:rPr lang="en-US" altLang="zh-TW" smtClean="0"/>
              <a:t> is a boolean condition meaning that </a:t>
            </a:r>
            <a:r>
              <a:rPr lang="en-US" altLang="zh-TW" i="1" smtClean="0">
                <a:solidFill>
                  <a:srgbClr val="0000FF"/>
                </a:solidFill>
              </a:rPr>
              <a:t>x</a:t>
            </a:r>
            <a:r>
              <a:rPr lang="en-US" altLang="zh-TW" smtClean="0">
                <a:solidFill>
                  <a:srgbClr val="0000FF"/>
                </a:solidFill>
              </a:rPr>
              <a:t> equals </a:t>
            </a:r>
            <a:r>
              <a:rPr lang="en-US" altLang="zh-TW" u="sng" smtClean="0">
                <a:solidFill>
                  <a:srgbClr val="FF0000"/>
                </a:solidFill>
              </a:rPr>
              <a:t>at least one</a:t>
            </a:r>
            <a:r>
              <a:rPr lang="en-US" altLang="zh-TW" smtClean="0">
                <a:solidFill>
                  <a:srgbClr val="0000FF"/>
                </a:solidFill>
              </a:rPr>
              <a:t> tuple </a:t>
            </a:r>
            <a:r>
              <a:rPr lang="en-US" altLang="zh-TW" smtClean="0">
                <a:solidFill>
                  <a:schemeClr val="bg2"/>
                </a:solidFill>
              </a:rPr>
              <a:t>in the relation</a:t>
            </a:r>
          </a:p>
          <a:p>
            <a:pPr eaLnBrk="1" hangingPunct="1"/>
            <a:r>
              <a:rPr lang="en-US" altLang="zh-TW" smtClean="0"/>
              <a:t>Similarly, = can be replaced </a:t>
            </a:r>
            <a:r>
              <a:rPr lang="en-US" altLang="zh-TW" smtClean="0">
                <a:solidFill>
                  <a:srgbClr val="0000FF"/>
                </a:solidFill>
              </a:rPr>
              <a:t>by any of the comparison operators</a:t>
            </a:r>
          </a:p>
          <a:p>
            <a:pPr eaLnBrk="1" hangingPunct="1"/>
            <a:r>
              <a:rPr lang="en-US" altLang="zh-TW" smtClean="0"/>
              <a:t>Example: </a:t>
            </a:r>
            <a:r>
              <a:rPr lang="en-US" altLang="zh-TW" i="1" smtClean="0"/>
              <a:t>x</a:t>
            </a:r>
            <a:r>
              <a:rPr lang="en-US" altLang="zh-TW" smtClean="0"/>
              <a:t> &gt;= ANY( &lt;relation&gt; ) means </a:t>
            </a:r>
            <a:r>
              <a:rPr lang="en-US" altLang="zh-TW" i="1" smtClean="0"/>
              <a:t>x</a:t>
            </a:r>
            <a:r>
              <a:rPr lang="en-US" altLang="zh-TW" smtClean="0"/>
              <a:t> is not smaller than all tuples in the relation</a:t>
            </a:r>
          </a:p>
          <a:p>
            <a:pPr lvl="1" eaLnBrk="1" hangingPunct="1"/>
            <a:r>
              <a:rPr lang="en-US" altLang="zh-TW" smtClean="0"/>
              <a:t>Note tuples must have </a:t>
            </a:r>
            <a:r>
              <a:rPr lang="en-US" altLang="zh-TW" smtClean="0">
                <a:solidFill>
                  <a:srgbClr val="0000FF"/>
                </a:solidFill>
              </a:rPr>
              <a:t>one component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BECA517-F06C-413A-9EB2-3263535EED76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156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651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Operator ALL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Similarly, </a:t>
            </a:r>
            <a:r>
              <a:rPr lang="en-US" altLang="zh-TW" i="1" u="sng" smtClean="0">
                <a:solidFill>
                  <a:srgbClr val="0000FF"/>
                </a:solidFill>
              </a:rPr>
              <a:t>x</a:t>
            </a:r>
            <a:r>
              <a:rPr lang="en-US" altLang="zh-TW" u="sng" smtClean="0">
                <a:solidFill>
                  <a:srgbClr val="0000FF"/>
                </a:solidFill>
              </a:rPr>
              <a:t> &lt;&gt; ALL( &lt;relation&gt; )</a:t>
            </a:r>
            <a:r>
              <a:rPr lang="en-US" altLang="zh-TW" smtClean="0"/>
              <a:t> is </a:t>
            </a:r>
            <a:r>
              <a:rPr lang="en-US" altLang="zh-TW" smtClean="0">
                <a:solidFill>
                  <a:srgbClr val="FF0000"/>
                </a:solidFill>
              </a:rPr>
              <a:t>true</a:t>
            </a:r>
            <a:r>
              <a:rPr lang="en-US" altLang="zh-TW" smtClean="0"/>
              <a:t> if and only if for </a:t>
            </a:r>
            <a:r>
              <a:rPr lang="en-US" altLang="zh-TW" smtClean="0">
                <a:solidFill>
                  <a:srgbClr val="FF0000"/>
                </a:solidFill>
              </a:rPr>
              <a:t>every tuple </a:t>
            </a:r>
            <a:r>
              <a:rPr lang="en-US" altLang="zh-TW" i="1" smtClean="0">
                <a:solidFill>
                  <a:srgbClr val="FF0000"/>
                </a:solidFill>
              </a:rPr>
              <a:t>t</a:t>
            </a:r>
            <a:r>
              <a:rPr lang="en-US" altLang="zh-TW" smtClean="0">
                <a:solidFill>
                  <a:srgbClr val="FF0000"/>
                </a:solidFill>
              </a:rPr>
              <a:t>  in the relation, </a:t>
            </a:r>
            <a:r>
              <a:rPr lang="en-US" altLang="zh-TW" i="1" smtClean="0">
                <a:solidFill>
                  <a:srgbClr val="FF0000"/>
                </a:solidFill>
              </a:rPr>
              <a:t>x</a:t>
            </a:r>
            <a:r>
              <a:rPr lang="en-US" altLang="zh-TW" smtClean="0">
                <a:solidFill>
                  <a:srgbClr val="FF0000"/>
                </a:solidFill>
              </a:rPr>
              <a:t> is not equal to </a:t>
            </a:r>
            <a:r>
              <a:rPr lang="en-US" altLang="zh-TW" i="1" smtClean="0">
                <a:solidFill>
                  <a:srgbClr val="FF0000"/>
                </a:solidFill>
              </a:rPr>
              <a:t>t</a:t>
            </a:r>
            <a:endParaRPr lang="en-US" altLang="zh-TW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That is, </a:t>
            </a:r>
            <a:r>
              <a:rPr lang="en-US" altLang="zh-TW" i="1" smtClean="0"/>
              <a:t>x</a:t>
            </a:r>
            <a:r>
              <a:rPr lang="en-US" altLang="zh-TW" smtClean="0"/>
              <a:t> is not a member of the relation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&lt;&gt; can be replaced by any comparison operator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Example: </a:t>
            </a:r>
            <a:r>
              <a:rPr lang="en-US" altLang="zh-TW" i="1" u="sng" smtClean="0">
                <a:solidFill>
                  <a:srgbClr val="0000FF"/>
                </a:solidFill>
              </a:rPr>
              <a:t>x</a:t>
            </a:r>
            <a:r>
              <a:rPr lang="en-US" altLang="zh-TW" u="sng" smtClean="0">
                <a:solidFill>
                  <a:srgbClr val="0000FF"/>
                </a:solidFill>
              </a:rPr>
              <a:t> &gt;= ALL( &lt;relation&gt; )</a:t>
            </a:r>
            <a:r>
              <a:rPr lang="en-US" altLang="zh-TW" smtClean="0"/>
              <a:t> means there is no tuple larger than </a:t>
            </a:r>
            <a:r>
              <a:rPr lang="en-US" altLang="zh-TW" i="1" smtClean="0"/>
              <a:t>x</a:t>
            </a:r>
            <a:r>
              <a:rPr lang="en-US" altLang="zh-TW" smtClean="0"/>
              <a:t>  in the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20A7416-8372-462A-8087-ACD109CD67CE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157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16113"/>
            <a:ext cx="7315200" cy="4191000"/>
          </a:xfrm>
        </p:spPr>
        <p:txBody>
          <a:bodyPr/>
          <a:lstStyle/>
          <a:p>
            <a:pPr eaLnBrk="1" hangingPunct="1"/>
            <a:r>
              <a:rPr lang="en-US" altLang="zh-TW" smtClean="0"/>
              <a:t>From Sells (bar, alcohol, price), find the Alcohol(s) sold for the highest price.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5"/>
          <p:cNvSpPr txBox="1">
            <a:spLocks noGrp="1"/>
          </p:cNvSpPr>
          <p:nvPr/>
        </p:nvSpPr>
        <p:spPr bwMode="auto">
          <a:xfrm>
            <a:off x="8556625" y="6369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0FC0146-50C6-4B5B-8D28-E2A48F5EBCB9}" type="slidenum">
              <a:rPr lang="en-US" altLang="zh-TW" sz="2600" b="1">
                <a:solidFill>
                  <a:schemeClr val="bg1"/>
                </a:solidFill>
                <a:latin typeface="Arial" charset="0"/>
              </a:rPr>
              <a:pPr eaLnBrk="1" hangingPunct="1"/>
              <a:t>158</a:t>
            </a:fld>
            <a:endParaRPr lang="en-US" altLang="zh-TW" sz="2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443" name="Rectangle 11"/>
          <p:cNvSpPr>
            <a:spLocks noChangeArrowheads="1"/>
          </p:cNvSpPr>
          <p:nvPr/>
        </p:nvSpPr>
        <p:spPr bwMode="auto">
          <a:xfrm>
            <a:off x="2268538" y="3500438"/>
            <a:ext cx="6048375" cy="3097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44" name="Rectangle 10"/>
          <p:cNvSpPr>
            <a:spLocks noChangeArrowheads="1"/>
          </p:cNvSpPr>
          <p:nvPr/>
        </p:nvSpPr>
        <p:spPr bwMode="auto">
          <a:xfrm>
            <a:off x="4140200" y="4508500"/>
            <a:ext cx="2808288" cy="1800225"/>
          </a:xfrm>
          <a:prstGeom prst="rect">
            <a:avLst/>
          </a:prstGeom>
          <a:solidFill>
            <a:srgbClr val="66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Subquery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                     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                          (SELECT price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		         FROM Sells);</a:t>
            </a:r>
          </a:p>
        </p:txBody>
      </p:sp>
      <p:sp>
        <p:nvSpPr>
          <p:cNvPr id="61447" name="Text Box 6"/>
          <p:cNvSpPr txBox="1">
            <a:spLocks noChangeArrowheads="1"/>
          </p:cNvSpPr>
          <p:nvPr/>
        </p:nvSpPr>
        <p:spPr bwMode="auto">
          <a:xfrm>
            <a:off x="6156325" y="3213100"/>
            <a:ext cx="2784475" cy="10445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2000" b="1">
                <a:latin typeface="Tahoma" pitchFamily="34" charset="0"/>
              </a:rPr>
              <a:t>price from the outer</a:t>
            </a:r>
          </a:p>
          <a:p>
            <a:r>
              <a:rPr lang="en-US" altLang="zh-TW" sz="2000" b="1">
                <a:latin typeface="Tahoma" pitchFamily="34" charset="0"/>
              </a:rPr>
              <a:t>Sells must not be</a:t>
            </a:r>
          </a:p>
          <a:p>
            <a:r>
              <a:rPr lang="en-US" altLang="zh-TW" sz="2000" b="1">
                <a:latin typeface="Tahoma" pitchFamily="34" charset="0"/>
              </a:rPr>
              <a:t>less than any price</a:t>
            </a:r>
          </a:p>
        </p:txBody>
      </p:sp>
      <p:sp>
        <p:nvSpPr>
          <p:cNvPr id="61448" name="Line 7"/>
          <p:cNvSpPr>
            <a:spLocks noChangeShapeType="1"/>
          </p:cNvSpPr>
          <p:nvPr/>
        </p:nvSpPr>
        <p:spPr bwMode="auto">
          <a:xfrm flipH="1">
            <a:off x="5508625" y="3789363"/>
            <a:ext cx="719138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編號版面配置區 5"/>
          <p:cNvSpPr txBox="1">
            <a:spLocks noGrp="1"/>
          </p:cNvSpPr>
          <p:nvPr/>
        </p:nvSpPr>
        <p:spPr bwMode="auto">
          <a:xfrm>
            <a:off x="8556625" y="6369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F296F1B-56E1-4CDA-A0C8-7BFB9D99228D}" type="slidenum">
              <a:rPr lang="en-US" altLang="zh-TW" sz="2600" b="1">
                <a:solidFill>
                  <a:schemeClr val="bg1"/>
                </a:solidFill>
                <a:latin typeface="Arial" charset="0"/>
              </a:rPr>
              <a:pPr eaLnBrk="1" hangingPunct="1"/>
              <a:t>159</a:t>
            </a:fld>
            <a:endParaRPr lang="en-US" altLang="zh-TW" sz="2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2467" name="Rectangle 11"/>
          <p:cNvSpPr>
            <a:spLocks noChangeArrowheads="1"/>
          </p:cNvSpPr>
          <p:nvPr/>
        </p:nvSpPr>
        <p:spPr bwMode="auto">
          <a:xfrm>
            <a:off x="2268538" y="3500438"/>
            <a:ext cx="6048375" cy="3097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68" name="Rectangle 10"/>
          <p:cNvSpPr>
            <a:spLocks noChangeArrowheads="1"/>
          </p:cNvSpPr>
          <p:nvPr/>
        </p:nvSpPr>
        <p:spPr bwMode="auto">
          <a:xfrm>
            <a:off x="4140200" y="4508500"/>
            <a:ext cx="2808288" cy="1800225"/>
          </a:xfrm>
          <a:prstGeom prst="rect">
            <a:avLst/>
          </a:prstGeom>
          <a:solidFill>
            <a:srgbClr val="66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Query+Subquery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From Sells(bar, alcohol, price), find the Alcohol(s) sold for the highest price.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mtClean="0"/>
              <a:t>		SELECT alcohol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mtClean="0"/>
              <a:t>		FROM Sells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mtClean="0"/>
              <a:t>		WHERE  </a:t>
            </a:r>
            <a:r>
              <a:rPr lang="en-US" altLang="zh-TW" smtClean="0">
                <a:solidFill>
                  <a:srgbClr val="FF0000"/>
                </a:solidFill>
              </a:rPr>
              <a:t>price &gt;=</a:t>
            </a:r>
            <a:r>
              <a:rPr lang="en-US" altLang="zh-TW" smtClean="0"/>
              <a:t> ALL(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mtClean="0"/>
              <a:t>			        SELECT price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mtClean="0"/>
              <a:t>			        FROM Sells);</a:t>
            </a:r>
          </a:p>
        </p:txBody>
      </p:sp>
      <p:sp>
        <p:nvSpPr>
          <p:cNvPr id="62471" name="Text Box 6"/>
          <p:cNvSpPr txBox="1">
            <a:spLocks noChangeArrowheads="1"/>
          </p:cNvSpPr>
          <p:nvPr/>
        </p:nvSpPr>
        <p:spPr bwMode="auto">
          <a:xfrm>
            <a:off x="6156325" y="3213100"/>
            <a:ext cx="2784475" cy="10445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2000" b="1">
                <a:latin typeface="Tahoma" pitchFamily="34" charset="0"/>
              </a:rPr>
              <a:t>price from the outer</a:t>
            </a:r>
          </a:p>
          <a:p>
            <a:r>
              <a:rPr lang="en-US" altLang="zh-TW" sz="2000" b="1">
                <a:latin typeface="Tahoma" pitchFamily="34" charset="0"/>
              </a:rPr>
              <a:t>Sells must not be</a:t>
            </a:r>
          </a:p>
          <a:p>
            <a:r>
              <a:rPr lang="en-US" altLang="zh-TW" sz="2000" b="1">
                <a:latin typeface="Tahoma" pitchFamily="34" charset="0"/>
              </a:rPr>
              <a:t>less than any price</a:t>
            </a:r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 flipH="1">
            <a:off x="5508625" y="3789363"/>
            <a:ext cx="719138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94F92BF-3CAB-42E4-828D-747354BFADAB}" type="slidenum">
              <a:rPr lang="en-US" altLang="zh-TW" sz="2600" smtClean="0">
                <a:solidFill>
                  <a:schemeClr val="bg2"/>
                </a:solidFill>
                <a:latin typeface="Arial" charset="0"/>
              </a:rPr>
              <a:pPr eaLnBrk="1" hangingPunct="1"/>
              <a:t>16</a:t>
            </a:fld>
            <a:endParaRPr lang="en-US" altLang="zh-TW" sz="26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810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Why Relation Model?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60575"/>
            <a:ext cx="7315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i="1" smtClean="0">
                <a:solidFill>
                  <a:srgbClr val="0000FF"/>
                </a:solidFill>
              </a:rPr>
              <a:t>Simple</a:t>
            </a:r>
            <a:r>
              <a:rPr lang="en-US" altLang="zh-TW" smtClean="0"/>
              <a:t> model.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i="1" smtClean="0">
                <a:solidFill>
                  <a:srgbClr val="0000FF"/>
                </a:solidFill>
              </a:rPr>
              <a:t>Often</a:t>
            </a:r>
            <a:r>
              <a:rPr lang="en-US" altLang="zh-TW" smtClean="0"/>
              <a:t> matches how we think about data </a:t>
            </a:r>
            <a:r>
              <a:rPr lang="en-US" altLang="zh-TW" i="1" smtClean="0">
                <a:solidFill>
                  <a:srgbClr val="0000FF"/>
                </a:solidFill>
              </a:rPr>
              <a:t>(table)</a:t>
            </a:r>
            <a:r>
              <a:rPr lang="en-US" altLang="zh-TW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Abstract model that underlies SQL, the most important database language today.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Relational model is a </a:t>
            </a:r>
            <a:r>
              <a:rPr lang="en-US" altLang="zh-TW" i="1" smtClean="0">
                <a:solidFill>
                  <a:srgbClr val="0000FF"/>
                </a:solidFill>
              </a:rPr>
              <a:t>set-based model</a:t>
            </a:r>
            <a:r>
              <a:rPr lang="en-US" altLang="zh-TW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6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1B840C7-EC15-4E00-8C3E-B440EAEE1885}" type="slidenum">
              <a:rPr lang="en-US" altLang="zh-TW" sz="2600" smtClean="0">
                <a:solidFill>
                  <a:schemeClr val="bg1"/>
                </a:solidFill>
                <a:latin typeface="Arial" charset="0"/>
              </a:rPr>
              <a:pPr eaLnBrk="1" hangingPunct="1"/>
              <a:t>160</a:t>
            </a:fld>
            <a:endParaRPr lang="en-US" altLang="zh-TW" sz="26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62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SQL “Select”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TW" smtClean="0">
                <a:solidFill>
                  <a:srgbClr val="0000FF"/>
                </a:solidFill>
              </a:rPr>
              <a:t>Select [ All / Distinct ] domains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smtClean="0">
                <a:solidFill>
                  <a:srgbClr val="FF0000"/>
                </a:solidFill>
              </a:rPr>
              <a:t>From</a:t>
            </a:r>
            <a:r>
              <a:rPr lang="en-US" altLang="zh-TW" smtClean="0"/>
              <a:t>          </a:t>
            </a:r>
            <a:r>
              <a:rPr lang="zh-TW" altLang="en-US" smtClean="0">
                <a:ea typeface="標楷體" pitchFamily="65" charset="-120"/>
              </a:rPr>
              <a:t>表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smtClean="0">
                <a:solidFill>
                  <a:srgbClr val="FF0000"/>
                </a:solidFill>
              </a:rPr>
              <a:t>Where</a:t>
            </a:r>
            <a:r>
              <a:rPr lang="en-US" altLang="zh-TW" smtClean="0"/>
              <a:t>        </a:t>
            </a:r>
            <a:r>
              <a:rPr lang="zh-TW" altLang="en-US" smtClean="0">
                <a:ea typeface="標楷體" pitchFamily="65" charset="-120"/>
              </a:rPr>
              <a:t>條件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smtClean="0">
                <a:solidFill>
                  <a:srgbClr val="FF0000"/>
                </a:solidFill>
              </a:rPr>
              <a:t>Group By</a:t>
            </a:r>
            <a:r>
              <a:rPr lang="en-US" altLang="zh-TW" smtClean="0"/>
              <a:t>   </a:t>
            </a:r>
            <a:r>
              <a:rPr lang="zh-TW" altLang="en-US" smtClean="0">
                <a:ea typeface="標楷體" pitchFamily="65" charset="-120"/>
              </a:rPr>
              <a:t>如何分組</a:t>
            </a:r>
            <a:r>
              <a:rPr lang="zh-TW" altLang="en-US" smtClean="0"/>
              <a:t>      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smtClean="0">
                <a:solidFill>
                  <a:srgbClr val="FF0000"/>
                </a:solidFill>
              </a:rPr>
              <a:t>Having</a:t>
            </a:r>
            <a:r>
              <a:rPr lang="en-US" altLang="zh-TW" smtClean="0"/>
              <a:t>       </a:t>
            </a:r>
            <a:r>
              <a:rPr lang="zh-TW" altLang="en-US" smtClean="0">
                <a:ea typeface="標楷體" pitchFamily="65" charset="-120"/>
              </a:rPr>
              <a:t>分組後條件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smtClean="0">
                <a:solidFill>
                  <a:srgbClr val="FF0000"/>
                </a:solidFill>
              </a:rPr>
              <a:t>Order By</a:t>
            </a:r>
            <a:r>
              <a:rPr lang="en-US" altLang="zh-TW" smtClean="0"/>
              <a:t>    </a:t>
            </a:r>
            <a:r>
              <a:rPr lang="zh-TW" altLang="en-US" smtClean="0">
                <a:ea typeface="標楷體" pitchFamily="65" charset="-120"/>
              </a:rPr>
              <a:t>排序</a:t>
            </a:r>
          </a:p>
        </p:txBody>
      </p:sp>
      <p:sp>
        <p:nvSpPr>
          <p:cNvPr id="345094" name="Freeform 6"/>
          <p:cNvSpPr>
            <a:spLocks/>
          </p:cNvSpPr>
          <p:nvPr/>
        </p:nvSpPr>
        <p:spPr bwMode="auto">
          <a:xfrm>
            <a:off x="1487488" y="2924175"/>
            <a:ext cx="492125" cy="504825"/>
          </a:xfrm>
          <a:custGeom>
            <a:avLst/>
            <a:gdLst>
              <a:gd name="T0" fmla="*/ 492125 w 310"/>
              <a:gd name="T1" fmla="*/ 0 h 318"/>
              <a:gd name="T2" fmla="*/ 131763 w 310"/>
              <a:gd name="T3" fmla="*/ 73025 h 318"/>
              <a:gd name="T4" fmla="*/ 60325 w 310"/>
              <a:gd name="T5" fmla="*/ 360363 h 318"/>
              <a:gd name="T6" fmla="*/ 492125 w 310"/>
              <a:gd name="T7" fmla="*/ 504825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18"/>
              <a:gd name="T14" fmla="*/ 310 w 310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45095" name="Freeform 7"/>
          <p:cNvSpPr>
            <a:spLocks/>
          </p:cNvSpPr>
          <p:nvPr/>
        </p:nvSpPr>
        <p:spPr bwMode="auto">
          <a:xfrm>
            <a:off x="1476375" y="3429000"/>
            <a:ext cx="492125" cy="504825"/>
          </a:xfrm>
          <a:custGeom>
            <a:avLst/>
            <a:gdLst>
              <a:gd name="T0" fmla="*/ 492125 w 310"/>
              <a:gd name="T1" fmla="*/ 0 h 318"/>
              <a:gd name="T2" fmla="*/ 131763 w 310"/>
              <a:gd name="T3" fmla="*/ 73025 h 318"/>
              <a:gd name="T4" fmla="*/ 60325 w 310"/>
              <a:gd name="T5" fmla="*/ 360363 h 318"/>
              <a:gd name="T6" fmla="*/ 492125 w 310"/>
              <a:gd name="T7" fmla="*/ 504825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18"/>
              <a:gd name="T14" fmla="*/ 310 w 310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45096" name="Freeform 8"/>
          <p:cNvSpPr>
            <a:spLocks/>
          </p:cNvSpPr>
          <p:nvPr/>
        </p:nvSpPr>
        <p:spPr bwMode="auto">
          <a:xfrm>
            <a:off x="1116013" y="2924175"/>
            <a:ext cx="863600" cy="1009650"/>
          </a:xfrm>
          <a:custGeom>
            <a:avLst/>
            <a:gdLst>
              <a:gd name="T0" fmla="*/ 863600 w 310"/>
              <a:gd name="T1" fmla="*/ 0 h 318"/>
              <a:gd name="T2" fmla="*/ 231222 w 310"/>
              <a:gd name="T3" fmla="*/ 146050 h 318"/>
              <a:gd name="T4" fmla="*/ 105861 w 310"/>
              <a:gd name="T5" fmla="*/ 720725 h 318"/>
              <a:gd name="T6" fmla="*/ 863600 w 310"/>
              <a:gd name="T7" fmla="*/ 1009650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18"/>
              <a:gd name="T14" fmla="*/ 310 w 310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45097" name="Freeform 9"/>
          <p:cNvSpPr>
            <a:spLocks/>
          </p:cNvSpPr>
          <p:nvPr/>
        </p:nvSpPr>
        <p:spPr bwMode="auto">
          <a:xfrm>
            <a:off x="1487488" y="3933825"/>
            <a:ext cx="492125" cy="504825"/>
          </a:xfrm>
          <a:custGeom>
            <a:avLst/>
            <a:gdLst>
              <a:gd name="T0" fmla="*/ 492125 w 310"/>
              <a:gd name="T1" fmla="*/ 0 h 318"/>
              <a:gd name="T2" fmla="*/ 131763 w 310"/>
              <a:gd name="T3" fmla="*/ 73025 h 318"/>
              <a:gd name="T4" fmla="*/ 60325 w 310"/>
              <a:gd name="T5" fmla="*/ 360363 h 318"/>
              <a:gd name="T6" fmla="*/ 492125 w 310"/>
              <a:gd name="T7" fmla="*/ 504825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18"/>
              <a:gd name="T14" fmla="*/ 310 w 310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45098" name="Freeform 10"/>
          <p:cNvSpPr>
            <a:spLocks/>
          </p:cNvSpPr>
          <p:nvPr/>
        </p:nvSpPr>
        <p:spPr bwMode="auto">
          <a:xfrm>
            <a:off x="1476375" y="4438650"/>
            <a:ext cx="492125" cy="504825"/>
          </a:xfrm>
          <a:custGeom>
            <a:avLst/>
            <a:gdLst>
              <a:gd name="T0" fmla="*/ 492125 w 310"/>
              <a:gd name="T1" fmla="*/ 0 h 318"/>
              <a:gd name="T2" fmla="*/ 131763 w 310"/>
              <a:gd name="T3" fmla="*/ 73025 h 318"/>
              <a:gd name="T4" fmla="*/ 60325 w 310"/>
              <a:gd name="T5" fmla="*/ 360363 h 318"/>
              <a:gd name="T6" fmla="*/ 492125 w 310"/>
              <a:gd name="T7" fmla="*/ 504825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18"/>
              <a:gd name="T14" fmla="*/ 310 w 310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45099" name="Freeform 11"/>
          <p:cNvSpPr>
            <a:spLocks/>
          </p:cNvSpPr>
          <p:nvPr/>
        </p:nvSpPr>
        <p:spPr bwMode="auto">
          <a:xfrm>
            <a:off x="1116013" y="3933825"/>
            <a:ext cx="863600" cy="1009650"/>
          </a:xfrm>
          <a:custGeom>
            <a:avLst/>
            <a:gdLst>
              <a:gd name="T0" fmla="*/ 863600 w 310"/>
              <a:gd name="T1" fmla="*/ 0 h 318"/>
              <a:gd name="T2" fmla="*/ 231222 w 310"/>
              <a:gd name="T3" fmla="*/ 146050 h 318"/>
              <a:gd name="T4" fmla="*/ 105861 w 310"/>
              <a:gd name="T5" fmla="*/ 720725 h 318"/>
              <a:gd name="T6" fmla="*/ 863600 w 310"/>
              <a:gd name="T7" fmla="*/ 1009650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18"/>
              <a:gd name="T14" fmla="*/ 310 w 310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45100" name="Freeform 12"/>
          <p:cNvSpPr>
            <a:spLocks/>
          </p:cNvSpPr>
          <p:nvPr/>
        </p:nvSpPr>
        <p:spPr bwMode="auto">
          <a:xfrm>
            <a:off x="755650" y="3427413"/>
            <a:ext cx="1152525" cy="1514475"/>
          </a:xfrm>
          <a:custGeom>
            <a:avLst/>
            <a:gdLst>
              <a:gd name="T0" fmla="*/ 1152525 w 310"/>
              <a:gd name="T1" fmla="*/ 0 h 318"/>
              <a:gd name="T2" fmla="*/ 308579 w 310"/>
              <a:gd name="T3" fmla="*/ 219075 h 318"/>
              <a:gd name="T4" fmla="*/ 141277 w 310"/>
              <a:gd name="T5" fmla="*/ 1081088 h 318"/>
              <a:gd name="T6" fmla="*/ 1152525 w 310"/>
              <a:gd name="T7" fmla="*/ 1514475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18"/>
              <a:gd name="T14" fmla="*/ 310 w 310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45101" name="Freeform 13"/>
          <p:cNvSpPr>
            <a:spLocks/>
          </p:cNvSpPr>
          <p:nvPr/>
        </p:nvSpPr>
        <p:spPr bwMode="auto">
          <a:xfrm>
            <a:off x="323850" y="2924175"/>
            <a:ext cx="1582738" cy="2017713"/>
          </a:xfrm>
          <a:custGeom>
            <a:avLst/>
            <a:gdLst>
              <a:gd name="T0" fmla="*/ 1582738 w 310"/>
              <a:gd name="T1" fmla="*/ 0 h 318"/>
              <a:gd name="T2" fmla="*/ 423765 w 310"/>
              <a:gd name="T3" fmla="*/ 291870 h 318"/>
              <a:gd name="T4" fmla="*/ 194013 w 310"/>
              <a:gd name="T5" fmla="*/ 1440317 h 318"/>
              <a:gd name="T6" fmla="*/ 1582738 w 310"/>
              <a:gd name="T7" fmla="*/ 2017713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18"/>
              <a:gd name="T14" fmla="*/ 310 w 310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3501" name="Text Box 16"/>
          <p:cNvSpPr txBox="1">
            <a:spLocks noChangeArrowheads="1"/>
          </p:cNvSpPr>
          <p:nvPr/>
        </p:nvSpPr>
        <p:spPr bwMode="auto">
          <a:xfrm>
            <a:off x="8248650" y="37163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2800" b="1">
                <a:solidFill>
                  <a:schemeClr val="bg2"/>
                </a:solidFill>
                <a:ea typeface="標楷體" pitchFamily="65" charset="-120"/>
              </a:rPr>
              <a:t>輸出</a:t>
            </a:r>
          </a:p>
        </p:txBody>
      </p:sp>
      <p:sp>
        <p:nvSpPr>
          <p:cNvPr id="345105" name="Line 17"/>
          <p:cNvSpPr>
            <a:spLocks noChangeShapeType="1"/>
          </p:cNvSpPr>
          <p:nvPr/>
        </p:nvSpPr>
        <p:spPr bwMode="auto">
          <a:xfrm>
            <a:off x="6154738" y="2924175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45106" name="Text Box 18"/>
          <p:cNvSpPr txBox="1">
            <a:spLocks noChangeArrowheads="1"/>
          </p:cNvSpPr>
          <p:nvPr/>
        </p:nvSpPr>
        <p:spPr bwMode="auto">
          <a:xfrm>
            <a:off x="6062663" y="2538413"/>
            <a:ext cx="1462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latin typeface="Courier New" pitchFamily="49" charset="0"/>
              </a:rPr>
              <a:t>Project</a:t>
            </a:r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>
            <a:off x="6176963" y="3429000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45108" name="Text Box 20"/>
          <p:cNvSpPr txBox="1">
            <a:spLocks noChangeArrowheads="1"/>
          </p:cNvSpPr>
          <p:nvPr/>
        </p:nvSpPr>
        <p:spPr bwMode="auto">
          <a:xfrm>
            <a:off x="6084888" y="3043238"/>
            <a:ext cx="127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latin typeface="Courier New" pitchFamily="49" charset="0"/>
              </a:rPr>
              <a:t>Select</a:t>
            </a:r>
          </a:p>
        </p:txBody>
      </p:sp>
      <p:sp>
        <p:nvSpPr>
          <p:cNvPr id="345109" name="Line 21"/>
          <p:cNvSpPr>
            <a:spLocks noChangeShapeType="1"/>
          </p:cNvSpPr>
          <p:nvPr/>
        </p:nvSpPr>
        <p:spPr bwMode="auto">
          <a:xfrm>
            <a:off x="6226175" y="4030663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45110" name="Text Box 22"/>
          <p:cNvSpPr txBox="1">
            <a:spLocks noChangeArrowheads="1"/>
          </p:cNvSpPr>
          <p:nvPr/>
        </p:nvSpPr>
        <p:spPr bwMode="auto">
          <a:xfrm>
            <a:off x="6084888" y="3619500"/>
            <a:ext cx="1096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latin typeface="Courier New" pitchFamily="49" charset="0"/>
              </a:rPr>
              <a:t>Group</a:t>
            </a:r>
          </a:p>
        </p:txBody>
      </p:sp>
      <p:sp>
        <p:nvSpPr>
          <p:cNvPr id="345111" name="Line 23"/>
          <p:cNvSpPr>
            <a:spLocks noChangeShapeType="1"/>
          </p:cNvSpPr>
          <p:nvPr/>
        </p:nvSpPr>
        <p:spPr bwMode="auto">
          <a:xfrm>
            <a:off x="6226175" y="4535488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45112" name="Text Box 24"/>
          <p:cNvSpPr txBox="1">
            <a:spLocks noChangeArrowheads="1"/>
          </p:cNvSpPr>
          <p:nvPr/>
        </p:nvSpPr>
        <p:spPr bwMode="auto">
          <a:xfrm>
            <a:off x="6134100" y="4149725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latin typeface="Courier New" pitchFamily="49" charset="0"/>
              </a:rPr>
              <a:t>Extension</a:t>
            </a:r>
          </a:p>
        </p:txBody>
      </p:sp>
      <p:sp>
        <p:nvSpPr>
          <p:cNvPr id="345113" name="Line 25"/>
          <p:cNvSpPr>
            <a:spLocks noChangeShapeType="1"/>
          </p:cNvSpPr>
          <p:nvPr/>
        </p:nvSpPr>
        <p:spPr bwMode="auto">
          <a:xfrm>
            <a:off x="6221413" y="5013325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45114" name="Text Box 26"/>
          <p:cNvSpPr txBox="1">
            <a:spLocks noChangeArrowheads="1"/>
          </p:cNvSpPr>
          <p:nvPr/>
        </p:nvSpPr>
        <p:spPr bwMode="auto">
          <a:xfrm>
            <a:off x="6129338" y="4627563"/>
            <a:ext cx="1462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latin typeface="Courier New" pitchFamily="49" charset="0"/>
              </a:rPr>
              <a:t>Sorting</a:t>
            </a:r>
          </a:p>
        </p:txBody>
      </p:sp>
      <p:sp>
        <p:nvSpPr>
          <p:cNvPr id="63512" name="AutoShape 27"/>
          <p:cNvSpPr>
            <a:spLocks/>
          </p:cNvSpPr>
          <p:nvPr/>
        </p:nvSpPr>
        <p:spPr bwMode="auto">
          <a:xfrm>
            <a:off x="7956550" y="2781300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3" name="Oval 28"/>
          <p:cNvSpPr>
            <a:spLocks noChangeArrowheads="1"/>
          </p:cNvSpPr>
          <p:nvPr/>
        </p:nvSpPr>
        <p:spPr bwMode="auto">
          <a:xfrm>
            <a:off x="2843213" y="2060575"/>
            <a:ext cx="649287" cy="576263"/>
          </a:xfrm>
          <a:prstGeom prst="ellipse">
            <a:avLst/>
          </a:prstGeom>
          <a:noFill/>
          <a:ln w="38100">
            <a:solidFill>
              <a:srgbClr val="66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 flipV="1">
            <a:off x="3203575" y="170021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3515" name="Text Box 30"/>
          <p:cNvSpPr txBox="1">
            <a:spLocks noChangeArrowheads="1"/>
          </p:cNvSpPr>
          <p:nvPr/>
        </p:nvSpPr>
        <p:spPr bwMode="auto">
          <a:xfrm>
            <a:off x="2555875" y="1268413"/>
            <a:ext cx="146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latin typeface="Courier New" pitchFamily="49" charset="0"/>
              </a:rPr>
              <a:t>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4" grpId="0" animBg="1"/>
      <p:bldP spid="345095" grpId="0" animBg="1"/>
      <p:bldP spid="345096" grpId="0" animBg="1"/>
      <p:bldP spid="345097" grpId="0" animBg="1"/>
      <p:bldP spid="345098" grpId="0" animBg="1"/>
      <p:bldP spid="345099" grpId="0" animBg="1"/>
      <p:bldP spid="345100" grpId="0" animBg="1"/>
      <p:bldP spid="345101" grpId="0" animBg="1"/>
      <p:bldP spid="345105" grpId="0" animBg="1"/>
      <p:bldP spid="345106" grpId="0"/>
      <p:bldP spid="345107" grpId="0" animBg="1"/>
      <p:bldP spid="345108" grpId="0"/>
      <p:bldP spid="345109" grpId="0" animBg="1"/>
      <p:bldP spid="345110" grpId="0"/>
      <p:bldP spid="345111" grpId="0" animBg="1"/>
      <p:bldP spid="345112" grpId="0"/>
      <p:bldP spid="345113" grpId="0" animBg="1"/>
      <p:bldP spid="345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DDB4-4AE9-44A5-BE3C-F53676F1DB71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315200" cy="838200"/>
          </a:xfrm>
        </p:spPr>
        <p:txBody>
          <a:bodyPr/>
          <a:lstStyle/>
          <a:p>
            <a:r>
              <a:rPr lang="en-US" altLang="zh-TW">
                <a:ea typeface="標楷體" pitchFamily="65" charset="-120"/>
              </a:rPr>
              <a:t>Database Three Layers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7924800" cy="4191000"/>
          </a:xfrm>
        </p:spPr>
        <p:txBody>
          <a:bodyPr/>
          <a:lstStyle/>
          <a:p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美國國家標準協會在</a:t>
            </a:r>
            <a:r>
              <a:rPr lang="en-US" altLang="zh-TW" sz="2800">
                <a:ea typeface="標楷體" pitchFamily="65" charset="-120"/>
              </a:rPr>
              <a:t>1980</a:t>
            </a: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年代就建立三階層資料庫的概念來建構資料庫，稱為</a:t>
            </a:r>
            <a:r>
              <a:rPr lang="en-US" altLang="zh-TW" sz="2800">
                <a:ea typeface="標楷體" pitchFamily="65" charset="-120"/>
              </a:rPr>
              <a:t>ANSI/SPARC</a:t>
            </a:r>
            <a:r>
              <a:rPr lang="zh-TW" altLang="en-US" sz="4400" u="sng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三階層架構</a:t>
            </a:r>
            <a:r>
              <a:rPr lang="zh-TW" altLang="en-US">
                <a:latin typeface="標楷體" pitchFamily="65" charset="-120"/>
                <a:ea typeface="標楷體" pitchFamily="65" charset="-120"/>
              </a:rPr>
              <a:t> </a:t>
            </a:r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3" cstate="print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4833938" cy="4548188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0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C355-2393-494A-9DD4-4B94FFA4E229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7315200" cy="838200"/>
          </a:xfrm>
        </p:spPr>
        <p:txBody>
          <a:bodyPr/>
          <a:lstStyle/>
          <a:p>
            <a:r>
              <a:rPr lang="en-US" altLang="zh-TW" dirty="0"/>
              <a:t>Three </a:t>
            </a:r>
            <a:r>
              <a:rPr lang="en-US" altLang="zh-TW" dirty="0" smtClean="0"/>
              <a:t>Layers (1/3)</a:t>
            </a:r>
            <a:endParaRPr lang="en-US" altLang="zh-TW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315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標楷體" pitchFamily="65" charset="-120"/>
              </a:rPr>
              <a:t>(1)</a:t>
            </a: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外部層</a:t>
            </a:r>
            <a:r>
              <a:rPr lang="en-US" altLang="zh-TW" sz="2800">
                <a:ea typeface="標楷體" pitchFamily="65" charset="-120"/>
              </a:rPr>
              <a:t>(External level)</a:t>
            </a:r>
          </a:p>
          <a:p>
            <a:pPr lvl="1">
              <a:lnSpc>
                <a:spcPct val="90000"/>
              </a:lnSpc>
            </a:pP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是最接近</a:t>
            </a:r>
            <a:r>
              <a:rPr lang="zh-TW" altLang="en-US" sz="2400" u="sng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使用者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的層次，描述個別使用者所見資料庫的部份集合或資訊內涵。</a:t>
            </a:r>
          </a:p>
          <a:p>
            <a:pPr lvl="1">
              <a:lnSpc>
                <a:spcPct val="90000"/>
              </a:lnSpc>
            </a:pPr>
            <a:endParaRPr lang="zh-TW" altLang="en-US" sz="240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ea typeface="標楷體" pitchFamily="65" charset="-120"/>
              </a:rPr>
              <a:t>(2)</a:t>
            </a: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概念層</a:t>
            </a:r>
            <a:r>
              <a:rPr lang="en-US" altLang="zh-TW" sz="2800">
                <a:ea typeface="標楷體" pitchFamily="65" charset="-120"/>
              </a:rPr>
              <a:t>(Conceptual level)</a:t>
            </a:r>
          </a:p>
          <a:p>
            <a:pPr lvl="1">
              <a:lnSpc>
                <a:spcPct val="90000"/>
              </a:lnSpc>
            </a:pP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描述整體資料庫的</a:t>
            </a:r>
            <a:r>
              <a:rPr lang="zh-TW" altLang="en-US" sz="2400" u="sng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邏輯結構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、是概念上完整的資料庫。</a:t>
            </a:r>
          </a:p>
          <a:p>
            <a:pPr lvl="1">
              <a:lnSpc>
                <a:spcPct val="90000"/>
              </a:lnSpc>
            </a:pPr>
            <a:endParaRPr lang="zh-TW" altLang="en-US" sz="240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ea typeface="標楷體" pitchFamily="65" charset="-120"/>
              </a:rPr>
              <a:t>(3)</a:t>
            </a: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內部層</a:t>
            </a:r>
            <a:r>
              <a:rPr lang="en-US" altLang="zh-TW" sz="2800">
                <a:ea typeface="標楷體" pitchFamily="65" charset="-120"/>
              </a:rPr>
              <a:t>(Internal level)</a:t>
            </a:r>
          </a:p>
          <a:p>
            <a:pPr lvl="1">
              <a:lnSpc>
                <a:spcPct val="90000"/>
              </a:lnSpc>
            </a:pP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是最接近</a:t>
            </a:r>
            <a:r>
              <a:rPr lang="zh-TW" altLang="en-US" sz="2400" u="sng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資料實體的層次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，描述資料庫在輔助儲存體</a:t>
            </a:r>
            <a:r>
              <a:rPr lang="zh-TW" altLang="en-US" sz="24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存放方式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、是</a:t>
            </a:r>
            <a:r>
              <a:rPr lang="zh-TW" altLang="en-US" sz="2400" u="sng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實際儲存資料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的結構。</a:t>
            </a:r>
          </a:p>
        </p:txBody>
      </p:sp>
    </p:spTree>
    <p:extLst>
      <p:ext uri="{BB962C8B-B14F-4D97-AF65-F5344CB8AC3E}">
        <p14:creationId xmlns:p14="http://schemas.microsoft.com/office/powerpoint/2010/main" val="395439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BE67-9FDA-4937-97D0-72E7655FD7C2}" type="slidenum">
              <a:rPr lang="en-US" altLang="zh-TW"/>
              <a:pPr/>
              <a:t>19</a:t>
            </a:fld>
            <a:endParaRPr lang="en-US" altLang="zh-TW"/>
          </a:p>
        </p:txBody>
      </p:sp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04238" cy="4502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95400" y="609600"/>
            <a:ext cx="7315200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Three Layers (2/3)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80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BC4A-DB18-4F88-BEB0-D8FE1A904985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315200" cy="838200"/>
          </a:xfrm>
        </p:spPr>
        <p:txBody>
          <a:bodyPr/>
          <a:lstStyle/>
          <a:p>
            <a:r>
              <a:rPr lang="zh-TW" altLang="en-US">
                <a:ea typeface="標楷體" pitchFamily="65" charset="-120"/>
              </a:rPr>
              <a:t>資訊爆炸</a:t>
            </a:r>
          </a:p>
        </p:txBody>
      </p:sp>
      <p:pic>
        <p:nvPicPr>
          <p:cNvPr id="180229" name="Picture 5" descr="ti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5162550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4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EEFC-7315-4CC8-8DC2-E826F860EDC4}" type="slidenum">
              <a:rPr lang="en-US" altLang="zh-TW"/>
              <a:pPr/>
              <a:t>20</a:t>
            </a:fld>
            <a:endParaRPr lang="en-US" altLang="zh-TW"/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8900"/>
            <a:ext cx="6697663" cy="3263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9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57575"/>
            <a:ext cx="6705600" cy="3324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062" y="2204864"/>
            <a:ext cx="2094545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Three Layers (3/3)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65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556625" y="6369050"/>
            <a:ext cx="587375" cy="488950"/>
          </a:xfrm>
          <a:prstGeom prst="rect">
            <a:avLst/>
          </a:prstGeom>
        </p:spPr>
        <p:txBody>
          <a:bodyPr/>
          <a:lstStyle/>
          <a:p>
            <a:fld id="{30CE6832-6D86-48AC-B29F-E3DE712191EB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088" y="2060575"/>
            <a:ext cx="7772400" cy="1277938"/>
          </a:xfrm>
        </p:spPr>
        <p:txBody>
          <a:bodyPr/>
          <a:lstStyle/>
          <a:p>
            <a:r>
              <a:rPr lang="en-US" altLang="zh-TW" dirty="0" smtClean="0"/>
              <a:t>Algebraic and Logical Query Languages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4000" dirty="0" smtClean="0">
                <a:solidFill>
                  <a:srgbClr val="FF0000"/>
                </a:solidFill>
              </a:rPr>
              <a:t>Chapter 5</a:t>
            </a:r>
            <a:endParaRPr lang="en-US" altLang="zh-TW" sz="4000" dirty="0">
              <a:solidFill>
                <a:srgbClr val="FF0000"/>
              </a:solidFill>
            </a:endParaRPr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4725144"/>
            <a:ext cx="6172200" cy="1287463"/>
          </a:xfrm>
        </p:spPr>
        <p:txBody>
          <a:bodyPr/>
          <a:lstStyle/>
          <a:p>
            <a:r>
              <a:rPr lang="en-US" altLang="zh-TW" dirty="0"/>
              <a:t>Prof. Shin-Hung Chang</a:t>
            </a:r>
          </a:p>
        </p:txBody>
      </p:sp>
    </p:spTree>
    <p:extLst>
      <p:ext uri="{BB962C8B-B14F-4D97-AF65-F5344CB8AC3E}">
        <p14:creationId xmlns:p14="http://schemas.microsoft.com/office/powerpoint/2010/main" val="13160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7D9B-27B2-4D2D-A2BD-306EA63244F9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81075"/>
            <a:ext cx="7315200" cy="838200"/>
          </a:xfrm>
        </p:spPr>
        <p:txBody>
          <a:bodyPr/>
          <a:lstStyle/>
          <a:p>
            <a:r>
              <a:rPr lang="en-US" altLang="zh-TW"/>
              <a:t>What is an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Algebra</a:t>
            </a:r>
            <a:r>
              <a:rPr lang="en-US" altLang="zh-TW">
                <a:latin typeface="Tahoma"/>
              </a:rPr>
              <a:t>”</a:t>
            </a:r>
            <a:endParaRPr lang="en-US" altLang="zh-TW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Mathematical system consisting of:</a:t>
            </a:r>
          </a:p>
          <a:p>
            <a:pPr lvl="1"/>
            <a:r>
              <a:rPr lang="en-US" altLang="zh-TW" i="1"/>
              <a:t>Operands</a:t>
            </a:r>
            <a:r>
              <a:rPr lang="en-US" altLang="zh-TW"/>
              <a:t> --- variables or values from which new values can be constructed.</a:t>
            </a:r>
          </a:p>
          <a:p>
            <a:pPr lvl="1"/>
            <a:r>
              <a:rPr lang="en-US" altLang="zh-TW" i="1"/>
              <a:t>Operators</a:t>
            </a:r>
            <a:r>
              <a:rPr lang="en-US" altLang="zh-TW"/>
              <a:t> --- symbols denoting procedures that construct new values from given values.</a:t>
            </a:r>
          </a:p>
        </p:txBody>
      </p:sp>
    </p:spTree>
    <p:extLst>
      <p:ext uri="{BB962C8B-B14F-4D97-AF65-F5344CB8AC3E}">
        <p14:creationId xmlns:p14="http://schemas.microsoft.com/office/powerpoint/2010/main" val="26060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E4C4-04B8-42D2-A504-0CF0468604A8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81075"/>
            <a:ext cx="7315200" cy="838200"/>
          </a:xfrm>
        </p:spPr>
        <p:txBody>
          <a:bodyPr/>
          <a:lstStyle/>
          <a:p>
            <a:r>
              <a:rPr lang="en-US" altLang="zh-TW"/>
              <a:t>What is Relational Algebra?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Operands</a:t>
            </a:r>
            <a:r>
              <a:rPr lang="en-US" altLang="zh-TW">
                <a:solidFill>
                  <a:schemeClr val="bg2"/>
                </a:solidFill>
              </a:rPr>
              <a:t> are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relations</a:t>
            </a:r>
            <a:r>
              <a:rPr lang="en-US" altLang="zh-TW"/>
              <a:t> or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variables that represent relations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/>
              <a:t>Operators are 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designed to do the most common things that </a:t>
            </a:r>
            <a:r>
              <a:rPr lang="en-US" altLang="zh-TW">
                <a:solidFill>
                  <a:srgbClr val="0000FF"/>
                </a:solidFill>
              </a:rPr>
              <a:t>we need to do</a:t>
            </a:r>
            <a:r>
              <a:rPr lang="en-US" altLang="zh-TW"/>
              <a:t> with relations in a database.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The result is an algebra that can be used as a </a:t>
            </a:r>
            <a:r>
              <a:rPr lang="en-US" altLang="zh-TW" i="1">
                <a:solidFill>
                  <a:srgbClr val="0000FF"/>
                </a:solidFill>
              </a:rPr>
              <a:t>query language</a:t>
            </a:r>
            <a:r>
              <a:rPr lang="en-US" altLang="zh-TW"/>
              <a:t>  for relations.</a:t>
            </a:r>
          </a:p>
        </p:txBody>
      </p:sp>
    </p:spTree>
    <p:extLst>
      <p:ext uri="{BB962C8B-B14F-4D97-AF65-F5344CB8AC3E}">
        <p14:creationId xmlns:p14="http://schemas.microsoft.com/office/powerpoint/2010/main" val="17368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54DA-8892-4F80-8E86-DA44AFF81290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47725"/>
          </a:xfrm>
        </p:spPr>
        <p:txBody>
          <a:bodyPr/>
          <a:lstStyle/>
          <a:p>
            <a:r>
              <a:rPr lang="en-US" altLang="zh-TW"/>
              <a:t>Roadmap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16113"/>
            <a:ext cx="7315200" cy="4191000"/>
          </a:xfrm>
        </p:spPr>
        <p:txBody>
          <a:bodyPr/>
          <a:lstStyle/>
          <a:p>
            <a:r>
              <a:rPr lang="en-US" altLang="zh-TW"/>
              <a:t>There is a core relational algebra that has traditionally been thought of as </a:t>
            </a:r>
            <a:r>
              <a:rPr lang="en-US" altLang="zh-TW" i="1"/>
              <a:t>the</a:t>
            </a:r>
            <a:r>
              <a:rPr lang="en-US" altLang="zh-TW"/>
              <a:t> </a:t>
            </a:r>
            <a:r>
              <a:rPr lang="en-US" altLang="zh-TW" u="sng">
                <a:solidFill>
                  <a:srgbClr val="FF0000"/>
                </a:solidFill>
              </a:rPr>
              <a:t>relational algebra</a:t>
            </a:r>
            <a:r>
              <a:rPr lang="en-US" altLang="zh-TW"/>
              <a:t>.</a:t>
            </a:r>
          </a:p>
          <a:p>
            <a:r>
              <a:rPr lang="en-US" altLang="zh-TW"/>
              <a:t>But there are </a:t>
            </a:r>
            <a:r>
              <a:rPr lang="en-US" altLang="zh-TW">
                <a:solidFill>
                  <a:srgbClr val="0000FF"/>
                </a:solidFill>
              </a:rPr>
              <a:t>several other operators</a:t>
            </a:r>
            <a:r>
              <a:rPr lang="en-US" altLang="zh-TW"/>
              <a:t> we shall add to the core in order to model </a:t>
            </a:r>
            <a:r>
              <a:rPr lang="en-US" altLang="zh-TW">
                <a:solidFill>
                  <a:srgbClr val="0000FF"/>
                </a:solidFill>
              </a:rPr>
              <a:t>better the language SQL</a:t>
            </a:r>
            <a:r>
              <a:rPr lang="en-US" altLang="zh-TW"/>
              <a:t> --- the principal language used in relational database systems.</a:t>
            </a:r>
          </a:p>
        </p:txBody>
      </p:sp>
    </p:spTree>
    <p:extLst>
      <p:ext uri="{BB962C8B-B14F-4D97-AF65-F5344CB8AC3E}">
        <p14:creationId xmlns:p14="http://schemas.microsoft.com/office/powerpoint/2010/main" val="13360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2E2F-7F0C-44EA-B56A-E1D281B67D02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315200" cy="838200"/>
          </a:xfrm>
        </p:spPr>
        <p:txBody>
          <a:bodyPr/>
          <a:lstStyle/>
          <a:p>
            <a:r>
              <a:rPr lang="en-US" altLang="zh-TW"/>
              <a:t>Summary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1088" y="968375"/>
            <a:ext cx="2751137" cy="56292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000"/>
              <a:t>:Union 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:Intersect 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:Difference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:Select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:Project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:Product</a:t>
            </a:r>
          </a:p>
          <a:p>
            <a:pPr>
              <a:buFont typeface="Wingdings" pitchFamily="2" charset="2"/>
              <a:buNone/>
            </a:pPr>
            <a:endParaRPr lang="en-US" altLang="zh-TW" sz="2000"/>
          </a:p>
          <a:p>
            <a:pPr>
              <a:buFont typeface="Wingdings" pitchFamily="2" charset="2"/>
              <a:buNone/>
            </a:pPr>
            <a:endParaRPr lang="en-US" altLang="zh-TW" sz="2000"/>
          </a:p>
          <a:p>
            <a:pPr>
              <a:buFont typeface="Wingdings" pitchFamily="2" charset="2"/>
              <a:buNone/>
            </a:pPr>
            <a:r>
              <a:rPr lang="en-US" altLang="zh-TW" sz="2000"/>
              <a:t>:Nature Join</a:t>
            </a:r>
          </a:p>
          <a:p>
            <a:pPr>
              <a:buFont typeface="Wingdings" pitchFamily="2" charset="2"/>
              <a:buNone/>
            </a:pPr>
            <a:endParaRPr lang="en-US" altLang="zh-TW" sz="2000"/>
          </a:p>
          <a:p>
            <a:pPr>
              <a:buFont typeface="Wingdings" pitchFamily="2" charset="2"/>
              <a:buNone/>
            </a:pPr>
            <a:r>
              <a:rPr lang="en-US" altLang="zh-TW" sz="2000"/>
              <a:t>:Rename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:Duplication Eliminate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 Sort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 Group+Aggregate</a:t>
            </a:r>
          </a:p>
        </p:txBody>
      </p:sp>
      <p:grpSp>
        <p:nvGrpSpPr>
          <p:cNvPr id="538628" name="Group 4"/>
          <p:cNvGrpSpPr>
            <a:grpSpLocks/>
          </p:cNvGrpSpPr>
          <p:nvPr/>
        </p:nvGrpSpPr>
        <p:grpSpPr bwMode="auto">
          <a:xfrm>
            <a:off x="3203575" y="4005263"/>
            <a:ext cx="431800" cy="215900"/>
            <a:chOff x="975" y="482"/>
            <a:chExt cx="272" cy="136"/>
          </a:xfrm>
        </p:grpSpPr>
        <p:sp>
          <p:nvSpPr>
            <p:cNvPr id="538629" name="AutoShape 5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8630" name="AutoShape 6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38631" name="Group 7"/>
          <p:cNvGrpSpPr>
            <a:grpSpLocks/>
          </p:cNvGrpSpPr>
          <p:nvPr/>
        </p:nvGrpSpPr>
        <p:grpSpPr bwMode="auto">
          <a:xfrm>
            <a:off x="5940425" y="2798763"/>
            <a:ext cx="431800" cy="485775"/>
            <a:chOff x="2925" y="1752"/>
            <a:chExt cx="272" cy="306"/>
          </a:xfrm>
        </p:grpSpPr>
        <p:grpSp>
          <p:nvGrpSpPr>
            <p:cNvPr id="538632" name="Group 8"/>
            <p:cNvGrpSpPr>
              <a:grpSpLocks/>
            </p:cNvGrpSpPr>
            <p:nvPr/>
          </p:nvGrpSpPr>
          <p:grpSpPr bwMode="auto">
            <a:xfrm>
              <a:off x="2925" y="1752"/>
              <a:ext cx="272" cy="136"/>
              <a:chOff x="975" y="482"/>
              <a:chExt cx="272" cy="136"/>
            </a:xfrm>
          </p:grpSpPr>
          <p:sp>
            <p:nvSpPr>
              <p:cNvPr id="538633" name="AutoShape 9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8634" name="AutoShape 10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8635" name="Text Box 11"/>
            <p:cNvSpPr txBox="1">
              <a:spLocks noChangeArrowheads="1"/>
            </p:cNvSpPr>
            <p:nvPr/>
          </p:nvSpPr>
          <p:spPr bwMode="auto">
            <a:xfrm>
              <a:off x="2932" y="182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C</a:t>
              </a:r>
            </a:p>
          </p:txBody>
        </p:sp>
      </p:grpSp>
      <p:grpSp>
        <p:nvGrpSpPr>
          <p:cNvPr id="538636" name="Group 12"/>
          <p:cNvGrpSpPr>
            <a:grpSpLocks/>
          </p:cNvGrpSpPr>
          <p:nvPr/>
        </p:nvGrpSpPr>
        <p:grpSpPr bwMode="auto">
          <a:xfrm>
            <a:off x="7269163" y="2492375"/>
            <a:ext cx="542925" cy="792163"/>
            <a:chOff x="3833" y="1616"/>
            <a:chExt cx="342" cy="499"/>
          </a:xfrm>
        </p:grpSpPr>
        <p:grpSp>
          <p:nvGrpSpPr>
            <p:cNvPr id="538637" name="Group 13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538638" name="AutoShape 14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8639" name="AutoShape 15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8640" name="Text Box 16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8641" name="Text Box 17"/>
            <p:cNvSpPr txBox="1">
              <a:spLocks noChangeArrowheads="1"/>
            </p:cNvSpPr>
            <p:nvPr/>
          </p:nvSpPr>
          <p:spPr bwMode="auto">
            <a:xfrm>
              <a:off x="4059" y="17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zh-TW" sz="1800" b="1" i="1"/>
            </a:p>
          </p:txBody>
        </p:sp>
        <p:sp>
          <p:nvSpPr>
            <p:cNvPr id="538642" name="Text Box 18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538643" name="Group 19"/>
          <p:cNvGrpSpPr>
            <a:grpSpLocks/>
          </p:cNvGrpSpPr>
          <p:nvPr/>
        </p:nvGrpSpPr>
        <p:grpSpPr bwMode="auto">
          <a:xfrm>
            <a:off x="6011863" y="3716338"/>
            <a:ext cx="431800" cy="503237"/>
            <a:chOff x="2744" y="1525"/>
            <a:chExt cx="272" cy="317"/>
          </a:xfrm>
        </p:grpSpPr>
        <p:grpSp>
          <p:nvGrpSpPr>
            <p:cNvPr id="538644" name="Group 20"/>
            <p:cNvGrpSpPr>
              <a:grpSpLocks/>
            </p:cNvGrpSpPr>
            <p:nvPr/>
          </p:nvGrpSpPr>
          <p:grpSpPr bwMode="auto">
            <a:xfrm>
              <a:off x="2744" y="1706"/>
              <a:ext cx="272" cy="136"/>
              <a:chOff x="975" y="482"/>
              <a:chExt cx="272" cy="136"/>
            </a:xfrm>
          </p:grpSpPr>
          <p:sp>
            <p:nvSpPr>
              <p:cNvPr id="538645" name="AutoShape 21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8646" name="AutoShape 22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8647" name="Text Box 23"/>
            <p:cNvSpPr txBox="1">
              <a:spLocks noChangeArrowheads="1"/>
            </p:cNvSpPr>
            <p:nvPr/>
          </p:nvSpPr>
          <p:spPr bwMode="auto">
            <a:xfrm>
              <a:off x="2789" y="152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</p:grpSp>
      <p:grpSp>
        <p:nvGrpSpPr>
          <p:cNvPr id="538648" name="Group 24"/>
          <p:cNvGrpSpPr>
            <a:grpSpLocks/>
          </p:cNvGrpSpPr>
          <p:nvPr/>
        </p:nvGrpSpPr>
        <p:grpSpPr bwMode="auto">
          <a:xfrm>
            <a:off x="8461375" y="2133600"/>
            <a:ext cx="682625" cy="792163"/>
            <a:chOff x="3833" y="1616"/>
            <a:chExt cx="430" cy="499"/>
          </a:xfrm>
        </p:grpSpPr>
        <p:grpSp>
          <p:nvGrpSpPr>
            <p:cNvPr id="538649" name="Group 25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538650" name="AutoShape 26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8651" name="AutoShape 27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8652" name="Text Box 28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8653" name="Text Box 29"/>
            <p:cNvSpPr txBox="1">
              <a:spLocks noChangeArrowheads="1"/>
            </p:cNvSpPr>
            <p:nvPr/>
          </p:nvSpPr>
          <p:spPr bwMode="auto">
            <a:xfrm>
              <a:off x="4059" y="179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L</a:t>
              </a:r>
            </a:p>
          </p:txBody>
        </p:sp>
        <p:sp>
          <p:nvSpPr>
            <p:cNvPr id="538654" name="Text Box 30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538655" name="Group 31"/>
          <p:cNvGrpSpPr>
            <a:grpSpLocks/>
          </p:cNvGrpSpPr>
          <p:nvPr/>
        </p:nvGrpSpPr>
        <p:grpSpPr bwMode="auto">
          <a:xfrm>
            <a:off x="8448675" y="2852738"/>
            <a:ext cx="695325" cy="792162"/>
            <a:chOff x="3833" y="1616"/>
            <a:chExt cx="438" cy="499"/>
          </a:xfrm>
        </p:grpSpPr>
        <p:grpSp>
          <p:nvGrpSpPr>
            <p:cNvPr id="538656" name="Group 32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538657" name="AutoShape 33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8658" name="AutoShape 34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8659" name="Text Box 35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8660" name="Text Box 36"/>
            <p:cNvSpPr txBox="1">
              <a:spLocks noChangeArrowheads="1"/>
            </p:cNvSpPr>
            <p:nvPr/>
          </p:nvSpPr>
          <p:spPr bwMode="auto">
            <a:xfrm>
              <a:off x="4059" y="1798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</a:t>
              </a:r>
            </a:p>
          </p:txBody>
        </p:sp>
        <p:sp>
          <p:nvSpPr>
            <p:cNvPr id="538661" name="Text Box 37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538662" name="Group 38"/>
          <p:cNvGrpSpPr>
            <a:grpSpLocks/>
          </p:cNvGrpSpPr>
          <p:nvPr/>
        </p:nvGrpSpPr>
        <p:grpSpPr bwMode="auto">
          <a:xfrm>
            <a:off x="7308850" y="3357563"/>
            <a:ext cx="682625" cy="655637"/>
            <a:chOff x="567" y="935"/>
            <a:chExt cx="430" cy="413"/>
          </a:xfrm>
        </p:grpSpPr>
        <p:grpSp>
          <p:nvGrpSpPr>
            <p:cNvPr id="538663" name="Group 39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538664" name="AutoShape 40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8665" name="AutoShape 41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8666" name="Text Box 42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8667" name="Text Box 43"/>
            <p:cNvSpPr txBox="1">
              <a:spLocks noChangeArrowheads="1"/>
            </p:cNvSpPr>
            <p:nvPr/>
          </p:nvSpPr>
          <p:spPr bwMode="auto">
            <a:xfrm>
              <a:off x="793" y="111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L</a:t>
              </a:r>
            </a:p>
          </p:txBody>
        </p:sp>
      </p:grpSp>
      <p:grpSp>
        <p:nvGrpSpPr>
          <p:cNvPr id="538668" name="Group 44"/>
          <p:cNvGrpSpPr>
            <a:grpSpLocks/>
          </p:cNvGrpSpPr>
          <p:nvPr/>
        </p:nvGrpSpPr>
        <p:grpSpPr bwMode="auto">
          <a:xfrm>
            <a:off x="7308850" y="4076700"/>
            <a:ext cx="695325" cy="655638"/>
            <a:chOff x="567" y="935"/>
            <a:chExt cx="438" cy="413"/>
          </a:xfrm>
        </p:grpSpPr>
        <p:grpSp>
          <p:nvGrpSpPr>
            <p:cNvPr id="538669" name="Group 45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538670" name="AutoShape 46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8671" name="AutoShape 47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8672" name="Text Box 48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8673" name="Text Box 49"/>
            <p:cNvSpPr txBox="1">
              <a:spLocks noChangeArrowheads="1"/>
            </p:cNvSpPr>
            <p:nvPr/>
          </p:nvSpPr>
          <p:spPr bwMode="auto">
            <a:xfrm>
              <a:off x="793" y="111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</a:t>
              </a:r>
            </a:p>
          </p:txBody>
        </p:sp>
      </p:grpSp>
      <p:sp>
        <p:nvSpPr>
          <p:cNvPr id="538674" name="Rectangle 50"/>
          <p:cNvSpPr>
            <a:spLocks noChangeArrowheads="1"/>
          </p:cNvSpPr>
          <p:nvPr/>
        </p:nvSpPr>
        <p:spPr bwMode="auto">
          <a:xfrm>
            <a:off x="2843213" y="981075"/>
            <a:ext cx="9366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000" b="1">
                <a:solidFill>
                  <a:srgbClr val="000000"/>
                </a:solidFill>
              </a:rPr>
              <a:t>∪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000" b="1">
                <a:solidFill>
                  <a:srgbClr val="000000"/>
                </a:solidFill>
              </a:rPr>
              <a:t>∩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zh-TW" altLang="en-US" sz="2000" b="1">
                <a:solidFill>
                  <a:srgbClr val="000000"/>
                </a:solidFill>
              </a:rPr>
              <a:t>－    </a:t>
            </a:r>
            <a:endParaRPr lang="zh-TW" altLang="en-US" b="1">
              <a:solidFill>
                <a:srgbClr val="000000"/>
              </a:solidFill>
            </a:endParaRPr>
          </a:p>
        </p:txBody>
      </p:sp>
      <p:sp>
        <p:nvSpPr>
          <p:cNvPr id="538675" name="Text Box 51"/>
          <p:cNvSpPr txBox="1">
            <a:spLocks noChangeArrowheads="1"/>
          </p:cNvSpPr>
          <p:nvPr/>
        </p:nvSpPr>
        <p:spPr bwMode="auto">
          <a:xfrm>
            <a:off x="107950" y="1268413"/>
            <a:ext cx="25955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Set Operation</a:t>
            </a:r>
          </a:p>
        </p:txBody>
      </p:sp>
      <p:sp>
        <p:nvSpPr>
          <p:cNvPr id="538676" name="AutoShape 52"/>
          <p:cNvSpPr>
            <a:spLocks/>
          </p:cNvSpPr>
          <p:nvPr/>
        </p:nvSpPr>
        <p:spPr bwMode="auto">
          <a:xfrm>
            <a:off x="2771775" y="981075"/>
            <a:ext cx="144463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77" name="Rectangle 53"/>
          <p:cNvSpPr>
            <a:spLocks noChangeArrowheads="1"/>
          </p:cNvSpPr>
          <p:nvPr/>
        </p:nvSpPr>
        <p:spPr bwMode="auto">
          <a:xfrm>
            <a:off x="2843213" y="1989138"/>
            <a:ext cx="936625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sz="2000" b="1">
                <a:solidFill>
                  <a:srgbClr val="000000"/>
                </a:solidFill>
              </a:rPr>
              <a:t>σ</a:t>
            </a:r>
            <a:endParaRPr lang="en-US" altLang="zh-TW" sz="2000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000000"/>
                </a:solidFill>
              </a:rPr>
              <a:t>π</a:t>
            </a:r>
            <a:endParaRPr lang="en-US" altLang="zh-TW" sz="2000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000" b="1">
                <a:solidFill>
                  <a:srgbClr val="000000"/>
                </a:solidFill>
              </a:rPr>
              <a:t> ×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zh-TW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zh-TW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000000"/>
                </a:solidFill>
              </a:rPr>
              <a:t>      </a:t>
            </a:r>
          </a:p>
        </p:txBody>
      </p:sp>
      <p:sp>
        <p:nvSpPr>
          <p:cNvPr id="538678" name="AutoShape 54"/>
          <p:cNvSpPr>
            <a:spLocks/>
          </p:cNvSpPr>
          <p:nvPr/>
        </p:nvSpPr>
        <p:spPr bwMode="auto">
          <a:xfrm>
            <a:off x="2771775" y="2060575"/>
            <a:ext cx="144463" cy="2089150"/>
          </a:xfrm>
          <a:prstGeom prst="leftBrace">
            <a:avLst>
              <a:gd name="adj1" fmla="val 120512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79" name="Text Box 55"/>
          <p:cNvSpPr txBox="1">
            <a:spLocks noChangeArrowheads="1"/>
          </p:cNvSpPr>
          <p:nvPr/>
        </p:nvSpPr>
        <p:spPr bwMode="auto">
          <a:xfrm>
            <a:off x="395288" y="2276475"/>
            <a:ext cx="2047875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latin typeface="Courier New" pitchFamily="49" charset="0"/>
              </a:rPr>
              <a:t>Relational</a:t>
            </a:r>
          </a:p>
          <a:p>
            <a:pPr algn="ctr"/>
            <a:r>
              <a:rPr lang="en-US" altLang="zh-TW" b="1">
                <a:latin typeface="Courier New" pitchFamily="49" charset="0"/>
              </a:rPr>
              <a:t>Operation</a:t>
            </a:r>
          </a:p>
        </p:txBody>
      </p: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485775" y="5084763"/>
            <a:ext cx="1865313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latin typeface="Courier New" pitchFamily="49" charset="0"/>
              </a:rPr>
              <a:t>Extension</a:t>
            </a:r>
          </a:p>
          <a:p>
            <a:pPr algn="ctr"/>
            <a:r>
              <a:rPr lang="en-US" altLang="zh-TW" b="1">
                <a:latin typeface="Courier New" pitchFamily="49" charset="0"/>
              </a:rPr>
              <a:t>Operation</a:t>
            </a:r>
          </a:p>
        </p:txBody>
      </p:sp>
      <p:sp>
        <p:nvSpPr>
          <p:cNvPr id="538681" name="Rectangle 57"/>
          <p:cNvSpPr>
            <a:spLocks noChangeArrowheads="1"/>
          </p:cNvSpPr>
          <p:nvPr/>
        </p:nvSpPr>
        <p:spPr bwMode="auto">
          <a:xfrm>
            <a:off x="2914650" y="4579938"/>
            <a:ext cx="936625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000000"/>
                </a:solidFill>
              </a:rPr>
              <a:t>ρ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b="1">
                <a:solidFill>
                  <a:srgbClr val="000000"/>
                </a:solidFill>
              </a:rPr>
              <a:t>δ</a:t>
            </a:r>
            <a:endParaRPr lang="en-US" altLang="zh-TW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b="1">
                <a:solidFill>
                  <a:srgbClr val="000000"/>
                </a:solidFill>
              </a:rPr>
              <a:t>τ</a:t>
            </a:r>
            <a:endParaRPr lang="en-US" altLang="zh-TW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000000"/>
                </a:solidFill>
              </a:rPr>
              <a:t>γ    </a:t>
            </a:r>
          </a:p>
        </p:txBody>
      </p:sp>
      <p:sp>
        <p:nvSpPr>
          <p:cNvPr id="538682" name="AutoShape 58"/>
          <p:cNvSpPr>
            <a:spLocks/>
          </p:cNvSpPr>
          <p:nvPr/>
        </p:nvSpPr>
        <p:spPr bwMode="auto">
          <a:xfrm>
            <a:off x="2771775" y="4795838"/>
            <a:ext cx="144463" cy="1368425"/>
          </a:xfrm>
          <a:prstGeom prst="leftBrace">
            <a:avLst>
              <a:gd name="adj1" fmla="val 78937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83" name="Line 59"/>
          <p:cNvSpPr>
            <a:spLocks noChangeShapeType="1"/>
          </p:cNvSpPr>
          <p:nvPr/>
        </p:nvSpPr>
        <p:spPr bwMode="auto">
          <a:xfrm>
            <a:off x="5148263" y="4149725"/>
            <a:ext cx="7207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8684" name="Text Box 60"/>
          <p:cNvSpPr txBox="1">
            <a:spLocks noChangeArrowheads="1"/>
          </p:cNvSpPr>
          <p:nvPr/>
        </p:nvSpPr>
        <p:spPr bwMode="auto">
          <a:xfrm>
            <a:off x="5795963" y="3213100"/>
            <a:ext cx="895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Outer </a:t>
            </a:r>
          </a:p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538685" name="Line 61"/>
          <p:cNvSpPr>
            <a:spLocks noChangeShapeType="1"/>
          </p:cNvSpPr>
          <p:nvPr/>
        </p:nvSpPr>
        <p:spPr bwMode="auto">
          <a:xfrm flipV="1">
            <a:off x="6659563" y="3644900"/>
            <a:ext cx="576262" cy="360363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8686" name="Line 62"/>
          <p:cNvSpPr>
            <a:spLocks noChangeShapeType="1"/>
          </p:cNvSpPr>
          <p:nvPr/>
        </p:nvSpPr>
        <p:spPr bwMode="auto">
          <a:xfrm>
            <a:off x="6659563" y="4219575"/>
            <a:ext cx="576262" cy="28892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8687" name="Line 63"/>
          <p:cNvSpPr>
            <a:spLocks noChangeShapeType="1"/>
          </p:cNvSpPr>
          <p:nvPr/>
        </p:nvSpPr>
        <p:spPr bwMode="auto">
          <a:xfrm>
            <a:off x="5146675" y="2997200"/>
            <a:ext cx="7207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8688" name="Text Box 64"/>
          <p:cNvSpPr txBox="1">
            <a:spLocks noChangeArrowheads="1"/>
          </p:cNvSpPr>
          <p:nvPr/>
        </p:nvSpPr>
        <p:spPr bwMode="auto">
          <a:xfrm>
            <a:off x="5791200" y="1916113"/>
            <a:ext cx="882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Theta </a:t>
            </a:r>
          </a:p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538689" name="Text Box 65"/>
          <p:cNvSpPr txBox="1">
            <a:spLocks noChangeArrowheads="1"/>
          </p:cNvSpPr>
          <p:nvPr/>
        </p:nvSpPr>
        <p:spPr bwMode="auto">
          <a:xfrm>
            <a:off x="6650038" y="1935163"/>
            <a:ext cx="1593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Outer Theta </a:t>
            </a:r>
          </a:p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538690" name="Line 66"/>
          <p:cNvSpPr>
            <a:spLocks noChangeShapeType="1"/>
          </p:cNvSpPr>
          <p:nvPr/>
        </p:nvSpPr>
        <p:spPr bwMode="auto">
          <a:xfrm>
            <a:off x="6515100" y="2997200"/>
            <a:ext cx="7207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8691" name="Line 67"/>
          <p:cNvSpPr>
            <a:spLocks noChangeShapeType="1"/>
          </p:cNvSpPr>
          <p:nvPr/>
        </p:nvSpPr>
        <p:spPr bwMode="auto">
          <a:xfrm flipV="1">
            <a:off x="7812088" y="2493963"/>
            <a:ext cx="576262" cy="360362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8692" name="Line 68"/>
          <p:cNvSpPr>
            <a:spLocks noChangeShapeType="1"/>
          </p:cNvSpPr>
          <p:nvPr/>
        </p:nvSpPr>
        <p:spPr bwMode="auto">
          <a:xfrm>
            <a:off x="7812088" y="3068638"/>
            <a:ext cx="576262" cy="28892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8693" name="Rectangle 69"/>
          <p:cNvSpPr>
            <a:spLocks noChangeArrowheads="1"/>
          </p:cNvSpPr>
          <p:nvPr/>
        </p:nvSpPr>
        <p:spPr bwMode="auto">
          <a:xfrm>
            <a:off x="3203575" y="981075"/>
            <a:ext cx="14398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94" name="Rectangle 70"/>
          <p:cNvSpPr>
            <a:spLocks noChangeArrowheads="1"/>
          </p:cNvSpPr>
          <p:nvPr/>
        </p:nvSpPr>
        <p:spPr bwMode="auto">
          <a:xfrm>
            <a:off x="3203575" y="1700213"/>
            <a:ext cx="1873250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95" name="Rectangle 71"/>
          <p:cNvSpPr>
            <a:spLocks noChangeArrowheads="1"/>
          </p:cNvSpPr>
          <p:nvPr/>
        </p:nvSpPr>
        <p:spPr bwMode="auto">
          <a:xfrm>
            <a:off x="3203575" y="2781300"/>
            <a:ext cx="16557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96" name="Rectangle 72"/>
          <p:cNvSpPr>
            <a:spLocks noChangeArrowheads="1"/>
          </p:cNvSpPr>
          <p:nvPr/>
        </p:nvSpPr>
        <p:spPr bwMode="auto">
          <a:xfrm>
            <a:off x="3203575" y="2060575"/>
            <a:ext cx="14398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97" name="Rectangle 73"/>
          <p:cNvSpPr>
            <a:spLocks noChangeArrowheads="1"/>
          </p:cNvSpPr>
          <p:nvPr/>
        </p:nvSpPr>
        <p:spPr bwMode="auto">
          <a:xfrm>
            <a:off x="3203575" y="2420938"/>
            <a:ext cx="14398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98" name="Rectangle 74"/>
          <p:cNvSpPr>
            <a:spLocks noChangeArrowheads="1"/>
          </p:cNvSpPr>
          <p:nvPr/>
        </p:nvSpPr>
        <p:spPr bwMode="auto">
          <a:xfrm>
            <a:off x="4643438" y="6308725"/>
            <a:ext cx="503237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99" name="Text Box 75"/>
          <p:cNvSpPr txBox="1">
            <a:spLocks noChangeArrowheads="1"/>
          </p:cNvSpPr>
          <p:nvPr/>
        </p:nvSpPr>
        <p:spPr bwMode="auto">
          <a:xfrm>
            <a:off x="5076825" y="6237288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:primitive operations</a:t>
            </a:r>
          </a:p>
        </p:txBody>
      </p:sp>
    </p:spTree>
    <p:extLst>
      <p:ext uri="{BB962C8B-B14F-4D97-AF65-F5344CB8AC3E}">
        <p14:creationId xmlns:p14="http://schemas.microsoft.com/office/powerpoint/2010/main" val="349508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3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3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3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3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3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3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3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3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3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3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3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5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53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3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3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53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53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53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53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53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53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53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53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538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538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538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538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53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53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53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53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53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53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53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74" grpId="0"/>
      <p:bldP spid="538675" grpId="0" animBg="1"/>
      <p:bldP spid="538676" grpId="0" animBg="1"/>
      <p:bldP spid="538677" grpId="0"/>
      <p:bldP spid="538677" grpId="1"/>
      <p:bldP spid="538678" grpId="0" animBg="1"/>
      <p:bldP spid="538679" grpId="0" animBg="1"/>
      <p:bldP spid="538680" grpId="0" animBg="1"/>
      <p:bldP spid="538681" grpId="0"/>
      <p:bldP spid="538682" grpId="0" animBg="1"/>
      <p:bldP spid="538683" grpId="0" animBg="1"/>
      <p:bldP spid="538684" grpId="0"/>
      <p:bldP spid="538685" grpId="0" animBg="1"/>
      <p:bldP spid="538686" grpId="0" animBg="1"/>
      <p:bldP spid="538687" grpId="0" animBg="1"/>
      <p:bldP spid="538688" grpId="0"/>
      <p:bldP spid="538689" grpId="0"/>
      <p:bldP spid="538690" grpId="0" animBg="1"/>
      <p:bldP spid="538691" grpId="0" animBg="1"/>
      <p:bldP spid="538692" grpId="0" animBg="1"/>
      <p:bldP spid="538693" grpId="0" animBg="1"/>
      <p:bldP spid="538694" grpId="0" animBg="1"/>
      <p:bldP spid="538695" grpId="0" animBg="1"/>
      <p:bldP spid="538696" grpId="0" animBg="1"/>
      <p:bldP spid="538697" grpId="0" animBg="1"/>
      <p:bldP spid="538698" grpId="0" animBg="1"/>
      <p:bldP spid="53869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FA44-735B-431D-902A-5BC106F725CF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315200" cy="838200"/>
          </a:xfrm>
        </p:spPr>
        <p:txBody>
          <a:bodyPr/>
          <a:lstStyle/>
          <a:p>
            <a:r>
              <a:rPr lang="en-US" altLang="zh-TW"/>
              <a:t>Core Relational Algebra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484313"/>
            <a:ext cx="7315200" cy="5184775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lphaLcParenR"/>
            </a:pPr>
            <a:r>
              <a:rPr lang="en-US" altLang="zh-TW"/>
              <a:t>Set operations</a:t>
            </a:r>
          </a:p>
          <a:p>
            <a:pPr marL="990600" lvl="1" indent="-533400"/>
            <a:r>
              <a:rPr lang="en-US" altLang="zh-TW">
                <a:solidFill>
                  <a:srgbClr val="FF0000"/>
                </a:solidFill>
              </a:rPr>
              <a:t>Union</a:t>
            </a:r>
            <a:r>
              <a:rPr lang="en-US" altLang="zh-TW"/>
              <a:t>, </a:t>
            </a:r>
            <a:r>
              <a:rPr lang="en-US" altLang="zh-TW">
                <a:solidFill>
                  <a:srgbClr val="FF0000"/>
                </a:solidFill>
              </a:rPr>
              <a:t>intersection</a:t>
            </a:r>
            <a:r>
              <a:rPr lang="en-US" altLang="zh-TW"/>
              <a:t>, and </a:t>
            </a:r>
            <a:r>
              <a:rPr lang="en-US" altLang="zh-TW">
                <a:solidFill>
                  <a:srgbClr val="FF0000"/>
                </a:solidFill>
              </a:rPr>
              <a:t>difference</a:t>
            </a:r>
          </a:p>
          <a:p>
            <a:pPr marL="990600" lvl="1" indent="-533400"/>
            <a:r>
              <a:rPr lang="en-US" altLang="zh-TW"/>
              <a:t>Require both operands have the </a:t>
            </a:r>
            <a:r>
              <a:rPr lang="en-US" altLang="zh-TW">
                <a:solidFill>
                  <a:srgbClr val="0000FF"/>
                </a:solidFill>
              </a:rPr>
              <a:t>same relation schema</a:t>
            </a:r>
            <a:r>
              <a:rPr lang="en-US" altLang="zh-TW"/>
              <a:t>.</a:t>
            </a:r>
          </a:p>
          <a:p>
            <a:pPr marL="609600" indent="-609600">
              <a:buFont typeface="Wingdings" pitchFamily="2" charset="2"/>
              <a:buAutoNum type="alphaLcParenR"/>
            </a:pPr>
            <a:r>
              <a:rPr lang="en-US" altLang="zh-TW"/>
              <a:t>Remove parts of a relation </a:t>
            </a:r>
          </a:p>
          <a:p>
            <a:pPr marL="990600" lvl="1" indent="-533400"/>
            <a:r>
              <a:rPr lang="en-US" altLang="zh-TW">
                <a:solidFill>
                  <a:srgbClr val="FF0000"/>
                </a:solidFill>
              </a:rPr>
              <a:t>Select</a:t>
            </a:r>
          </a:p>
          <a:p>
            <a:pPr marL="1371600" lvl="2" indent="-457200"/>
            <a:r>
              <a:rPr lang="en-US" altLang="zh-TW"/>
              <a:t>Picking certain </a:t>
            </a:r>
            <a:r>
              <a:rPr lang="en-US" altLang="zh-TW">
                <a:solidFill>
                  <a:srgbClr val="0000FF"/>
                </a:solidFill>
              </a:rPr>
              <a:t>rows</a:t>
            </a:r>
            <a:r>
              <a:rPr lang="en-US" altLang="zh-TW"/>
              <a:t> (tuples).</a:t>
            </a:r>
          </a:p>
          <a:p>
            <a:pPr marL="990600" lvl="1" indent="-533400"/>
            <a:r>
              <a:rPr lang="en-US" altLang="zh-TW">
                <a:solidFill>
                  <a:srgbClr val="FF0000"/>
                </a:solidFill>
              </a:rPr>
              <a:t>Project</a:t>
            </a:r>
          </a:p>
          <a:p>
            <a:pPr marL="1371600" lvl="2" indent="-457200"/>
            <a:r>
              <a:rPr lang="en-US" altLang="zh-TW"/>
              <a:t>Picking certain </a:t>
            </a:r>
            <a:r>
              <a:rPr lang="en-US" altLang="zh-TW">
                <a:solidFill>
                  <a:srgbClr val="0000FF"/>
                </a:solidFill>
              </a:rPr>
              <a:t>columns</a:t>
            </a:r>
            <a:r>
              <a:rPr lang="en-US" altLang="zh-TW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27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374C-2E97-42D1-A018-F8D27AA1737C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315200" cy="838200"/>
          </a:xfrm>
        </p:spPr>
        <p:txBody>
          <a:bodyPr/>
          <a:lstStyle/>
          <a:p>
            <a:r>
              <a:rPr lang="en-US" altLang="zh-TW" sz="4000"/>
              <a:t>Core Relational Algebra (Cont.)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412875"/>
            <a:ext cx="7315200" cy="51847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lphaLcParenR" startAt="3"/>
            </a:pPr>
            <a:r>
              <a:rPr lang="en-US" altLang="zh-TW"/>
              <a:t>Combine tuples of two relations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</a:rPr>
              <a:t>Cartesian Product</a:t>
            </a:r>
            <a:r>
              <a:rPr lang="en-US" altLang="zh-TW"/>
              <a:t> 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Pairs the tuples</a:t>
            </a:r>
            <a:r>
              <a:rPr lang="en-US" altLang="zh-TW"/>
              <a:t> of two relations in all possible ways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</a:rPr>
              <a:t>Join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Selectively</a:t>
            </a:r>
            <a:r>
              <a:rPr lang="en-US" altLang="zh-TW"/>
              <a:t> pairs the tuples from two relations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lphaLcParenR" startAt="4"/>
            </a:pPr>
            <a:r>
              <a:rPr lang="en-US" altLang="zh-TW">
                <a:solidFill>
                  <a:srgbClr val="FF0000"/>
                </a:solidFill>
              </a:rPr>
              <a:t>Rename</a:t>
            </a:r>
            <a:r>
              <a:rPr lang="en-US" altLang="zh-TW"/>
              <a:t> relations or attributes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Does not</a:t>
            </a:r>
            <a:r>
              <a:rPr lang="en-US" altLang="zh-TW"/>
              <a:t> affect the tuples of a relation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But change</a:t>
            </a:r>
            <a:r>
              <a:rPr lang="en-US" altLang="zh-TW"/>
              <a:t> the relation schema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/>
              <a:t>Name of attributes or name of relation itself</a:t>
            </a:r>
          </a:p>
          <a:p>
            <a:pPr marL="609600" indent="-609600">
              <a:lnSpc>
                <a:spcPct val="90000"/>
              </a:lnSpc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8228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E0B6-2F10-434B-882A-50E004627528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 Operations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57400"/>
            <a:ext cx="7791450" cy="4467225"/>
          </a:xfrm>
        </p:spPr>
        <p:txBody>
          <a:bodyPr/>
          <a:lstStyle/>
          <a:p>
            <a:r>
              <a:rPr lang="en-US" altLang="zh-TW"/>
              <a:t>R∪S</a:t>
            </a:r>
          </a:p>
          <a:p>
            <a:pPr lvl="1"/>
            <a:r>
              <a:rPr lang="en-US" altLang="zh-TW"/>
              <a:t>Set of elements that are in R or S both.</a:t>
            </a:r>
          </a:p>
          <a:p>
            <a:pPr lvl="1"/>
            <a:r>
              <a:rPr lang="en-US" altLang="zh-TW"/>
              <a:t>An element appears only once in the union</a:t>
            </a:r>
          </a:p>
          <a:p>
            <a:r>
              <a:rPr lang="en-US" altLang="zh-TW"/>
              <a:t>R∩S</a:t>
            </a:r>
          </a:p>
          <a:p>
            <a:pPr lvl="1"/>
            <a:r>
              <a:rPr lang="en-US" altLang="zh-TW"/>
              <a:t>Set of elements that are in R and S both</a:t>
            </a:r>
          </a:p>
          <a:p>
            <a:r>
              <a:rPr lang="en-US" altLang="zh-TW"/>
              <a:t>R-S</a:t>
            </a:r>
          </a:p>
          <a:p>
            <a:pPr lvl="1"/>
            <a:r>
              <a:rPr lang="en-US" altLang="zh-TW"/>
              <a:t>Set of elements that are in R but not in S</a:t>
            </a:r>
          </a:p>
          <a:p>
            <a:pPr lvl="1"/>
            <a:r>
              <a:rPr lang="en-US" altLang="zh-TW"/>
              <a:t>R-S ≠S-R</a:t>
            </a:r>
          </a:p>
        </p:txBody>
      </p:sp>
    </p:spTree>
    <p:extLst>
      <p:ext uri="{BB962C8B-B14F-4D97-AF65-F5344CB8AC3E}">
        <p14:creationId xmlns:p14="http://schemas.microsoft.com/office/powerpoint/2010/main" val="2050901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DA6-1B3B-4A24-A88F-B7D8ED664372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81075"/>
            <a:ext cx="7315200" cy="838200"/>
          </a:xfrm>
        </p:spPr>
        <p:txBody>
          <a:bodyPr/>
          <a:lstStyle/>
          <a:p>
            <a:r>
              <a:rPr lang="en-US" altLang="zh-TW"/>
              <a:t>Selection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/>
              <a:t>Selection operator, applied to a relation R, produces a new relation with a subset of R</a:t>
            </a:r>
            <a:r>
              <a:rPr lang="en-US" altLang="zh-TW" sz="2800">
                <a:latin typeface="Tahoma"/>
              </a:rPr>
              <a:t>’</a:t>
            </a:r>
            <a:r>
              <a:rPr lang="en-US" altLang="zh-TW" sz="2800"/>
              <a:t>s tuples.</a:t>
            </a:r>
          </a:p>
          <a:p>
            <a:r>
              <a:rPr lang="en-US" altLang="zh-TW" sz="2800"/>
              <a:t>Denoted by R1:=</a:t>
            </a:r>
            <a:r>
              <a:rPr lang="en-US" altLang="zh-TW">
                <a:solidFill>
                  <a:srgbClr val="0000FF"/>
                </a:solidFill>
              </a:rPr>
              <a:t>σ</a:t>
            </a:r>
            <a:r>
              <a:rPr lang="en-US" altLang="zh-TW" baseline="-25000">
                <a:solidFill>
                  <a:srgbClr val="0000FF"/>
                </a:solidFill>
              </a:rPr>
              <a:t>C</a:t>
            </a:r>
            <a:r>
              <a:rPr lang="en-US" altLang="zh-TW"/>
              <a:t>(R2)</a:t>
            </a:r>
            <a:endParaRPr lang="en-US" altLang="zh-TW" sz="2800"/>
          </a:p>
          <a:p>
            <a:r>
              <a:rPr lang="en-US" altLang="zh-TW"/>
              <a:t>R1 := </a:t>
            </a:r>
            <a:r>
              <a:rPr lang="en-US" altLang="zh-TW">
                <a:solidFill>
                  <a:srgbClr val="0000FF"/>
                </a:solidFill>
              </a:rPr>
              <a:t>SELECT</a:t>
            </a:r>
            <a:r>
              <a:rPr lang="en-US" altLang="zh-TW" i="1" baseline="-25000">
                <a:solidFill>
                  <a:srgbClr val="0000FF"/>
                </a:solidFill>
              </a:rPr>
              <a:t>C</a:t>
            </a:r>
            <a:r>
              <a:rPr lang="en-US" altLang="zh-TW" i="1" baseline="-25000"/>
              <a:t> </a:t>
            </a:r>
            <a:r>
              <a:rPr lang="en-US" altLang="zh-TW"/>
              <a:t>(R2)</a:t>
            </a:r>
          </a:p>
          <a:p>
            <a:pPr lvl="1"/>
            <a:r>
              <a:rPr lang="en-US" altLang="zh-TW" i="1"/>
              <a:t>C</a:t>
            </a:r>
            <a:r>
              <a:rPr lang="en-US" altLang="zh-TW"/>
              <a:t>  is a condition (as in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if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statements) that refers to attributes of R2.</a:t>
            </a:r>
          </a:p>
          <a:p>
            <a:pPr lvl="1"/>
            <a:r>
              <a:rPr lang="en-US" altLang="zh-TW"/>
              <a:t>R1 is all those tuples of R2 that satisfy </a:t>
            </a:r>
            <a:r>
              <a:rPr lang="en-US" altLang="zh-TW" i="1"/>
              <a:t>C</a:t>
            </a:r>
            <a:r>
              <a:rPr lang="en-US" altLang="zh-TW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9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556625" y="6369050"/>
            <a:ext cx="587375" cy="488950"/>
          </a:xfrm>
          <a:prstGeom prst="rect">
            <a:avLst/>
          </a:prstGeom>
        </p:spPr>
        <p:txBody>
          <a:bodyPr/>
          <a:lstStyle/>
          <a:p>
            <a:fld id="{257DE808-682A-48C1-981D-870F6213BC5C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772400" cy="1143000"/>
          </a:xfrm>
        </p:spPr>
        <p:txBody>
          <a:bodyPr/>
          <a:lstStyle/>
          <a:p>
            <a:r>
              <a:rPr lang="zh-TW" altLang="en-US" sz="4200">
                <a:ea typeface="標楷體" pitchFamily="65" charset="-120"/>
              </a:rPr>
              <a:t>資訊爆炸的時代，</a:t>
            </a:r>
            <a:br>
              <a:rPr lang="zh-TW" altLang="en-US" sz="4200">
                <a:ea typeface="標楷體" pitchFamily="65" charset="-120"/>
              </a:rPr>
            </a:br>
            <a:r>
              <a:rPr lang="zh-TW" altLang="en-US" sz="6600">
                <a:solidFill>
                  <a:srgbClr val="0000FF"/>
                </a:solidFill>
                <a:ea typeface="標楷體" pitchFamily="65" charset="-120"/>
              </a:rPr>
              <a:t>「被找到」</a:t>
            </a:r>
            <a:r>
              <a:rPr lang="zh-TW" altLang="en-US" sz="4200">
                <a:ea typeface="標楷體" pitchFamily="65" charset="-120"/>
              </a:rPr>
              <a:t>才有機會生存</a:t>
            </a:r>
            <a:r>
              <a:rPr lang="zh-TW" altLang="en-US" sz="4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38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DE13-C4E0-4794-A77F-3A6F6D77C55E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42026" name="Rectangle 10"/>
          <p:cNvSpPr>
            <a:spLocks noChangeArrowheads="1"/>
          </p:cNvSpPr>
          <p:nvPr/>
        </p:nvSpPr>
        <p:spPr bwMode="auto">
          <a:xfrm>
            <a:off x="2151063" y="5310188"/>
            <a:ext cx="44958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2406650" y="2197100"/>
            <a:ext cx="4495800" cy="1905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1476375" y="1773238"/>
            <a:ext cx="53482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Relation Sells: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bar	        alcohol	         price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    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	</a:t>
            </a:r>
            <a:r>
              <a:rPr lang="en-US" altLang="zh-TW">
                <a:latin typeface="Tahoma" pitchFamily="34" charset="0"/>
              </a:rPr>
              <a:t>2.50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      </a:t>
            </a:r>
            <a:r>
              <a:rPr lang="en-US" altLang="zh-TW">
                <a:latin typeface="Tahoma" pitchFamily="34" charset="0"/>
                <a:ea typeface="標楷體" pitchFamily="65" charset="-120"/>
              </a:rPr>
              <a:t>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2.75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Lunge bar   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	</a:t>
            </a:r>
            <a:r>
              <a:rPr lang="en-US" altLang="zh-TW">
                <a:latin typeface="Tahoma" pitchFamily="34" charset="0"/>
              </a:rPr>
              <a:t>2.50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Lunge bar    </a:t>
            </a:r>
            <a:r>
              <a:rPr lang="en-US" altLang="zh-TW">
                <a:latin typeface="Tahoma" pitchFamily="34" charset="0"/>
                <a:ea typeface="標楷體" pitchFamily="65" charset="-120"/>
              </a:rPr>
              <a:t>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3.00</a:t>
            </a:r>
          </a:p>
        </p:txBody>
      </p:sp>
      <p:sp>
        <p:nvSpPr>
          <p:cNvPr id="342021" name="Line 5"/>
          <p:cNvSpPr>
            <a:spLocks noChangeShapeType="1"/>
          </p:cNvSpPr>
          <p:nvPr/>
        </p:nvSpPr>
        <p:spPr bwMode="auto">
          <a:xfrm>
            <a:off x="2406650" y="25781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2022" name="Line 6"/>
          <p:cNvSpPr>
            <a:spLocks noChangeShapeType="1"/>
          </p:cNvSpPr>
          <p:nvPr/>
        </p:nvSpPr>
        <p:spPr bwMode="auto">
          <a:xfrm>
            <a:off x="3908425" y="21971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2023" name="Line 7"/>
          <p:cNvSpPr>
            <a:spLocks noChangeShapeType="1"/>
          </p:cNvSpPr>
          <p:nvPr/>
        </p:nvSpPr>
        <p:spPr bwMode="auto">
          <a:xfrm>
            <a:off x="5530850" y="21971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1371600" y="4291013"/>
            <a:ext cx="68008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>
                <a:latin typeface="Tahoma" pitchFamily="34" charset="0"/>
              </a:rPr>
              <a:t>ROOM18Menu := </a:t>
            </a:r>
            <a:r>
              <a:rPr lang="en-US" altLang="zh-TW" sz="3200"/>
              <a:t>σ</a:t>
            </a:r>
            <a:r>
              <a:rPr lang="en-US" altLang="zh-TW" sz="3200" baseline="-25000">
                <a:latin typeface="Tahoma" pitchFamily="34" charset="0"/>
              </a:rPr>
              <a:t>bar=“ROOM18”</a:t>
            </a:r>
            <a:r>
              <a:rPr lang="en-US" altLang="zh-TW" sz="3200">
                <a:latin typeface="Tahoma" pitchFamily="34" charset="0"/>
              </a:rPr>
              <a:t>(Sells)</a:t>
            </a:r>
          </a:p>
          <a:p>
            <a:pPr eaLnBrk="0" hangingPunct="0"/>
            <a:endParaRPr lang="en-US" altLang="zh-TW" sz="3200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	bar		alcohol    price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	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    </a:t>
            </a:r>
            <a:r>
              <a:rPr lang="en-US" altLang="zh-TW">
                <a:latin typeface="Tahoma" pitchFamily="34" charset="0"/>
              </a:rPr>
              <a:t>2.50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       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   </a:t>
            </a:r>
            <a:r>
              <a:rPr lang="en-US" altLang="zh-TW">
                <a:latin typeface="Tahoma" pitchFamily="34" charset="0"/>
              </a:rPr>
              <a:t>2.75</a:t>
            </a:r>
          </a:p>
        </p:txBody>
      </p:sp>
      <p:sp>
        <p:nvSpPr>
          <p:cNvPr id="342027" name="Line 11"/>
          <p:cNvSpPr>
            <a:spLocks noChangeShapeType="1"/>
          </p:cNvSpPr>
          <p:nvPr/>
        </p:nvSpPr>
        <p:spPr bwMode="auto">
          <a:xfrm>
            <a:off x="2151063" y="565785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2028" name="Line 12"/>
          <p:cNvSpPr>
            <a:spLocks noChangeShapeType="1"/>
          </p:cNvSpPr>
          <p:nvPr/>
        </p:nvSpPr>
        <p:spPr bwMode="auto">
          <a:xfrm>
            <a:off x="3779838" y="5300663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2029" name="Line 13"/>
          <p:cNvSpPr>
            <a:spLocks noChangeShapeType="1"/>
          </p:cNvSpPr>
          <p:nvPr/>
        </p:nvSpPr>
        <p:spPr bwMode="auto">
          <a:xfrm>
            <a:off x="5275263" y="5310188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6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6E0E-8D89-46C6-85B7-60F41AFF4B29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260350"/>
            <a:ext cx="7315200" cy="838200"/>
          </a:xfrm>
        </p:spPr>
        <p:txBody>
          <a:bodyPr/>
          <a:lstStyle/>
          <a:p>
            <a:r>
              <a:rPr lang="en-US" altLang="zh-TW"/>
              <a:t>Projection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052513"/>
            <a:ext cx="731520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Used to produce from a relation R a new relation that has only some of R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columns.</a:t>
            </a:r>
          </a:p>
          <a:p>
            <a:pPr>
              <a:lnSpc>
                <a:spcPct val="90000"/>
              </a:lnSpc>
            </a:pPr>
            <a:r>
              <a:rPr lang="en-US" altLang="zh-TW"/>
              <a:t>Denoted by: R1:=</a:t>
            </a:r>
            <a:r>
              <a:rPr lang="en-US" altLang="zh-TW">
                <a:solidFill>
                  <a:srgbClr val="0000FF"/>
                </a:solidFill>
              </a:rPr>
              <a:t>π</a:t>
            </a:r>
            <a:r>
              <a:rPr lang="en-US" altLang="zh-TW" baseline="-25000">
                <a:solidFill>
                  <a:srgbClr val="0000FF"/>
                </a:solidFill>
              </a:rPr>
              <a:t>(A1,A2,…,An)</a:t>
            </a:r>
            <a:r>
              <a:rPr lang="en-US" altLang="zh-TW"/>
              <a:t>(R2)</a:t>
            </a:r>
          </a:p>
          <a:p>
            <a:pPr>
              <a:lnSpc>
                <a:spcPct val="90000"/>
              </a:lnSpc>
            </a:pPr>
            <a:r>
              <a:rPr lang="en-US" altLang="zh-TW"/>
              <a:t>R1 := </a:t>
            </a:r>
            <a:r>
              <a:rPr lang="en-US" altLang="zh-TW">
                <a:solidFill>
                  <a:srgbClr val="0000FF"/>
                </a:solidFill>
              </a:rPr>
              <a:t>PROJECT</a:t>
            </a:r>
            <a:r>
              <a:rPr lang="en-US" altLang="zh-TW" i="1" baseline="-25000">
                <a:solidFill>
                  <a:srgbClr val="0000FF"/>
                </a:solidFill>
              </a:rPr>
              <a:t>L</a:t>
            </a:r>
            <a:r>
              <a:rPr lang="en-US" altLang="zh-TW" i="1" baseline="-25000"/>
              <a:t> </a:t>
            </a:r>
            <a:r>
              <a:rPr lang="en-US" altLang="zh-TW"/>
              <a:t>(R2)</a:t>
            </a:r>
          </a:p>
          <a:p>
            <a:pPr lvl="1">
              <a:lnSpc>
                <a:spcPct val="90000"/>
              </a:lnSpc>
            </a:pPr>
            <a:r>
              <a:rPr lang="en-US" altLang="zh-TW" i="1"/>
              <a:t>L </a:t>
            </a:r>
            <a:r>
              <a:rPr lang="en-US" altLang="zh-TW"/>
              <a:t> is a </a:t>
            </a:r>
            <a:r>
              <a:rPr lang="en-US" altLang="zh-TW">
                <a:solidFill>
                  <a:srgbClr val="0000FF"/>
                </a:solidFill>
              </a:rPr>
              <a:t>list of attributes</a:t>
            </a:r>
            <a:r>
              <a:rPr lang="en-US" altLang="zh-TW"/>
              <a:t> from the schema of R2.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R1 is constructed by </a:t>
            </a:r>
            <a:r>
              <a:rPr lang="en-US" altLang="zh-TW">
                <a:solidFill>
                  <a:srgbClr val="0000FF"/>
                </a:solidFill>
              </a:rPr>
              <a:t>looking at each tuple</a:t>
            </a:r>
            <a:r>
              <a:rPr lang="en-US" altLang="zh-TW"/>
              <a:t> of R2, </a:t>
            </a:r>
            <a:r>
              <a:rPr lang="en-US" altLang="zh-TW">
                <a:solidFill>
                  <a:srgbClr val="0000FF"/>
                </a:solidFill>
              </a:rPr>
              <a:t>extracting the attributes</a:t>
            </a:r>
            <a:r>
              <a:rPr lang="en-US" altLang="zh-TW"/>
              <a:t> on list </a:t>
            </a:r>
            <a:r>
              <a:rPr lang="en-US" altLang="zh-TW" i="1"/>
              <a:t>L</a:t>
            </a:r>
            <a:r>
              <a:rPr lang="en-US" altLang="zh-TW"/>
              <a:t>, in the order specified, and creating from those components a tuple for R1.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Eliminate duplicate tuples</a:t>
            </a:r>
            <a:r>
              <a:rPr lang="en-US" altLang="zh-TW"/>
              <a:t>, if any.</a:t>
            </a:r>
          </a:p>
        </p:txBody>
      </p:sp>
    </p:spTree>
    <p:extLst>
      <p:ext uri="{BB962C8B-B14F-4D97-AF65-F5344CB8AC3E}">
        <p14:creationId xmlns:p14="http://schemas.microsoft.com/office/powerpoint/2010/main" val="20732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F57-8331-46AC-AC11-F3DEB4FDCC65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2174875" y="4965700"/>
            <a:ext cx="27432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2133600" y="1692275"/>
            <a:ext cx="4495800" cy="1905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1203325" y="1268413"/>
            <a:ext cx="51530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Relation Sells: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bar		alcohol      price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	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       </a:t>
            </a:r>
            <a:r>
              <a:rPr lang="en-US" altLang="zh-TW">
                <a:latin typeface="Tahoma" pitchFamily="34" charset="0"/>
              </a:rPr>
              <a:t>2.50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	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      </a:t>
            </a:r>
            <a:r>
              <a:rPr lang="en-US" altLang="zh-TW">
                <a:latin typeface="Tahoma" pitchFamily="34" charset="0"/>
              </a:rPr>
              <a:t>2.75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LungeBar	</a:t>
            </a:r>
            <a:r>
              <a:rPr lang="en-US" altLang="zh-TW"/>
              <a:t>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      </a:t>
            </a:r>
            <a:r>
              <a:rPr lang="en-US" altLang="zh-TW">
                <a:latin typeface="Tahoma" pitchFamily="34" charset="0"/>
              </a:rPr>
              <a:t>2.50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LungeBar	</a:t>
            </a:r>
            <a:r>
              <a:rPr lang="en-US" altLang="zh-TW"/>
              <a:t>KM</a:t>
            </a:r>
            <a:r>
              <a:rPr lang="zh-TW" altLang="en-US"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     </a:t>
            </a:r>
            <a:r>
              <a:rPr lang="en-US" altLang="zh-TW">
                <a:latin typeface="Tahoma" pitchFamily="34" charset="0"/>
              </a:rPr>
              <a:t>3.00</a:t>
            </a:r>
          </a:p>
        </p:txBody>
      </p:sp>
      <p:sp>
        <p:nvSpPr>
          <p:cNvPr id="344069" name="Line 5"/>
          <p:cNvSpPr>
            <a:spLocks noChangeShapeType="1"/>
          </p:cNvSpPr>
          <p:nvPr/>
        </p:nvSpPr>
        <p:spPr bwMode="auto">
          <a:xfrm>
            <a:off x="2133600" y="2073275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>
            <a:off x="3779838" y="1700213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260475" y="3957638"/>
            <a:ext cx="4922838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>
                <a:latin typeface="Tahoma" pitchFamily="34" charset="0"/>
              </a:rPr>
              <a:t>Prices := </a:t>
            </a:r>
            <a:r>
              <a:rPr lang="en-US" altLang="zh-TW" sz="3200"/>
              <a:t>π</a:t>
            </a:r>
            <a:r>
              <a:rPr lang="en-US" altLang="zh-TW" sz="3200" baseline="-25000">
                <a:latin typeface="Tahoma" pitchFamily="34" charset="0"/>
              </a:rPr>
              <a:t>alcohol,price</a:t>
            </a:r>
            <a:r>
              <a:rPr lang="en-US" altLang="zh-TW" sz="3200">
                <a:latin typeface="Tahoma" pitchFamily="34" charset="0"/>
              </a:rPr>
              <a:t>(Sells)</a:t>
            </a:r>
          </a:p>
          <a:p>
            <a:pPr eaLnBrk="0" hangingPunct="0"/>
            <a:endParaRPr lang="en-US" altLang="zh-TW" sz="3200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	alcohol      price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       </a:t>
            </a:r>
            <a:r>
              <a:rPr lang="en-US" altLang="zh-TW">
                <a:latin typeface="Tahoma" pitchFamily="34" charset="0"/>
              </a:rPr>
              <a:t>2.50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      </a:t>
            </a:r>
            <a:r>
              <a:rPr lang="en-US" altLang="zh-TW">
                <a:latin typeface="Tahoma" pitchFamily="34" charset="0"/>
              </a:rPr>
              <a:t>2.75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      </a:t>
            </a:r>
            <a:r>
              <a:rPr lang="en-US" altLang="zh-TW">
                <a:latin typeface="Tahoma" pitchFamily="34" charset="0"/>
              </a:rPr>
              <a:t>3.00</a:t>
            </a:r>
          </a:p>
        </p:txBody>
      </p:sp>
      <p:sp>
        <p:nvSpPr>
          <p:cNvPr id="344074" name="Line 10"/>
          <p:cNvSpPr>
            <a:spLocks noChangeShapeType="1"/>
          </p:cNvSpPr>
          <p:nvPr/>
        </p:nvSpPr>
        <p:spPr bwMode="auto">
          <a:xfrm>
            <a:off x="2174875" y="5313363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4075" name="Line 11"/>
          <p:cNvSpPr>
            <a:spLocks noChangeShapeType="1"/>
          </p:cNvSpPr>
          <p:nvPr/>
        </p:nvSpPr>
        <p:spPr bwMode="auto">
          <a:xfrm>
            <a:off x="3546475" y="49657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4076" name="Line 12"/>
          <p:cNvSpPr>
            <a:spLocks noChangeShapeType="1"/>
          </p:cNvSpPr>
          <p:nvPr/>
        </p:nvSpPr>
        <p:spPr bwMode="auto">
          <a:xfrm>
            <a:off x="5257800" y="1692275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7C69-17AC-4031-A03A-F602D7CDC628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08050"/>
            <a:ext cx="7315200" cy="838200"/>
          </a:xfrm>
        </p:spPr>
        <p:txBody>
          <a:bodyPr/>
          <a:lstStyle/>
          <a:p>
            <a:r>
              <a:rPr lang="en-US" altLang="zh-TW"/>
              <a:t>Cartesian Product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Called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Cross-Product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or just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Product</a:t>
            </a:r>
            <a:r>
              <a:rPr lang="en-US" altLang="zh-TW">
                <a:latin typeface="Tahoma"/>
              </a:rPr>
              <a:t>”</a:t>
            </a: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R3 := R1 × R2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Pair each tuple </a:t>
            </a:r>
            <a:r>
              <a:rPr lang="en-US" altLang="zh-TW">
                <a:solidFill>
                  <a:srgbClr val="0000FF"/>
                </a:solidFill>
              </a:rPr>
              <a:t>t1 of R1</a:t>
            </a:r>
            <a:r>
              <a:rPr lang="en-US" altLang="zh-TW"/>
              <a:t> with each tuple </a:t>
            </a:r>
            <a:r>
              <a:rPr lang="en-US" altLang="zh-TW">
                <a:solidFill>
                  <a:srgbClr val="0000FF"/>
                </a:solidFill>
              </a:rPr>
              <a:t>t2 of R2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Concatenation</a:t>
            </a:r>
            <a:r>
              <a:rPr lang="en-US" altLang="zh-TW"/>
              <a:t> t1t2 is a tuple of R3.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Schema of R3 is the attributes of R1 and R2, in order.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But beware </a:t>
            </a:r>
            <a:r>
              <a:rPr lang="en-US" altLang="zh-TW">
                <a:solidFill>
                  <a:srgbClr val="0000FF"/>
                </a:solidFill>
              </a:rPr>
              <a:t>attribute </a:t>
            </a:r>
            <a:r>
              <a:rPr lang="en-US" altLang="zh-TW" i="1">
                <a:solidFill>
                  <a:srgbClr val="0000FF"/>
                </a:solidFill>
              </a:rPr>
              <a:t>A</a:t>
            </a:r>
            <a:r>
              <a:rPr lang="en-US" altLang="zh-TW">
                <a:solidFill>
                  <a:srgbClr val="0000FF"/>
                </a:solidFill>
              </a:rPr>
              <a:t> of the same name</a:t>
            </a:r>
            <a:r>
              <a:rPr lang="en-US" altLang="zh-TW"/>
              <a:t> in R1 and R2: use R1.</a:t>
            </a:r>
            <a:r>
              <a:rPr lang="en-US" altLang="zh-TW" i="1"/>
              <a:t>A</a:t>
            </a:r>
            <a:r>
              <a:rPr lang="en-US" altLang="zh-TW"/>
              <a:t>  and R2.</a:t>
            </a:r>
            <a:r>
              <a:rPr lang="en-US" altLang="zh-TW" i="1"/>
              <a:t>A</a:t>
            </a:r>
            <a:r>
              <a:rPr lang="en-US" altLang="zh-TW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6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57C3-730C-4DA2-B052-4614E9E4B877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46124" name="Rectangle 12"/>
          <p:cNvSpPr>
            <a:spLocks noChangeArrowheads="1"/>
          </p:cNvSpPr>
          <p:nvPr/>
        </p:nvSpPr>
        <p:spPr bwMode="auto">
          <a:xfrm>
            <a:off x="5181600" y="1981200"/>
            <a:ext cx="3352800" cy="2667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1676400" y="3505200"/>
            <a:ext cx="14478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1676400" y="2057400"/>
            <a:ext cx="12954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R3 := R1 × R2</a:t>
            </a:r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822325" y="2014538"/>
            <a:ext cx="25987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R1(	A	B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R2(	B	C 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5	6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9	10</a:t>
            </a:r>
          </a:p>
        </p:txBody>
      </p:sp>
      <p:sp>
        <p:nvSpPr>
          <p:cNvPr id="346118" name="Line 6"/>
          <p:cNvSpPr>
            <a:spLocks noChangeShapeType="1"/>
          </p:cNvSpPr>
          <p:nvPr/>
        </p:nvSpPr>
        <p:spPr bwMode="auto">
          <a:xfrm>
            <a:off x="1676400" y="24384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6119" name="Line 7"/>
          <p:cNvSpPr>
            <a:spLocks noChangeShapeType="1"/>
          </p:cNvSpPr>
          <p:nvPr/>
        </p:nvSpPr>
        <p:spPr bwMode="auto">
          <a:xfrm>
            <a:off x="2362200" y="2057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6120" name="Line 8"/>
          <p:cNvSpPr>
            <a:spLocks noChangeShapeType="1"/>
          </p:cNvSpPr>
          <p:nvPr/>
        </p:nvSpPr>
        <p:spPr bwMode="auto">
          <a:xfrm>
            <a:off x="1676400" y="38862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6121" name="Line 9"/>
          <p:cNvSpPr>
            <a:spLocks noChangeShapeType="1"/>
          </p:cNvSpPr>
          <p:nvPr/>
        </p:nvSpPr>
        <p:spPr bwMode="auto">
          <a:xfrm>
            <a:off x="2362200" y="3505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4343400" y="1981200"/>
            <a:ext cx="442753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R3(	A	R1.B	R2.B	C 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5	6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9	10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5	6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9	10</a:t>
            </a:r>
          </a:p>
        </p:txBody>
      </p:sp>
      <p:sp>
        <p:nvSpPr>
          <p:cNvPr id="346125" name="Line 13"/>
          <p:cNvSpPr>
            <a:spLocks noChangeShapeType="1"/>
          </p:cNvSpPr>
          <p:nvPr/>
        </p:nvSpPr>
        <p:spPr bwMode="auto">
          <a:xfrm>
            <a:off x="5181600" y="24384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6126" name="Line 14"/>
          <p:cNvSpPr>
            <a:spLocks noChangeShapeType="1"/>
          </p:cNvSpPr>
          <p:nvPr/>
        </p:nvSpPr>
        <p:spPr bwMode="auto">
          <a:xfrm>
            <a:off x="5943600" y="19812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6127" name="Line 15"/>
          <p:cNvSpPr>
            <a:spLocks noChangeShapeType="1"/>
          </p:cNvSpPr>
          <p:nvPr/>
        </p:nvSpPr>
        <p:spPr bwMode="auto">
          <a:xfrm>
            <a:off x="7010400" y="19812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6128" name="Line 16"/>
          <p:cNvSpPr>
            <a:spLocks noChangeShapeType="1"/>
          </p:cNvSpPr>
          <p:nvPr/>
        </p:nvSpPr>
        <p:spPr bwMode="auto">
          <a:xfrm>
            <a:off x="7848600" y="19812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6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DC7B-9F0F-4D69-BAD8-F54E2A1E48D9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08050"/>
            <a:ext cx="7315200" cy="838200"/>
          </a:xfrm>
        </p:spPr>
        <p:txBody>
          <a:bodyPr/>
          <a:lstStyle/>
          <a:p>
            <a:r>
              <a:rPr lang="en-US" altLang="zh-TW"/>
              <a:t>Natural Join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844675"/>
            <a:ext cx="7315200" cy="4752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A</a:t>
            </a:r>
            <a:r>
              <a:rPr lang="en-US" altLang="zh-TW" sz="2800" baseline="-25000"/>
              <a:t>1</a:t>
            </a:r>
            <a:r>
              <a:rPr lang="en-US" altLang="zh-TW" sz="2800"/>
              <a:t>, A</a:t>
            </a:r>
            <a:r>
              <a:rPr lang="en-US" altLang="zh-TW" sz="2800" baseline="-25000"/>
              <a:t>2</a:t>
            </a:r>
            <a:r>
              <a:rPr lang="en-US" altLang="zh-TW" sz="2800"/>
              <a:t>,…A</a:t>
            </a:r>
            <a:r>
              <a:rPr lang="en-US" altLang="zh-TW" sz="2800" baseline="-25000"/>
              <a:t>n</a:t>
            </a:r>
            <a:r>
              <a:rPr lang="en-US" altLang="zh-TW" sz="2800"/>
              <a:t> are all the attributes that are in both R1 and R2. Then a tuple r from R1 and s from R2 are successfully psired iff r and s all agree on A</a:t>
            </a:r>
            <a:r>
              <a:rPr lang="en-US" altLang="zh-TW" sz="2800" baseline="-25000"/>
              <a:t>1</a:t>
            </a:r>
            <a:r>
              <a:rPr lang="en-US" altLang="zh-TW" sz="2800"/>
              <a:t>, A</a:t>
            </a:r>
            <a:r>
              <a:rPr lang="en-US" altLang="zh-TW" sz="2800" baseline="-25000"/>
              <a:t>2</a:t>
            </a:r>
            <a:r>
              <a:rPr lang="en-US" altLang="zh-TW" sz="2800"/>
              <a:t>,…A</a:t>
            </a:r>
            <a:r>
              <a:rPr lang="en-US" altLang="zh-TW" sz="2800" baseline="-25000"/>
              <a:t>n.</a:t>
            </a:r>
          </a:p>
          <a:p>
            <a:pPr>
              <a:lnSpc>
                <a:spcPct val="80000"/>
              </a:lnSpc>
            </a:pPr>
            <a:endParaRPr lang="en-US" altLang="zh-TW" sz="2800"/>
          </a:p>
          <a:p>
            <a:pPr>
              <a:lnSpc>
                <a:spcPct val="80000"/>
              </a:lnSpc>
            </a:pPr>
            <a:r>
              <a:rPr lang="en-US" altLang="zh-TW" sz="2800"/>
              <a:t>Denoted by R3=R1       R2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A frequent type of join connects two relations by: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Equating attributes of the same name, and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Projecting out one copy of each pair of equated attributes.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Called </a:t>
            </a:r>
            <a:r>
              <a:rPr lang="en-US" altLang="zh-TW" sz="2800" i="1"/>
              <a:t>natural</a:t>
            </a:r>
            <a:r>
              <a:rPr lang="en-US" altLang="zh-TW" sz="2800"/>
              <a:t>  join.</a:t>
            </a:r>
          </a:p>
        </p:txBody>
      </p:sp>
      <p:grpSp>
        <p:nvGrpSpPr>
          <p:cNvPr id="395270" name="Group 6"/>
          <p:cNvGrpSpPr>
            <a:grpSpLocks/>
          </p:cNvGrpSpPr>
          <p:nvPr/>
        </p:nvGrpSpPr>
        <p:grpSpPr bwMode="auto">
          <a:xfrm>
            <a:off x="4859338" y="3789363"/>
            <a:ext cx="431800" cy="215900"/>
            <a:chOff x="975" y="482"/>
            <a:chExt cx="272" cy="136"/>
          </a:xfrm>
        </p:grpSpPr>
        <p:sp>
          <p:nvSpPr>
            <p:cNvPr id="395268" name="AutoShape 4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5269" name="AutoShape 5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9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62F-EBCB-492B-9B47-2D598368F1F5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2528888" y="4306888"/>
            <a:ext cx="4779962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5867400" y="1196975"/>
            <a:ext cx="29210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1109663" y="1196975"/>
            <a:ext cx="3908425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6293" name="Rectangle 5"/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195263" y="1125538"/>
            <a:ext cx="8855075" cy="277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Sells(	bar           alcohol	 price )  Bars(   bar            addr    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  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 </a:t>
            </a:r>
            <a:r>
              <a:rPr lang="en-US" altLang="zh-TW">
                <a:latin typeface="Tahoma" pitchFamily="34" charset="0"/>
              </a:rPr>
              <a:t>2.50	            ROOM18	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信義路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ROOM18   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	 </a:t>
            </a:r>
            <a:r>
              <a:rPr lang="en-US" altLang="zh-TW">
                <a:latin typeface="Tahoma" pitchFamily="34" charset="0"/>
              </a:rPr>
              <a:t>2.75		   LungeBar	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中山路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LungeBar 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 </a:t>
            </a:r>
            <a:r>
              <a:rPr lang="en-US" altLang="zh-TW">
                <a:latin typeface="Tahoma" pitchFamily="34" charset="0"/>
              </a:rPr>
              <a:t>2.50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LungeBar  HN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海尼根</a:t>
            </a:r>
            <a:r>
              <a:rPr lang="zh-TW" altLang="en-US">
                <a:latin typeface="Tahoma" pitchFamily="34" charset="0"/>
              </a:rPr>
              <a:t> </a:t>
            </a:r>
            <a:r>
              <a:rPr lang="en-US" altLang="zh-TW">
                <a:latin typeface="Tahoma" pitchFamily="34" charset="0"/>
              </a:rPr>
              <a:t>3.00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     </a:t>
            </a:r>
            <a:r>
              <a:rPr lang="en-US" altLang="zh-TW" sz="3200">
                <a:latin typeface="Tahoma" pitchFamily="34" charset="0"/>
              </a:rPr>
              <a:t>BarInfo := Sells        Bars</a:t>
            </a:r>
          </a:p>
        </p:txBody>
      </p:sp>
      <p:sp>
        <p:nvSpPr>
          <p:cNvPr id="396295" name="Line 7"/>
          <p:cNvSpPr>
            <a:spLocks noChangeShapeType="1"/>
          </p:cNvSpPr>
          <p:nvPr/>
        </p:nvSpPr>
        <p:spPr bwMode="auto">
          <a:xfrm>
            <a:off x="1109663" y="1577975"/>
            <a:ext cx="39084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>
            <a:off x="2568575" y="119697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6297" name="Line 9"/>
          <p:cNvSpPr>
            <a:spLocks noChangeShapeType="1"/>
          </p:cNvSpPr>
          <p:nvPr/>
        </p:nvSpPr>
        <p:spPr bwMode="auto">
          <a:xfrm>
            <a:off x="3995738" y="1217613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6298" name="Line 10"/>
          <p:cNvSpPr>
            <a:spLocks noChangeShapeType="1"/>
          </p:cNvSpPr>
          <p:nvPr/>
        </p:nvSpPr>
        <p:spPr bwMode="auto">
          <a:xfrm>
            <a:off x="5867400" y="1577975"/>
            <a:ext cx="29210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6299" name="Line 11"/>
          <p:cNvSpPr>
            <a:spLocks noChangeShapeType="1"/>
          </p:cNvSpPr>
          <p:nvPr/>
        </p:nvSpPr>
        <p:spPr bwMode="auto">
          <a:xfrm>
            <a:off x="7451725" y="122555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684213" y="3860800"/>
            <a:ext cx="71564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     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      BarInfo( bar	     alcohol	price	addr      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ROOM18 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2.50	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信義路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	</a:t>
            </a:r>
            <a:r>
              <a:rPr lang="en-US" altLang="zh-TW">
                <a:latin typeface="Tahoma" pitchFamily="34" charset="0"/>
              </a:rPr>
              <a:t>ROOM18  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2.75	</a:t>
            </a:r>
            <a:r>
              <a:rPr lang="zh-TW" altLang="en-US">
                <a:ea typeface="標楷體" pitchFamily="65" charset="-120"/>
              </a:rPr>
              <a:t>信義路</a:t>
            </a:r>
            <a:endParaRPr lang="zh-TW" altLang="en-US">
              <a:latin typeface="Tahoma" pitchFamily="34" charset="0"/>
              <a:ea typeface="標楷體" pitchFamily="65" charset="-120"/>
            </a:endParaRPr>
          </a:p>
          <a:p>
            <a:pPr eaLnBrk="0" hangingPunct="0"/>
            <a:r>
              <a:rPr lang="zh-TW" altLang="en-US">
                <a:latin typeface="Tahoma" pitchFamily="34" charset="0"/>
              </a:rPr>
              <a:t>		</a:t>
            </a:r>
            <a:r>
              <a:rPr lang="en-US" altLang="zh-TW">
                <a:latin typeface="Tahoma" pitchFamily="34" charset="0"/>
              </a:rPr>
              <a:t>LungeBar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2.50	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中山路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	</a:t>
            </a:r>
            <a:r>
              <a:rPr lang="en-US" altLang="zh-TW">
                <a:latin typeface="Tahoma" pitchFamily="34" charset="0"/>
              </a:rPr>
              <a:t>LungeBar HN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海尼根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3.00	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中山路</a:t>
            </a:r>
          </a:p>
        </p:txBody>
      </p:sp>
      <p:sp>
        <p:nvSpPr>
          <p:cNvPr id="396301" name="Line 13"/>
          <p:cNvSpPr>
            <a:spLocks noChangeShapeType="1"/>
          </p:cNvSpPr>
          <p:nvPr/>
        </p:nvSpPr>
        <p:spPr bwMode="auto">
          <a:xfrm>
            <a:off x="3924300" y="4316413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6302" name="Line 14"/>
          <p:cNvSpPr>
            <a:spLocks noChangeShapeType="1"/>
          </p:cNvSpPr>
          <p:nvPr/>
        </p:nvSpPr>
        <p:spPr bwMode="auto">
          <a:xfrm>
            <a:off x="5292725" y="4316413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6303" name="Line 15"/>
          <p:cNvSpPr>
            <a:spLocks noChangeShapeType="1"/>
          </p:cNvSpPr>
          <p:nvPr/>
        </p:nvSpPr>
        <p:spPr bwMode="auto">
          <a:xfrm>
            <a:off x="2484438" y="4632325"/>
            <a:ext cx="48244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6304" name="Line 16"/>
          <p:cNvSpPr>
            <a:spLocks noChangeShapeType="1"/>
          </p:cNvSpPr>
          <p:nvPr/>
        </p:nvSpPr>
        <p:spPr bwMode="auto">
          <a:xfrm>
            <a:off x="6084888" y="4273550"/>
            <a:ext cx="0" cy="184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396305" name="Group 17"/>
          <p:cNvGrpSpPr>
            <a:grpSpLocks/>
          </p:cNvGrpSpPr>
          <p:nvPr/>
        </p:nvGrpSpPr>
        <p:grpSpPr bwMode="auto">
          <a:xfrm>
            <a:off x="3924300" y="3500438"/>
            <a:ext cx="431800" cy="215900"/>
            <a:chOff x="975" y="482"/>
            <a:chExt cx="272" cy="136"/>
          </a:xfrm>
        </p:grpSpPr>
        <p:sp>
          <p:nvSpPr>
            <p:cNvPr id="396306" name="AutoShape 18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6307" name="AutoShape 19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53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977-0E25-4B50-8363-5CBD10104BB6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7315200" cy="838200"/>
          </a:xfrm>
        </p:spPr>
        <p:txBody>
          <a:bodyPr/>
          <a:lstStyle/>
          <a:p>
            <a:r>
              <a:rPr lang="en-US" altLang="zh-TW"/>
              <a:t>Theta-Join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75" y="1412875"/>
            <a:ext cx="6796088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The Natural Join pairs tuples using one specific condition.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Denoted by: R3:=R1        R2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R3 := R1 JOIN</a:t>
            </a:r>
            <a:r>
              <a:rPr lang="en-US" altLang="zh-TW" sz="2800" i="1" baseline="-25000"/>
              <a:t>C</a:t>
            </a:r>
            <a:r>
              <a:rPr lang="en-US" altLang="zh-TW" sz="2800"/>
              <a:t> R2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Take the product R1 × R2.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Then apply SELECT</a:t>
            </a:r>
            <a:r>
              <a:rPr lang="en-US" altLang="zh-TW" sz="2400" i="1" baseline="-25000"/>
              <a:t>C</a:t>
            </a:r>
            <a:r>
              <a:rPr lang="en-US" altLang="zh-TW" sz="2400"/>
              <a:t>  to the result.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As for SELECT, </a:t>
            </a:r>
            <a:r>
              <a:rPr lang="en-US" altLang="zh-TW" sz="2800" i="1"/>
              <a:t>C</a:t>
            </a:r>
            <a:r>
              <a:rPr lang="en-US" altLang="zh-TW" sz="2800"/>
              <a:t>  can be any boolean-valued condition.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Historic versions of this operator allowed only theta , where theta was =, &lt;, &gt; etc.; hence the name </a:t>
            </a:r>
            <a:r>
              <a:rPr lang="en-US" altLang="zh-TW" sz="2400">
                <a:latin typeface="Tahoma"/>
              </a:rPr>
              <a:t>“</a:t>
            </a:r>
            <a:r>
              <a:rPr lang="en-US" altLang="zh-TW" sz="2400"/>
              <a:t>theta-join.</a:t>
            </a:r>
            <a:r>
              <a:rPr lang="en-US" altLang="zh-TW" sz="2400">
                <a:latin typeface="Tahoma"/>
              </a:rPr>
              <a:t>”</a:t>
            </a:r>
            <a:endParaRPr lang="en-US" altLang="zh-TW" sz="2400"/>
          </a:p>
        </p:txBody>
      </p:sp>
      <p:grpSp>
        <p:nvGrpSpPr>
          <p:cNvPr id="347147" name="Group 11"/>
          <p:cNvGrpSpPr>
            <a:grpSpLocks/>
          </p:cNvGrpSpPr>
          <p:nvPr/>
        </p:nvGrpSpPr>
        <p:grpSpPr bwMode="auto">
          <a:xfrm>
            <a:off x="5219700" y="2276475"/>
            <a:ext cx="431800" cy="485775"/>
            <a:chOff x="2925" y="1752"/>
            <a:chExt cx="272" cy="306"/>
          </a:xfrm>
        </p:grpSpPr>
        <p:grpSp>
          <p:nvGrpSpPr>
            <p:cNvPr id="347143" name="Group 7"/>
            <p:cNvGrpSpPr>
              <a:grpSpLocks/>
            </p:cNvGrpSpPr>
            <p:nvPr/>
          </p:nvGrpSpPr>
          <p:grpSpPr bwMode="auto">
            <a:xfrm>
              <a:off x="2925" y="1752"/>
              <a:ext cx="272" cy="136"/>
              <a:chOff x="975" y="482"/>
              <a:chExt cx="272" cy="136"/>
            </a:xfrm>
          </p:grpSpPr>
          <p:sp>
            <p:nvSpPr>
              <p:cNvPr id="347144" name="AutoShape 8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7145" name="AutoShape 9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47146" name="Text Box 10"/>
            <p:cNvSpPr txBox="1">
              <a:spLocks noChangeArrowheads="1"/>
            </p:cNvSpPr>
            <p:nvPr/>
          </p:nvSpPr>
          <p:spPr bwMode="auto">
            <a:xfrm>
              <a:off x="2932" y="182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6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0BED-B45C-415F-B045-B9E21F6A46B9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348173" name="Rectangle 13"/>
          <p:cNvSpPr>
            <a:spLocks noChangeArrowheads="1"/>
          </p:cNvSpPr>
          <p:nvPr/>
        </p:nvSpPr>
        <p:spPr bwMode="auto">
          <a:xfrm>
            <a:off x="1736725" y="4572000"/>
            <a:ext cx="6580188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68" name="Rectangle 8"/>
          <p:cNvSpPr>
            <a:spLocks noChangeArrowheads="1"/>
          </p:cNvSpPr>
          <p:nvPr/>
        </p:nvSpPr>
        <p:spPr bwMode="auto">
          <a:xfrm>
            <a:off x="5867400" y="1752600"/>
            <a:ext cx="29210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1109663" y="1752600"/>
            <a:ext cx="3908425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765175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195263" y="1676400"/>
            <a:ext cx="878205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Sells(	bar           alcohol	 price )  Bars( name          addr    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  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 </a:t>
            </a:r>
            <a:r>
              <a:rPr lang="en-US" altLang="zh-TW">
                <a:latin typeface="Tahoma" pitchFamily="34" charset="0"/>
              </a:rPr>
              <a:t>2.50	            ROOM18	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信義路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ROOM18   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	 </a:t>
            </a:r>
            <a:r>
              <a:rPr lang="en-US" altLang="zh-TW">
                <a:latin typeface="Tahoma" pitchFamily="34" charset="0"/>
              </a:rPr>
              <a:t>2.75		   LungeBar	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中山路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LungeBar 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 </a:t>
            </a:r>
            <a:r>
              <a:rPr lang="en-US" altLang="zh-TW">
                <a:latin typeface="Tahoma" pitchFamily="34" charset="0"/>
              </a:rPr>
              <a:t>2.50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LungeBar  HN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海尼根</a:t>
            </a:r>
            <a:r>
              <a:rPr lang="zh-TW" altLang="en-US">
                <a:latin typeface="Tahoma" pitchFamily="34" charset="0"/>
              </a:rPr>
              <a:t> </a:t>
            </a:r>
            <a:r>
              <a:rPr lang="en-US" altLang="zh-TW">
                <a:latin typeface="Tahoma" pitchFamily="34" charset="0"/>
              </a:rPr>
              <a:t>3.00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     </a:t>
            </a:r>
            <a:r>
              <a:rPr lang="en-US" altLang="zh-TW" sz="3200">
                <a:latin typeface="Tahoma" pitchFamily="34" charset="0"/>
              </a:rPr>
              <a:t>BarInfo := Sells </a:t>
            </a:r>
            <a:r>
              <a:rPr lang="en-US" altLang="zh-TW" sz="3200" baseline="-25000">
                <a:solidFill>
                  <a:srgbClr val="0000FF"/>
                </a:solidFill>
                <a:latin typeface="Tahoma" pitchFamily="34" charset="0"/>
              </a:rPr>
              <a:t>Sells.bar = Bars.name</a:t>
            </a:r>
            <a:r>
              <a:rPr lang="en-US" altLang="zh-TW" sz="3200">
                <a:latin typeface="Tahoma" pitchFamily="34" charset="0"/>
              </a:rPr>
              <a:t> Bars</a:t>
            </a:r>
          </a:p>
        </p:txBody>
      </p:sp>
      <p:sp>
        <p:nvSpPr>
          <p:cNvPr id="348165" name="Line 5"/>
          <p:cNvSpPr>
            <a:spLocks noChangeShapeType="1"/>
          </p:cNvSpPr>
          <p:nvPr/>
        </p:nvSpPr>
        <p:spPr bwMode="auto">
          <a:xfrm>
            <a:off x="1109663" y="2133600"/>
            <a:ext cx="39084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66" name="Line 6"/>
          <p:cNvSpPr>
            <a:spLocks noChangeShapeType="1"/>
          </p:cNvSpPr>
          <p:nvPr/>
        </p:nvSpPr>
        <p:spPr bwMode="auto">
          <a:xfrm>
            <a:off x="2568575" y="17526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67" name="Line 7"/>
          <p:cNvSpPr>
            <a:spLocks noChangeShapeType="1"/>
          </p:cNvSpPr>
          <p:nvPr/>
        </p:nvSpPr>
        <p:spPr bwMode="auto">
          <a:xfrm>
            <a:off x="3995738" y="1773238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69" name="Line 9"/>
          <p:cNvSpPr>
            <a:spLocks noChangeShapeType="1"/>
          </p:cNvSpPr>
          <p:nvPr/>
        </p:nvSpPr>
        <p:spPr bwMode="auto">
          <a:xfrm>
            <a:off x="5867400" y="2133600"/>
            <a:ext cx="29210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70" name="Line 10"/>
          <p:cNvSpPr>
            <a:spLocks noChangeShapeType="1"/>
          </p:cNvSpPr>
          <p:nvPr/>
        </p:nvSpPr>
        <p:spPr bwMode="auto">
          <a:xfrm>
            <a:off x="7451725" y="1781175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72" name="Text Box 12"/>
          <p:cNvSpPr txBox="1">
            <a:spLocks noChangeArrowheads="1"/>
          </p:cNvSpPr>
          <p:nvPr/>
        </p:nvSpPr>
        <p:spPr bwMode="auto">
          <a:xfrm>
            <a:off x="-107950" y="4529138"/>
            <a:ext cx="86423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     BarInfo(	bar	     alcohol	price	name	      addr      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ROOM18 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2.50	ROOM18   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信義路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	</a:t>
            </a:r>
            <a:r>
              <a:rPr lang="en-US" altLang="zh-TW">
                <a:latin typeface="Tahoma" pitchFamily="34" charset="0"/>
              </a:rPr>
              <a:t>ROOM18  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2.75	ROOM18   </a:t>
            </a:r>
            <a:r>
              <a:rPr lang="zh-TW" altLang="en-US">
                <a:ea typeface="標楷體" pitchFamily="65" charset="-120"/>
              </a:rPr>
              <a:t>信義路</a:t>
            </a:r>
            <a:endParaRPr lang="zh-TW" altLang="en-US">
              <a:latin typeface="Tahoma" pitchFamily="34" charset="0"/>
              <a:ea typeface="標楷體" pitchFamily="65" charset="-120"/>
            </a:endParaRPr>
          </a:p>
          <a:p>
            <a:pPr eaLnBrk="0" hangingPunct="0"/>
            <a:r>
              <a:rPr lang="zh-TW" altLang="en-US">
                <a:latin typeface="Tahoma" pitchFamily="34" charset="0"/>
              </a:rPr>
              <a:t>		</a:t>
            </a:r>
            <a:r>
              <a:rPr lang="en-US" altLang="zh-TW">
                <a:latin typeface="Tahoma" pitchFamily="34" charset="0"/>
              </a:rPr>
              <a:t>LungeBar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2.50	LungeBar  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中山路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	</a:t>
            </a:r>
            <a:r>
              <a:rPr lang="en-US" altLang="zh-TW">
                <a:latin typeface="Tahoma" pitchFamily="34" charset="0"/>
              </a:rPr>
              <a:t>LungeBar HN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海尼根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3.00	LungeBar  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中山路</a:t>
            </a:r>
          </a:p>
        </p:txBody>
      </p:sp>
      <p:sp>
        <p:nvSpPr>
          <p:cNvPr id="348174" name="Line 14"/>
          <p:cNvSpPr>
            <a:spLocks noChangeShapeType="1"/>
          </p:cNvSpPr>
          <p:nvPr/>
        </p:nvSpPr>
        <p:spPr bwMode="auto">
          <a:xfrm>
            <a:off x="1736725" y="4953000"/>
            <a:ext cx="65801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75" name="Line 15"/>
          <p:cNvSpPr>
            <a:spLocks noChangeShapeType="1"/>
          </p:cNvSpPr>
          <p:nvPr/>
        </p:nvSpPr>
        <p:spPr bwMode="auto">
          <a:xfrm>
            <a:off x="3132138" y="458152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77" name="Line 17"/>
          <p:cNvSpPr>
            <a:spLocks noChangeShapeType="1"/>
          </p:cNvSpPr>
          <p:nvPr/>
        </p:nvSpPr>
        <p:spPr bwMode="auto">
          <a:xfrm>
            <a:off x="4500563" y="458152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78" name="Line 18"/>
          <p:cNvSpPr>
            <a:spLocks noChangeShapeType="1"/>
          </p:cNvSpPr>
          <p:nvPr/>
        </p:nvSpPr>
        <p:spPr bwMode="auto">
          <a:xfrm>
            <a:off x="5394325" y="45720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81" name="Line 21"/>
          <p:cNvSpPr>
            <a:spLocks noChangeShapeType="1"/>
          </p:cNvSpPr>
          <p:nvPr/>
        </p:nvSpPr>
        <p:spPr bwMode="auto">
          <a:xfrm>
            <a:off x="6877050" y="458152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48183" name="Group 23"/>
          <p:cNvGrpSpPr>
            <a:grpSpLocks/>
          </p:cNvGrpSpPr>
          <p:nvPr/>
        </p:nvGrpSpPr>
        <p:grpSpPr bwMode="auto">
          <a:xfrm>
            <a:off x="4787900" y="3933825"/>
            <a:ext cx="431800" cy="215900"/>
            <a:chOff x="975" y="482"/>
            <a:chExt cx="272" cy="136"/>
          </a:xfrm>
        </p:grpSpPr>
        <p:sp>
          <p:nvSpPr>
            <p:cNvPr id="348184" name="AutoShape 24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185" name="AutoShape 25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3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BA75-682A-4890-9FD2-E247A75C16E2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Renaming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altLang="zh-TW"/>
              <a:t>The RENAME operator </a:t>
            </a:r>
            <a:r>
              <a:rPr lang="en-US" altLang="zh-TW">
                <a:solidFill>
                  <a:srgbClr val="0000FF"/>
                </a:solidFill>
              </a:rPr>
              <a:t>gives a new schema</a:t>
            </a:r>
            <a:r>
              <a:rPr lang="en-US" altLang="zh-TW"/>
              <a:t> to a relation.</a:t>
            </a:r>
          </a:p>
          <a:p>
            <a:r>
              <a:rPr lang="en-US" altLang="zh-TW"/>
              <a:t>Denoted by R1:=ρ</a:t>
            </a:r>
            <a:r>
              <a:rPr lang="en-US" altLang="zh-TW" baseline="-25000"/>
              <a:t>(A1, … ,An)</a:t>
            </a:r>
            <a:r>
              <a:rPr lang="en-US" altLang="zh-TW"/>
              <a:t>(R2)</a:t>
            </a:r>
          </a:p>
          <a:p>
            <a:r>
              <a:rPr lang="en-US" altLang="zh-TW"/>
              <a:t>R1 := RENAME</a:t>
            </a:r>
            <a:r>
              <a:rPr lang="en-US" altLang="zh-TW" baseline="-25000"/>
              <a:t>R1(A1,</a:t>
            </a:r>
            <a:r>
              <a:rPr lang="en-US" altLang="zh-TW" baseline="-25000">
                <a:latin typeface="Tahoma"/>
              </a:rPr>
              <a:t>…</a:t>
            </a:r>
            <a:r>
              <a:rPr lang="en-US" altLang="zh-TW" baseline="-25000"/>
              <a:t>,A</a:t>
            </a:r>
            <a:r>
              <a:rPr lang="en-US" altLang="zh-TW" i="1" baseline="-25000"/>
              <a:t>n</a:t>
            </a:r>
            <a:r>
              <a:rPr lang="en-US" altLang="zh-TW" baseline="-25000"/>
              <a:t>)</a:t>
            </a:r>
            <a:r>
              <a:rPr lang="en-US" altLang="zh-TW"/>
              <a:t>(R2) makes R1 be a relation with attributes A1,</a:t>
            </a:r>
            <a:r>
              <a:rPr lang="en-US" altLang="zh-TW">
                <a:latin typeface="Tahoma"/>
              </a:rPr>
              <a:t>…</a:t>
            </a:r>
            <a:r>
              <a:rPr lang="en-US" altLang="zh-TW"/>
              <a:t>,A</a:t>
            </a:r>
            <a:r>
              <a:rPr lang="en-US" altLang="zh-TW" i="1"/>
              <a:t>n</a:t>
            </a:r>
            <a:r>
              <a:rPr lang="en-US" altLang="zh-TW"/>
              <a:t>  and the same tuples as R2.</a:t>
            </a:r>
          </a:p>
        </p:txBody>
      </p:sp>
    </p:spTree>
    <p:extLst>
      <p:ext uri="{BB962C8B-B14F-4D97-AF65-F5344CB8AC3E}">
        <p14:creationId xmlns:p14="http://schemas.microsoft.com/office/powerpoint/2010/main" val="18382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8E8D-757B-43D3-B453-6FBD7D4815D5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90600"/>
            <a:ext cx="7315200" cy="838200"/>
          </a:xfrm>
        </p:spPr>
        <p:txBody>
          <a:bodyPr/>
          <a:lstStyle/>
          <a:p>
            <a:r>
              <a:rPr lang="en-US" altLang="zh-TW"/>
              <a:t>What is Database?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57400"/>
            <a:ext cx="7315200" cy="4191000"/>
          </a:xfrm>
        </p:spPr>
        <p:txBody>
          <a:bodyPr/>
          <a:lstStyle/>
          <a:p>
            <a:r>
              <a:rPr lang="zh-TW" altLang="en-US">
                <a:latin typeface="標楷體" pitchFamily="65" charset="-120"/>
                <a:ea typeface="標楷體" pitchFamily="65" charset="-120"/>
              </a:rPr>
              <a:t>一群</a:t>
            </a:r>
            <a:r>
              <a:rPr lang="zh-TW" altLang="en-US" u="sng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相關資料的集合體</a:t>
            </a:r>
            <a:endParaRPr lang="zh-TW" altLang="en-US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>
                <a:latin typeface="標楷體" pitchFamily="65" charset="-120"/>
                <a:ea typeface="標楷體" pitchFamily="65" charset="-120"/>
              </a:rPr>
              <a:t>此集合體內的資料，以</a:t>
            </a:r>
            <a:r>
              <a:rPr lang="zh-TW" altLang="en-US" u="sng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最少重複方式來儲存</a:t>
            </a:r>
            <a:endParaRPr lang="zh-TW" altLang="en-US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>
                <a:latin typeface="標楷體" pitchFamily="65" charset="-120"/>
                <a:ea typeface="標楷體" pitchFamily="65" charset="-120"/>
              </a:rPr>
              <a:t>以最佳的形態</a:t>
            </a:r>
            <a:r>
              <a:rPr lang="zh-TW" altLang="en-US" u="sng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供多數人使用</a:t>
            </a:r>
            <a:endParaRPr lang="zh-TW" altLang="en-US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>
                <a:latin typeface="標楷體" pitchFamily="65" charset="-120"/>
                <a:ea typeface="標楷體" pitchFamily="65" charset="-120"/>
              </a:rPr>
              <a:t>使用者取存資料時，只要</a:t>
            </a:r>
            <a:r>
              <a:rPr lang="zh-TW" altLang="en-US" u="sng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透過資料庫管理系統</a:t>
            </a:r>
            <a:r>
              <a:rPr lang="en-US" altLang="zh-TW" u="sng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u="sng">
                <a:solidFill>
                  <a:srgbClr val="0000FF"/>
                </a:solidFill>
                <a:ea typeface="標楷體" pitchFamily="65" charset="-120"/>
              </a:rPr>
              <a:t>DBMS</a:t>
            </a:r>
            <a:r>
              <a:rPr lang="en-US" altLang="zh-TW" u="sng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>
                <a:latin typeface="標楷體" pitchFamily="65" charset="-120"/>
                <a:ea typeface="標楷體" pitchFamily="65" charset="-120"/>
              </a:rPr>
              <a:t>協助即可。 </a:t>
            </a:r>
          </a:p>
        </p:txBody>
      </p:sp>
    </p:spTree>
    <p:extLst>
      <p:ext uri="{BB962C8B-B14F-4D97-AF65-F5344CB8AC3E}">
        <p14:creationId xmlns:p14="http://schemas.microsoft.com/office/powerpoint/2010/main" val="40816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4301-BF16-4204-9CFB-CE72F94A8EFF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352268" name="Rectangle 12"/>
          <p:cNvSpPr>
            <a:spLocks noChangeArrowheads="1"/>
          </p:cNvSpPr>
          <p:nvPr/>
        </p:nvSpPr>
        <p:spPr bwMode="auto">
          <a:xfrm>
            <a:off x="1676400" y="4419600"/>
            <a:ext cx="2824163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2269" name="Line 13"/>
          <p:cNvSpPr>
            <a:spLocks noChangeShapeType="1"/>
          </p:cNvSpPr>
          <p:nvPr/>
        </p:nvSpPr>
        <p:spPr bwMode="auto">
          <a:xfrm>
            <a:off x="1676400" y="4800600"/>
            <a:ext cx="2824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2270" name="Line 14"/>
          <p:cNvSpPr>
            <a:spLocks noChangeShapeType="1"/>
          </p:cNvSpPr>
          <p:nvPr/>
        </p:nvSpPr>
        <p:spPr bwMode="auto">
          <a:xfrm>
            <a:off x="3203575" y="44196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1547813" y="2060575"/>
            <a:ext cx="295275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593725" y="2014538"/>
            <a:ext cx="4283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Bars(	 name         addr      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    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信義路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KungeBar   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中山路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669925" y="4308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352264" name="Line 8"/>
          <p:cNvSpPr>
            <a:spLocks noChangeShapeType="1"/>
          </p:cNvSpPr>
          <p:nvPr/>
        </p:nvSpPr>
        <p:spPr bwMode="auto">
          <a:xfrm>
            <a:off x="3059113" y="2060575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2266" name="Text Box 10"/>
          <p:cNvSpPr txBox="1">
            <a:spLocks noChangeArrowheads="1"/>
          </p:cNvSpPr>
          <p:nvPr/>
        </p:nvSpPr>
        <p:spPr bwMode="auto">
          <a:xfrm>
            <a:off x="801688" y="4365625"/>
            <a:ext cx="4070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   R(	bar 	      addr        )</a:t>
            </a:r>
          </a:p>
          <a:p>
            <a:r>
              <a:rPr lang="en-US" altLang="zh-TW">
                <a:latin typeface="Tahoma" pitchFamily="34" charset="0"/>
              </a:rPr>
              <a:t>	ROOM18    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信義路</a:t>
            </a:r>
          </a:p>
          <a:p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KungeBar    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中山路</a:t>
            </a:r>
          </a:p>
        </p:txBody>
      </p:sp>
      <p:sp>
        <p:nvSpPr>
          <p:cNvPr id="352271" name="Text Box 15"/>
          <p:cNvSpPr txBox="1">
            <a:spLocks noChangeArrowheads="1"/>
          </p:cNvSpPr>
          <p:nvPr/>
        </p:nvSpPr>
        <p:spPr bwMode="auto">
          <a:xfrm>
            <a:off x="1116013" y="3690938"/>
            <a:ext cx="3887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>
                <a:solidFill>
                  <a:srgbClr val="000000"/>
                </a:solidFill>
              </a:rPr>
              <a:t>R:= </a:t>
            </a:r>
            <a:r>
              <a:rPr lang="en-US" altLang="zh-TW" sz="3200" b="1"/>
              <a:t>ρ</a:t>
            </a:r>
            <a:r>
              <a:rPr lang="en-US" altLang="zh-TW" sz="3200" b="1" baseline="-25000"/>
              <a:t>R</a:t>
            </a:r>
            <a:r>
              <a:rPr lang="en-US" altLang="zh-TW" sz="3200" b="1" baseline="-25000">
                <a:solidFill>
                  <a:srgbClr val="000000"/>
                </a:solidFill>
              </a:rPr>
              <a:t>(bar, addr)</a:t>
            </a:r>
            <a:r>
              <a:rPr lang="en-US" altLang="zh-TW" sz="3200" b="1">
                <a:solidFill>
                  <a:srgbClr val="000000"/>
                </a:solidFill>
              </a:rPr>
              <a:t>(Bars)</a:t>
            </a:r>
          </a:p>
        </p:txBody>
      </p:sp>
      <p:sp>
        <p:nvSpPr>
          <p:cNvPr id="352274" name="Line 18"/>
          <p:cNvSpPr>
            <a:spLocks noChangeShapeType="1"/>
          </p:cNvSpPr>
          <p:nvPr/>
        </p:nvSpPr>
        <p:spPr bwMode="auto">
          <a:xfrm>
            <a:off x="1547813" y="2420938"/>
            <a:ext cx="29527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0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869D-B869-43BC-A0A4-B98FAD2744EC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7315200" cy="838200"/>
          </a:xfrm>
        </p:spPr>
        <p:txBody>
          <a:bodyPr/>
          <a:lstStyle/>
          <a:p>
            <a:r>
              <a:rPr lang="en-US" altLang="zh-TW"/>
              <a:t>Building Complex Expressions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572000"/>
          </a:xfrm>
        </p:spPr>
        <p:txBody>
          <a:bodyPr/>
          <a:lstStyle/>
          <a:p>
            <a:pPr marL="609600" indent="-609600"/>
            <a:r>
              <a:rPr lang="en-US" altLang="zh-TW"/>
              <a:t>Algebra allow us to express </a:t>
            </a:r>
            <a:r>
              <a:rPr lang="en-US" altLang="zh-TW">
                <a:solidFill>
                  <a:srgbClr val="0000FF"/>
                </a:solidFill>
              </a:rPr>
              <a:t>sequences of operations</a:t>
            </a:r>
            <a:r>
              <a:rPr lang="en-US" altLang="zh-TW"/>
              <a:t> in a natural way.</a:t>
            </a:r>
          </a:p>
          <a:p>
            <a:pPr marL="990600" lvl="1" indent="-533400"/>
            <a:r>
              <a:rPr lang="en-US" altLang="zh-TW"/>
              <a:t>Example: in arithmetic: (</a:t>
            </a:r>
            <a:r>
              <a:rPr lang="en-US" altLang="zh-TW" i="1"/>
              <a:t>x </a:t>
            </a:r>
            <a:r>
              <a:rPr lang="en-US" altLang="zh-TW"/>
              <a:t>+ 4) ×(</a:t>
            </a:r>
            <a:r>
              <a:rPr lang="en-US" altLang="zh-TW" i="1"/>
              <a:t>y </a:t>
            </a:r>
            <a:r>
              <a:rPr lang="en-US" altLang="zh-TW"/>
              <a:t>- 3).</a:t>
            </a:r>
          </a:p>
          <a:p>
            <a:pPr marL="609600" indent="-609600"/>
            <a:r>
              <a:rPr lang="en-US" altLang="zh-TW"/>
              <a:t>Relational algebra allows the same.</a:t>
            </a:r>
          </a:p>
          <a:p>
            <a:pPr marL="609600" indent="-609600"/>
            <a:r>
              <a:rPr lang="en-US" altLang="zh-TW"/>
              <a:t>Three notations, just as in arithmetic: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/>
              <a:t>Sequences of assignment statements.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/>
              <a:t>Expressions with several operators.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/>
              <a:t>Expression trees.</a:t>
            </a:r>
          </a:p>
        </p:txBody>
      </p:sp>
    </p:spTree>
    <p:extLst>
      <p:ext uri="{BB962C8B-B14F-4D97-AF65-F5344CB8AC3E}">
        <p14:creationId xmlns:p14="http://schemas.microsoft.com/office/powerpoint/2010/main" val="19933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189-A340-4D32-A7D2-C1BE1EB5D67E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38200"/>
          </a:xfrm>
        </p:spPr>
        <p:txBody>
          <a:bodyPr/>
          <a:lstStyle/>
          <a:p>
            <a:r>
              <a:rPr lang="en-US" altLang="zh-TW"/>
              <a:t>Sequences of Assignments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Create temporary relation names.</a:t>
            </a:r>
          </a:p>
          <a:p>
            <a:r>
              <a:rPr lang="en-US" altLang="zh-TW"/>
              <a:t>Renaming can be implied by giving relations a list of attributes.</a:t>
            </a:r>
          </a:p>
          <a:p>
            <a:r>
              <a:rPr lang="en-US" altLang="zh-TW"/>
              <a:t>Example: R3 := R1         R2 can be written:</a:t>
            </a:r>
          </a:p>
          <a:p>
            <a:pPr lvl="1">
              <a:buFont typeface="Wingdings" pitchFamily="2" charset="2"/>
              <a:buNone/>
            </a:pPr>
            <a:r>
              <a:rPr lang="en-US" altLang="zh-TW"/>
              <a:t>R4 := R1 × R2</a:t>
            </a:r>
          </a:p>
          <a:p>
            <a:pPr lvl="1">
              <a:buFont typeface="Wingdings" pitchFamily="2" charset="2"/>
              <a:buNone/>
            </a:pPr>
            <a:r>
              <a:rPr lang="en-US" altLang="zh-TW"/>
              <a:t>R3 := </a:t>
            </a:r>
            <a:r>
              <a:rPr lang="en-US" altLang="zh-TW" sz="3200">
                <a:solidFill>
                  <a:srgbClr val="0000FF"/>
                </a:solidFill>
              </a:rPr>
              <a:t>σ</a:t>
            </a:r>
            <a:r>
              <a:rPr lang="en-US" altLang="zh-TW" sz="3200" i="1" baseline="-25000">
                <a:solidFill>
                  <a:srgbClr val="0000FF"/>
                </a:solidFill>
              </a:rPr>
              <a:t>C</a:t>
            </a:r>
            <a:r>
              <a:rPr lang="en-US" altLang="zh-TW" i="1" baseline="-25000"/>
              <a:t> </a:t>
            </a:r>
            <a:r>
              <a:rPr lang="en-US" altLang="zh-TW"/>
              <a:t>(R4)</a:t>
            </a:r>
          </a:p>
        </p:txBody>
      </p:sp>
      <p:grpSp>
        <p:nvGrpSpPr>
          <p:cNvPr id="354309" name="Group 5"/>
          <p:cNvGrpSpPr>
            <a:grpSpLocks/>
          </p:cNvGrpSpPr>
          <p:nvPr/>
        </p:nvGrpSpPr>
        <p:grpSpPr bwMode="auto">
          <a:xfrm>
            <a:off x="5435600" y="3879850"/>
            <a:ext cx="431800" cy="485775"/>
            <a:chOff x="2925" y="1752"/>
            <a:chExt cx="272" cy="306"/>
          </a:xfrm>
        </p:grpSpPr>
        <p:grpSp>
          <p:nvGrpSpPr>
            <p:cNvPr id="354310" name="Group 6"/>
            <p:cNvGrpSpPr>
              <a:grpSpLocks/>
            </p:cNvGrpSpPr>
            <p:nvPr/>
          </p:nvGrpSpPr>
          <p:grpSpPr bwMode="auto">
            <a:xfrm>
              <a:off x="2925" y="1752"/>
              <a:ext cx="272" cy="136"/>
              <a:chOff x="975" y="482"/>
              <a:chExt cx="272" cy="136"/>
            </a:xfrm>
          </p:grpSpPr>
          <p:sp>
            <p:nvSpPr>
              <p:cNvPr id="354311" name="AutoShape 7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4312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54313" name="Text Box 9"/>
            <p:cNvSpPr txBox="1">
              <a:spLocks noChangeArrowheads="1"/>
            </p:cNvSpPr>
            <p:nvPr/>
          </p:nvSpPr>
          <p:spPr bwMode="auto">
            <a:xfrm>
              <a:off x="2932" y="182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7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B2FC-3053-4E0E-B82A-997DC2FD23F1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1042988" y="3573463"/>
            <a:ext cx="6481762" cy="18002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r>
              <a:rPr lang="en-US" altLang="zh-TW" sz="4000"/>
              <a:t>Expressions in a </a:t>
            </a:r>
            <a:br>
              <a:rPr lang="en-US" altLang="zh-TW" sz="4000"/>
            </a:br>
            <a:r>
              <a:rPr lang="en-US" altLang="zh-TW" sz="4000"/>
              <a:t>Single Assignment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2875"/>
            <a:ext cx="8610600" cy="5445125"/>
          </a:xfrm>
        </p:spPr>
        <p:txBody>
          <a:bodyPr/>
          <a:lstStyle/>
          <a:p>
            <a:pPr marL="609600" indent="-609600"/>
            <a:r>
              <a:rPr lang="en-US" altLang="zh-TW"/>
              <a:t>Example: theta-join </a:t>
            </a:r>
          </a:p>
          <a:p>
            <a:pPr marL="990600" lvl="1" indent="-533400"/>
            <a:r>
              <a:rPr lang="en-US" altLang="zh-TW"/>
              <a:t>R3 := R1       R2 </a:t>
            </a:r>
          </a:p>
          <a:p>
            <a:pPr marL="990600" lvl="1" indent="-533400"/>
            <a:r>
              <a:rPr lang="en-US" altLang="zh-TW"/>
              <a:t>can be written: R3 := σ</a:t>
            </a:r>
            <a:r>
              <a:rPr lang="en-US" altLang="zh-TW" baseline="-25000"/>
              <a:t>C</a:t>
            </a:r>
            <a:r>
              <a:rPr lang="en-US" altLang="zh-TW"/>
              <a:t> (R1 × R2)</a:t>
            </a:r>
          </a:p>
          <a:p>
            <a:pPr marL="609600" indent="-609600"/>
            <a:r>
              <a:rPr lang="en-US" altLang="zh-TW">
                <a:solidFill>
                  <a:srgbClr val="0000FF"/>
                </a:solidFill>
              </a:rPr>
              <a:t>Precedence</a:t>
            </a:r>
            <a:r>
              <a:rPr lang="en-US" altLang="zh-TW"/>
              <a:t> of relational operators: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/>
              <a:t>Unary operators --- select, project, rename 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/>
              <a:t>Product and Join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/>
              <a:t>Intersection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/>
              <a:t>Union and Difference</a:t>
            </a:r>
          </a:p>
          <a:p>
            <a:pPr marL="609600" indent="-609600">
              <a:buFont typeface="Monotype Sorts" pitchFamily="2" charset="2"/>
              <a:buChar char="w"/>
            </a:pPr>
            <a:endParaRPr lang="en-US" altLang="zh-TW" sz="2800"/>
          </a:p>
          <a:p>
            <a:pPr marL="609600" indent="-609600">
              <a:buFont typeface="Monotype Sorts" pitchFamily="2" charset="2"/>
              <a:buChar char="w"/>
            </a:pPr>
            <a:r>
              <a:rPr lang="en-US" altLang="zh-TW" sz="2800"/>
              <a:t>But you can always </a:t>
            </a:r>
            <a:r>
              <a:rPr lang="en-US" altLang="zh-TW" sz="2800">
                <a:solidFill>
                  <a:srgbClr val="0000FF"/>
                </a:solidFill>
              </a:rPr>
              <a:t>insert parentheses</a:t>
            </a:r>
            <a:r>
              <a:rPr lang="en-US" altLang="zh-TW" sz="2800"/>
              <a:t> to force the order you desire.</a:t>
            </a:r>
          </a:p>
        </p:txBody>
      </p:sp>
      <p:grpSp>
        <p:nvGrpSpPr>
          <p:cNvPr id="355333" name="Group 5"/>
          <p:cNvGrpSpPr>
            <a:grpSpLocks/>
          </p:cNvGrpSpPr>
          <p:nvPr/>
        </p:nvGrpSpPr>
        <p:grpSpPr bwMode="auto">
          <a:xfrm>
            <a:off x="2771775" y="2133600"/>
            <a:ext cx="431800" cy="485775"/>
            <a:chOff x="2925" y="1752"/>
            <a:chExt cx="272" cy="306"/>
          </a:xfrm>
        </p:grpSpPr>
        <p:grpSp>
          <p:nvGrpSpPr>
            <p:cNvPr id="355334" name="Group 6"/>
            <p:cNvGrpSpPr>
              <a:grpSpLocks/>
            </p:cNvGrpSpPr>
            <p:nvPr/>
          </p:nvGrpSpPr>
          <p:grpSpPr bwMode="auto">
            <a:xfrm>
              <a:off x="2925" y="1752"/>
              <a:ext cx="272" cy="136"/>
              <a:chOff x="975" y="482"/>
              <a:chExt cx="272" cy="136"/>
            </a:xfrm>
          </p:grpSpPr>
          <p:sp>
            <p:nvSpPr>
              <p:cNvPr id="355335" name="AutoShape 7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5336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55337" name="Text Box 9"/>
            <p:cNvSpPr txBox="1">
              <a:spLocks noChangeArrowheads="1"/>
            </p:cNvSpPr>
            <p:nvPr/>
          </p:nvSpPr>
          <p:spPr bwMode="auto">
            <a:xfrm>
              <a:off x="2932" y="182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C</a:t>
              </a:r>
            </a:p>
          </p:txBody>
        </p:sp>
      </p:grpSp>
      <p:sp>
        <p:nvSpPr>
          <p:cNvPr id="355339" name="Line 11"/>
          <p:cNvSpPr>
            <a:spLocks noChangeShapeType="1"/>
          </p:cNvSpPr>
          <p:nvPr/>
        </p:nvSpPr>
        <p:spPr bwMode="auto">
          <a:xfrm>
            <a:off x="1042988" y="4005263"/>
            <a:ext cx="64817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5340" name="Line 12"/>
          <p:cNvSpPr>
            <a:spLocks noChangeShapeType="1"/>
          </p:cNvSpPr>
          <p:nvPr/>
        </p:nvSpPr>
        <p:spPr bwMode="auto">
          <a:xfrm>
            <a:off x="1042988" y="4437063"/>
            <a:ext cx="64817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5341" name="Line 13"/>
          <p:cNvSpPr>
            <a:spLocks noChangeShapeType="1"/>
          </p:cNvSpPr>
          <p:nvPr/>
        </p:nvSpPr>
        <p:spPr bwMode="auto">
          <a:xfrm>
            <a:off x="1042988" y="4941888"/>
            <a:ext cx="64817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5342" name="Line 14"/>
          <p:cNvSpPr>
            <a:spLocks noChangeShapeType="1"/>
          </p:cNvSpPr>
          <p:nvPr/>
        </p:nvSpPr>
        <p:spPr bwMode="auto">
          <a:xfrm>
            <a:off x="1547813" y="3573463"/>
            <a:ext cx="0" cy="18002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3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6BA-2C40-40A8-BC84-174ADE4CBBE5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052513"/>
            <a:ext cx="7315200" cy="838200"/>
          </a:xfrm>
        </p:spPr>
        <p:txBody>
          <a:bodyPr/>
          <a:lstStyle/>
          <a:p>
            <a:r>
              <a:rPr lang="en-US" altLang="zh-TW"/>
              <a:t>Expression Trees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Leaves</a:t>
            </a:r>
            <a:r>
              <a:rPr lang="en-US" altLang="zh-TW"/>
              <a:t> are </a:t>
            </a:r>
            <a:r>
              <a:rPr lang="en-US" altLang="zh-TW">
                <a:solidFill>
                  <a:srgbClr val="0000FF"/>
                </a:solidFill>
              </a:rPr>
              <a:t>operands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Either </a:t>
            </a:r>
            <a:r>
              <a:rPr lang="en-US" altLang="zh-TW">
                <a:solidFill>
                  <a:srgbClr val="0000FF"/>
                </a:solidFill>
              </a:rPr>
              <a:t>variables</a:t>
            </a:r>
            <a:r>
              <a:rPr lang="en-US" altLang="zh-TW"/>
              <a:t> standing for relations or </a:t>
            </a:r>
            <a:r>
              <a:rPr lang="en-US" altLang="zh-TW">
                <a:solidFill>
                  <a:srgbClr val="0000FF"/>
                </a:solidFill>
              </a:rPr>
              <a:t>particular, constant relations</a:t>
            </a:r>
            <a:r>
              <a:rPr lang="en-US" altLang="zh-TW"/>
              <a:t>.</a:t>
            </a:r>
          </a:p>
          <a:p>
            <a:r>
              <a:rPr lang="en-US" altLang="zh-TW">
                <a:solidFill>
                  <a:srgbClr val="0000FF"/>
                </a:solidFill>
              </a:rPr>
              <a:t>Interior nodes</a:t>
            </a:r>
            <a:r>
              <a:rPr lang="en-US" altLang="zh-TW"/>
              <a:t> are </a:t>
            </a:r>
            <a:r>
              <a:rPr lang="en-US" altLang="zh-TW">
                <a:solidFill>
                  <a:srgbClr val="0000FF"/>
                </a:solidFill>
              </a:rPr>
              <a:t>operators</a:t>
            </a:r>
          </a:p>
          <a:p>
            <a:pPr lvl="1"/>
            <a:r>
              <a:rPr lang="en-US" altLang="zh-TW"/>
              <a:t>Applied to their child or children.</a:t>
            </a:r>
          </a:p>
        </p:txBody>
      </p:sp>
    </p:spTree>
    <p:extLst>
      <p:ext uri="{BB962C8B-B14F-4D97-AF65-F5344CB8AC3E}">
        <p14:creationId xmlns:p14="http://schemas.microsoft.com/office/powerpoint/2010/main" val="38823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21C3-EC1A-4DB5-B067-8F1E6C794EC8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60575"/>
            <a:ext cx="7315200" cy="4191000"/>
          </a:xfrm>
        </p:spPr>
        <p:txBody>
          <a:bodyPr/>
          <a:lstStyle/>
          <a:p>
            <a:r>
              <a:rPr lang="en-US" altLang="zh-TW"/>
              <a:t>Using the relations </a:t>
            </a:r>
          </a:p>
          <a:p>
            <a:pPr lvl="1"/>
            <a:r>
              <a:rPr lang="en-US" altLang="zh-TW" sz="3200"/>
              <a:t>Bars(name, addr) and </a:t>
            </a:r>
          </a:p>
          <a:p>
            <a:pPr lvl="1"/>
            <a:r>
              <a:rPr lang="en-US" altLang="zh-TW" sz="3200"/>
              <a:t>Sells(bar, alcohol, price)</a:t>
            </a:r>
          </a:p>
          <a:p>
            <a:endParaRPr lang="en-US" altLang="zh-TW"/>
          </a:p>
          <a:p>
            <a:r>
              <a:rPr lang="en-US" altLang="zh-TW"/>
              <a:t>Find the names of all the bars that are either on </a:t>
            </a:r>
            <a:r>
              <a:rPr lang="zh-TW" altLang="en-US">
                <a:ea typeface="標楷體" pitchFamily="65" charset="-120"/>
              </a:rPr>
              <a:t>信義路</a:t>
            </a:r>
            <a:r>
              <a:rPr lang="zh-TW" altLang="en-US"/>
              <a:t> </a:t>
            </a:r>
            <a:r>
              <a:rPr lang="en-US" altLang="zh-TW"/>
              <a:t>or sell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/>
              <a:t> </a:t>
            </a:r>
            <a:r>
              <a:rPr lang="en-US" altLang="zh-TW"/>
              <a:t>for less than $3.</a:t>
            </a:r>
          </a:p>
        </p:txBody>
      </p:sp>
    </p:spTree>
    <p:extLst>
      <p:ext uri="{BB962C8B-B14F-4D97-AF65-F5344CB8AC3E}">
        <p14:creationId xmlns:p14="http://schemas.microsoft.com/office/powerpoint/2010/main" val="35493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A084-B823-4F95-AF18-B885D4E4A9C0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315200" cy="692150"/>
          </a:xfrm>
        </p:spPr>
        <p:txBody>
          <a:bodyPr/>
          <a:lstStyle/>
          <a:p>
            <a:r>
              <a:rPr lang="en-US" altLang="zh-TW" sz="4000"/>
              <a:t>As a Tree:</a:t>
            </a: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1830388" y="6067425"/>
            <a:ext cx="769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Bars</a:t>
            </a: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5945188" y="6067425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Sells</a:t>
            </a:r>
          </a:p>
        </p:txBody>
      </p:sp>
      <p:sp>
        <p:nvSpPr>
          <p:cNvPr id="358406" name="Text Box 6"/>
          <p:cNvSpPr txBox="1">
            <a:spLocks noChangeArrowheads="1"/>
          </p:cNvSpPr>
          <p:nvPr/>
        </p:nvSpPr>
        <p:spPr bwMode="auto">
          <a:xfrm>
            <a:off x="1076325" y="4852988"/>
            <a:ext cx="2573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σ</a:t>
            </a:r>
            <a:r>
              <a:rPr lang="en-US" altLang="zh-TW"/>
              <a:t> </a:t>
            </a:r>
            <a:r>
              <a:rPr lang="en-US" altLang="zh-TW" sz="3200" baseline="-25000">
                <a:latin typeface="Tahoma" pitchFamily="34" charset="0"/>
              </a:rPr>
              <a:t>addr = “</a:t>
            </a:r>
            <a:r>
              <a:rPr lang="zh-TW" altLang="en-US" sz="3200" b="1" baseline="-25000">
                <a:latin typeface="Tahoma" pitchFamily="34" charset="0"/>
                <a:ea typeface="標楷體" pitchFamily="65" charset="-120"/>
              </a:rPr>
              <a:t>信義路</a:t>
            </a:r>
            <a:r>
              <a:rPr lang="zh-TW" altLang="en-US" sz="3200" baseline="-25000">
                <a:latin typeface="Tahoma" pitchFamily="34" charset="0"/>
              </a:rPr>
              <a:t>”</a:t>
            </a:r>
          </a:p>
        </p:txBody>
      </p:sp>
      <p:sp>
        <p:nvSpPr>
          <p:cNvPr id="358407" name="Line 7"/>
          <p:cNvSpPr>
            <a:spLocks noChangeShapeType="1"/>
          </p:cNvSpPr>
          <p:nvPr/>
        </p:nvSpPr>
        <p:spPr bwMode="auto">
          <a:xfrm>
            <a:off x="2211388" y="5534025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09" name="Text Box 9"/>
          <p:cNvSpPr txBox="1">
            <a:spLocks noChangeArrowheads="1"/>
          </p:cNvSpPr>
          <p:nvPr/>
        </p:nvSpPr>
        <p:spPr bwMode="auto">
          <a:xfrm>
            <a:off x="4586288" y="4852988"/>
            <a:ext cx="4159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σ</a:t>
            </a:r>
            <a:r>
              <a:rPr lang="en-US" altLang="zh-TW" sz="3200">
                <a:latin typeface="Tahoma" pitchFamily="34" charset="0"/>
              </a:rPr>
              <a:t> </a:t>
            </a:r>
            <a:r>
              <a:rPr lang="en-US" altLang="zh-TW" sz="3200" baseline="-25000">
                <a:latin typeface="Tahoma" pitchFamily="34" charset="0"/>
              </a:rPr>
              <a:t>price&lt;3 </a:t>
            </a:r>
            <a:r>
              <a:rPr lang="en-US" altLang="zh-TW" sz="3200" b="1" baseline="-25000">
                <a:latin typeface="Tahoma" pitchFamily="34" charset="0"/>
              </a:rPr>
              <a:t>AND</a:t>
            </a:r>
            <a:r>
              <a:rPr lang="en-US" altLang="zh-TW" sz="3200" baseline="-25000">
                <a:latin typeface="Tahoma" pitchFamily="34" charset="0"/>
              </a:rPr>
              <a:t> beer=“TB</a:t>
            </a:r>
            <a:r>
              <a:rPr lang="zh-TW" altLang="en-US" sz="3200" baseline="-25000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 sz="3200" baseline="-25000">
                <a:latin typeface="Tahoma" pitchFamily="34" charset="0"/>
              </a:rPr>
              <a:t>”</a:t>
            </a:r>
          </a:p>
        </p:txBody>
      </p:sp>
      <p:sp>
        <p:nvSpPr>
          <p:cNvPr id="358410" name="Line 10"/>
          <p:cNvSpPr>
            <a:spLocks noChangeShapeType="1"/>
          </p:cNvSpPr>
          <p:nvPr/>
        </p:nvSpPr>
        <p:spPr bwMode="auto">
          <a:xfrm>
            <a:off x="6326188" y="5534025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12" name="Text Box 12"/>
          <p:cNvSpPr txBox="1">
            <a:spLocks noChangeArrowheads="1"/>
          </p:cNvSpPr>
          <p:nvPr/>
        </p:nvSpPr>
        <p:spPr bwMode="auto">
          <a:xfrm>
            <a:off x="1654175" y="3894138"/>
            <a:ext cx="1131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/>
              <a:t>π</a:t>
            </a:r>
            <a:r>
              <a:rPr lang="en-US" altLang="zh-TW" sz="2800" baseline="-25000">
                <a:latin typeface="Tahoma" pitchFamily="34" charset="0"/>
              </a:rPr>
              <a:t>name</a:t>
            </a:r>
          </a:p>
        </p:txBody>
      </p:sp>
      <p:sp>
        <p:nvSpPr>
          <p:cNvPr id="358413" name="Line 13"/>
          <p:cNvSpPr>
            <a:spLocks noChangeShapeType="1"/>
          </p:cNvSpPr>
          <p:nvPr/>
        </p:nvSpPr>
        <p:spPr bwMode="auto">
          <a:xfrm>
            <a:off x="2211388" y="4467225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15" name="Text Box 15"/>
          <p:cNvSpPr txBox="1">
            <a:spLocks noChangeArrowheads="1"/>
          </p:cNvSpPr>
          <p:nvPr/>
        </p:nvSpPr>
        <p:spPr bwMode="auto">
          <a:xfrm>
            <a:off x="5738813" y="2692400"/>
            <a:ext cx="1446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/>
              <a:t>ρ</a:t>
            </a:r>
            <a:r>
              <a:rPr lang="en-US" altLang="zh-TW" sz="3200" baseline="-25000">
                <a:latin typeface="Tahoma" pitchFamily="34" charset="0"/>
              </a:rPr>
              <a:t>(name)</a:t>
            </a:r>
          </a:p>
        </p:txBody>
      </p:sp>
      <p:sp>
        <p:nvSpPr>
          <p:cNvPr id="358416" name="Line 16"/>
          <p:cNvSpPr>
            <a:spLocks noChangeShapeType="1"/>
          </p:cNvSpPr>
          <p:nvPr/>
        </p:nvSpPr>
        <p:spPr bwMode="auto">
          <a:xfrm>
            <a:off x="6326188" y="3324225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18" name="Text Box 18"/>
          <p:cNvSpPr txBox="1">
            <a:spLocks noChangeArrowheads="1"/>
          </p:cNvSpPr>
          <p:nvPr/>
        </p:nvSpPr>
        <p:spPr bwMode="auto">
          <a:xfrm>
            <a:off x="5843588" y="3844925"/>
            <a:ext cx="97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/>
              <a:t>π</a:t>
            </a:r>
            <a:r>
              <a:rPr lang="en-US" altLang="zh-TW" sz="3200" baseline="-25000">
                <a:latin typeface="Tahoma" pitchFamily="34" charset="0"/>
              </a:rPr>
              <a:t>bar</a:t>
            </a:r>
          </a:p>
        </p:txBody>
      </p:sp>
      <p:sp>
        <p:nvSpPr>
          <p:cNvPr id="358419" name="Line 19"/>
          <p:cNvSpPr>
            <a:spLocks noChangeShapeType="1"/>
          </p:cNvSpPr>
          <p:nvPr/>
        </p:nvSpPr>
        <p:spPr bwMode="auto">
          <a:xfrm>
            <a:off x="6326188" y="4467225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21" name="Text Box 21"/>
          <p:cNvSpPr txBox="1">
            <a:spLocks noChangeArrowheads="1"/>
          </p:cNvSpPr>
          <p:nvPr/>
        </p:nvSpPr>
        <p:spPr bwMode="auto">
          <a:xfrm>
            <a:off x="4040188" y="1773238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UNION</a:t>
            </a:r>
          </a:p>
        </p:txBody>
      </p:sp>
      <p:sp>
        <p:nvSpPr>
          <p:cNvPr id="358422" name="Line 22"/>
          <p:cNvSpPr>
            <a:spLocks noChangeShapeType="1"/>
          </p:cNvSpPr>
          <p:nvPr/>
        </p:nvSpPr>
        <p:spPr bwMode="auto">
          <a:xfrm flipH="1">
            <a:off x="2211388" y="2409825"/>
            <a:ext cx="2209800" cy="1447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23" name="Line 23"/>
          <p:cNvSpPr>
            <a:spLocks noChangeShapeType="1"/>
          </p:cNvSpPr>
          <p:nvPr/>
        </p:nvSpPr>
        <p:spPr bwMode="auto">
          <a:xfrm>
            <a:off x="4725988" y="2409825"/>
            <a:ext cx="16002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58436" name="Group 36"/>
          <p:cNvGrpSpPr>
            <a:grpSpLocks/>
          </p:cNvGrpSpPr>
          <p:nvPr/>
        </p:nvGrpSpPr>
        <p:grpSpPr bwMode="auto">
          <a:xfrm>
            <a:off x="-107950" y="590550"/>
            <a:ext cx="9647238" cy="1109663"/>
            <a:chOff x="-68" y="372"/>
            <a:chExt cx="6077" cy="699"/>
          </a:xfrm>
        </p:grpSpPr>
        <p:sp>
          <p:nvSpPr>
            <p:cNvPr id="358434" name="Rectangle 34"/>
            <p:cNvSpPr>
              <a:spLocks noChangeArrowheads="1"/>
            </p:cNvSpPr>
            <p:nvPr/>
          </p:nvSpPr>
          <p:spPr bwMode="auto">
            <a:xfrm>
              <a:off x="0" y="391"/>
              <a:ext cx="5760" cy="6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431" name="Text Box 31"/>
            <p:cNvSpPr txBox="1">
              <a:spLocks noChangeArrowheads="1"/>
            </p:cNvSpPr>
            <p:nvPr/>
          </p:nvSpPr>
          <p:spPr bwMode="auto">
            <a:xfrm>
              <a:off x="-68" y="647"/>
              <a:ext cx="20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/>
                <a:t>σ</a:t>
              </a:r>
              <a:r>
                <a:rPr lang="en-US" altLang="zh-TW" b="1"/>
                <a:t> </a:t>
              </a:r>
              <a:r>
                <a:rPr lang="en-US" altLang="zh-TW" b="1" baseline="-25000">
                  <a:latin typeface="Tahoma" pitchFamily="34" charset="0"/>
                </a:rPr>
                <a:t>addr = “</a:t>
              </a:r>
              <a:r>
                <a:rPr lang="zh-TW" altLang="en-US" b="1" baseline="-25000">
                  <a:latin typeface="Tahoma" pitchFamily="34" charset="0"/>
                  <a:ea typeface="標楷體" pitchFamily="65" charset="-120"/>
                </a:rPr>
                <a:t>信義路</a:t>
              </a:r>
              <a:r>
                <a:rPr lang="zh-TW" altLang="en-US" b="1" baseline="-25000">
                  <a:latin typeface="Tahoma" pitchFamily="34" charset="0"/>
                </a:rPr>
                <a:t>”</a:t>
              </a:r>
              <a:r>
                <a:rPr lang="en-US" altLang="zh-TW" b="1">
                  <a:latin typeface="Tahoma" pitchFamily="34" charset="0"/>
                </a:rPr>
                <a:t>(Bars) </a:t>
              </a:r>
              <a:endParaRPr lang="en-US" altLang="zh-TW" b="1" baseline="-25000">
                <a:latin typeface="Tahoma" pitchFamily="34" charset="0"/>
              </a:endParaRPr>
            </a:p>
          </p:txBody>
        </p:sp>
        <p:sp>
          <p:nvSpPr>
            <p:cNvPr id="358432" name="Rectangle 32"/>
            <p:cNvSpPr>
              <a:spLocks noChangeArrowheads="1"/>
            </p:cNvSpPr>
            <p:nvPr/>
          </p:nvSpPr>
          <p:spPr bwMode="auto">
            <a:xfrm>
              <a:off x="1927" y="602"/>
              <a:ext cx="4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b="1"/>
                <a:t>ρ</a:t>
              </a:r>
              <a:r>
                <a:rPr lang="en-US" altLang="zh-TW" b="1" baseline="-25000"/>
                <a:t>(name) </a:t>
              </a:r>
              <a:r>
                <a:rPr lang="en-US" altLang="zh-TW" b="1"/>
                <a:t>(π</a:t>
              </a:r>
              <a:r>
                <a:rPr lang="en-US" altLang="zh-TW" b="1" baseline="-25000"/>
                <a:t>bar</a:t>
              </a:r>
              <a:r>
                <a:rPr lang="en-US" altLang="en-US" b="1"/>
                <a:t> </a:t>
              </a:r>
              <a:r>
                <a:rPr lang="en-US" altLang="zh-TW" b="1"/>
                <a:t>(</a:t>
              </a:r>
              <a:r>
                <a:rPr lang="en-US" altLang="en-US" b="1"/>
                <a:t>σ</a:t>
              </a:r>
              <a:r>
                <a:rPr lang="en-US" altLang="zh-TW" b="1"/>
                <a:t> </a:t>
              </a:r>
              <a:r>
                <a:rPr lang="en-US" altLang="zh-TW" b="1" baseline="-25000"/>
                <a:t>price&lt;3 AND beer=“TB</a:t>
              </a:r>
              <a:r>
                <a:rPr lang="zh-TW" altLang="en-US" b="1" baseline="-25000">
                  <a:ea typeface="標楷體" pitchFamily="65" charset="-120"/>
                </a:rPr>
                <a:t>台啤</a:t>
              </a:r>
              <a:r>
                <a:rPr lang="zh-TW" altLang="en-US" b="1" baseline="-25000"/>
                <a:t>”</a:t>
              </a:r>
              <a:r>
                <a:rPr lang="zh-TW" altLang="en-US" b="1"/>
                <a:t> </a:t>
              </a:r>
              <a:r>
                <a:rPr lang="en-US" altLang="zh-TW" b="1"/>
                <a:t>(Sells)))</a:t>
              </a:r>
            </a:p>
          </p:txBody>
        </p:sp>
        <p:sp>
          <p:nvSpPr>
            <p:cNvPr id="358433" name="Text Box 33"/>
            <p:cNvSpPr txBox="1">
              <a:spLocks noChangeArrowheads="1"/>
            </p:cNvSpPr>
            <p:nvPr/>
          </p:nvSpPr>
          <p:spPr bwMode="auto">
            <a:xfrm>
              <a:off x="1746" y="64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∪</a:t>
              </a:r>
            </a:p>
          </p:txBody>
        </p:sp>
        <p:sp>
          <p:nvSpPr>
            <p:cNvPr id="358435" name="Text Box 35"/>
            <p:cNvSpPr txBox="1">
              <a:spLocks noChangeArrowheads="1"/>
            </p:cNvSpPr>
            <p:nvPr/>
          </p:nvSpPr>
          <p:spPr bwMode="auto">
            <a:xfrm>
              <a:off x="10" y="372"/>
              <a:ext cx="4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1"/>
                <a:t>R:=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4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/>
      <p:bldP spid="358404" grpId="0"/>
      <p:bldP spid="358406" grpId="0"/>
      <p:bldP spid="358407" grpId="0" animBg="1"/>
      <p:bldP spid="358409" grpId="0"/>
      <p:bldP spid="358410" grpId="0" animBg="1"/>
      <p:bldP spid="358412" grpId="0"/>
      <p:bldP spid="358413" grpId="0" animBg="1"/>
      <p:bldP spid="358415" grpId="0"/>
      <p:bldP spid="358416" grpId="0" animBg="1"/>
      <p:bldP spid="358418" grpId="0"/>
      <p:bldP spid="358419" grpId="0" animBg="1"/>
      <p:bldP spid="358421" grpId="0"/>
      <p:bldP spid="358422" grpId="0" animBg="1"/>
      <p:bldP spid="3584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3A31-8991-439D-A5B2-D96C069D2883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333375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91513" cy="5543550"/>
          </a:xfrm>
        </p:spPr>
        <p:txBody>
          <a:bodyPr/>
          <a:lstStyle/>
          <a:p>
            <a:r>
              <a:rPr lang="en-US" altLang="zh-TW"/>
              <a:t>Using Sells(bar, alcohol, price), </a:t>
            </a:r>
            <a:r>
              <a:rPr lang="en-US" altLang="zh-TW" u="sng">
                <a:solidFill>
                  <a:srgbClr val="0000FF"/>
                </a:solidFill>
              </a:rPr>
              <a:t>find the bars that sell two different alcohols at the same price</a:t>
            </a:r>
            <a:r>
              <a:rPr lang="en-US" altLang="zh-TW"/>
              <a:t>.</a:t>
            </a:r>
          </a:p>
          <a:p>
            <a:r>
              <a:rPr lang="en-US" altLang="zh-TW"/>
              <a:t>Strategy: </a:t>
            </a:r>
          </a:p>
          <a:p>
            <a:pPr lvl="1"/>
            <a:r>
              <a:rPr lang="en-US" altLang="zh-TW"/>
              <a:t>By renaming, define a copy of Sells, called S(bar, alcohol1, price).  </a:t>
            </a:r>
          </a:p>
          <a:p>
            <a:pPr lvl="1"/>
            <a:r>
              <a:rPr lang="en-US" altLang="zh-TW"/>
              <a:t>The natural join of Sells and S consists of quadruples </a:t>
            </a:r>
            <a:r>
              <a:rPr lang="en-US" altLang="zh-TW" sz="3200">
                <a:solidFill>
                  <a:srgbClr val="FF0000"/>
                </a:solidFill>
              </a:rPr>
              <a:t>(bar, alcohol, alcohol1, price)</a:t>
            </a:r>
            <a:r>
              <a:rPr lang="en-US" altLang="zh-TW"/>
              <a:t>, such that the </a:t>
            </a:r>
            <a:r>
              <a:rPr lang="en-US" altLang="zh-TW">
                <a:solidFill>
                  <a:srgbClr val="0000FF"/>
                </a:solidFill>
              </a:rPr>
              <a:t>bar sells both alcohols at this price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06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4116-17A9-4455-8B29-667DCA6C8884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81075"/>
            <a:ext cx="7315200" cy="838200"/>
          </a:xfrm>
        </p:spPr>
        <p:txBody>
          <a:bodyPr/>
          <a:lstStyle/>
          <a:p>
            <a:r>
              <a:rPr lang="en-US" altLang="zh-TW"/>
              <a:t>The Tree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2543175" y="57912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Sells</a:t>
            </a:r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6276975" y="57912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Sells</a:t>
            </a:r>
          </a:p>
        </p:txBody>
      </p:sp>
      <p:sp>
        <p:nvSpPr>
          <p:cNvPr id="360454" name="Text Box 6"/>
          <p:cNvSpPr txBox="1">
            <a:spLocks noChangeArrowheads="1"/>
          </p:cNvSpPr>
          <p:nvPr/>
        </p:nvSpPr>
        <p:spPr bwMode="auto">
          <a:xfrm>
            <a:off x="1476375" y="4508500"/>
            <a:ext cx="319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/>
              <a:t>ρ</a:t>
            </a:r>
            <a:r>
              <a:rPr lang="en-US" altLang="zh-TW" sz="3200" baseline="-25000">
                <a:latin typeface="Tahoma" pitchFamily="34" charset="0"/>
              </a:rPr>
              <a:t>S(bar, alcohol1, price)</a:t>
            </a:r>
          </a:p>
        </p:txBody>
      </p:sp>
      <p:sp>
        <p:nvSpPr>
          <p:cNvPr id="360455" name="Line 7"/>
          <p:cNvSpPr>
            <a:spLocks noChangeShapeType="1"/>
          </p:cNvSpPr>
          <p:nvPr/>
        </p:nvSpPr>
        <p:spPr bwMode="auto">
          <a:xfrm>
            <a:off x="2847975" y="52578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0458" name="Line 10"/>
          <p:cNvSpPr>
            <a:spLocks noChangeShapeType="1"/>
          </p:cNvSpPr>
          <p:nvPr/>
        </p:nvSpPr>
        <p:spPr bwMode="auto">
          <a:xfrm flipH="1">
            <a:off x="2847975" y="4191000"/>
            <a:ext cx="17526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0459" name="Line 11"/>
          <p:cNvSpPr>
            <a:spLocks noChangeShapeType="1"/>
          </p:cNvSpPr>
          <p:nvPr/>
        </p:nvSpPr>
        <p:spPr bwMode="auto">
          <a:xfrm>
            <a:off x="4905375" y="4191000"/>
            <a:ext cx="175260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0461" name="Text Box 13"/>
          <p:cNvSpPr txBox="1">
            <a:spLocks noChangeArrowheads="1"/>
          </p:cNvSpPr>
          <p:nvPr/>
        </p:nvSpPr>
        <p:spPr bwMode="auto">
          <a:xfrm>
            <a:off x="4244975" y="1625600"/>
            <a:ext cx="97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/>
              <a:t>π</a:t>
            </a:r>
            <a:r>
              <a:rPr lang="en-US" altLang="zh-TW" sz="3200" baseline="-25000">
                <a:latin typeface="Tahoma" pitchFamily="34" charset="0"/>
              </a:rPr>
              <a:t>bar</a:t>
            </a:r>
          </a:p>
        </p:txBody>
      </p:sp>
      <p:sp>
        <p:nvSpPr>
          <p:cNvPr id="360462" name="Line 14"/>
          <p:cNvSpPr>
            <a:spLocks noChangeShapeType="1"/>
          </p:cNvSpPr>
          <p:nvPr/>
        </p:nvSpPr>
        <p:spPr bwMode="auto">
          <a:xfrm>
            <a:off x="4752975" y="22098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0464" name="Text Box 16"/>
          <p:cNvSpPr txBox="1">
            <a:spLocks noChangeArrowheads="1"/>
          </p:cNvSpPr>
          <p:nvPr/>
        </p:nvSpPr>
        <p:spPr bwMode="auto">
          <a:xfrm>
            <a:off x="3395663" y="2492375"/>
            <a:ext cx="2832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/>
              <a:t>σ</a:t>
            </a:r>
            <a:r>
              <a:rPr lang="en-US" altLang="zh-TW" sz="3200" baseline="-25000">
                <a:latin typeface="Tahoma" pitchFamily="34" charset="0"/>
              </a:rPr>
              <a:t>alcohol != alcohol1</a:t>
            </a:r>
          </a:p>
        </p:txBody>
      </p:sp>
      <p:sp>
        <p:nvSpPr>
          <p:cNvPr id="360465" name="Line 17"/>
          <p:cNvSpPr>
            <a:spLocks noChangeShapeType="1"/>
          </p:cNvSpPr>
          <p:nvPr/>
        </p:nvSpPr>
        <p:spPr bwMode="auto">
          <a:xfrm>
            <a:off x="4752975" y="3200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60471" name="Group 23"/>
          <p:cNvGrpSpPr>
            <a:grpSpLocks/>
          </p:cNvGrpSpPr>
          <p:nvPr/>
        </p:nvGrpSpPr>
        <p:grpSpPr bwMode="auto">
          <a:xfrm>
            <a:off x="4572000" y="3789363"/>
            <a:ext cx="431800" cy="215900"/>
            <a:chOff x="975" y="482"/>
            <a:chExt cx="272" cy="136"/>
          </a:xfrm>
        </p:grpSpPr>
        <p:sp>
          <p:nvSpPr>
            <p:cNvPr id="360472" name="AutoShape 24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0473" name="AutoShape 25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5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/>
      <p:bldP spid="360452" grpId="0"/>
      <p:bldP spid="360454" grpId="0"/>
      <p:bldP spid="360455" grpId="0" animBg="1"/>
      <p:bldP spid="360458" grpId="0" animBg="1"/>
      <p:bldP spid="360459" grpId="0" animBg="1"/>
      <p:bldP spid="360461" grpId="0"/>
      <p:bldP spid="360462" grpId="0" animBg="1"/>
      <p:bldP spid="360464" grpId="0"/>
      <p:bldP spid="36046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80C2-4705-493E-A845-3DB4732C7200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052513"/>
            <a:ext cx="7315200" cy="838200"/>
          </a:xfrm>
        </p:spPr>
        <p:txBody>
          <a:bodyPr/>
          <a:lstStyle/>
          <a:p>
            <a:r>
              <a:rPr lang="en-US" altLang="zh-TW"/>
              <a:t>Schemas for </a:t>
            </a:r>
            <a:r>
              <a:rPr lang="en-US" altLang="zh-TW" u="sng">
                <a:solidFill>
                  <a:srgbClr val="0000FF"/>
                </a:solidFill>
              </a:rPr>
              <a:t>Interior Nodes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An expression tree defines a schema for the relation associated with each interior node.</a:t>
            </a:r>
          </a:p>
          <a:p>
            <a:r>
              <a:rPr lang="en-US" altLang="zh-TW"/>
              <a:t>Similarly, a sequence of assignments defines a schema for each relation on the left of the := sign.</a:t>
            </a:r>
          </a:p>
        </p:txBody>
      </p:sp>
    </p:spTree>
    <p:extLst>
      <p:ext uri="{BB962C8B-B14F-4D97-AF65-F5344CB8AC3E}">
        <p14:creationId xmlns:p14="http://schemas.microsoft.com/office/powerpoint/2010/main" val="3803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19B2-CC07-4EB2-802E-04E10F4E572D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315200" cy="838200"/>
          </a:xfrm>
        </p:spPr>
        <p:txBody>
          <a:bodyPr/>
          <a:lstStyle/>
          <a:p>
            <a:r>
              <a:rPr lang="en-US" altLang="zh-TW"/>
              <a:t>Evolution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0" y="1881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1219200" y="1600200"/>
          <a:ext cx="7143750" cy="464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icture" r:id="rId4" imgW="4768824" imgH="3099207" progId="Word.Picture.8">
                  <p:embed/>
                </p:oleObj>
              </mc:Choice>
              <mc:Fallback>
                <p:oleObj name="Picture" r:id="rId4" imgW="4768824" imgH="309920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00200"/>
                        <a:ext cx="7143750" cy="4643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7543800" y="3276600"/>
            <a:ext cx="381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5655" name="Line 7"/>
          <p:cNvSpPr>
            <a:spLocks noChangeShapeType="1"/>
          </p:cNvSpPr>
          <p:nvPr/>
        </p:nvSpPr>
        <p:spPr bwMode="auto">
          <a:xfrm>
            <a:off x="7010400" y="38100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9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5B-8CAC-4EC2-AEFF-B9A50C7D4333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527362" name="Rectangle 2"/>
          <p:cNvSpPr>
            <a:spLocks noChangeArrowheads="1"/>
          </p:cNvSpPr>
          <p:nvPr/>
        </p:nvSpPr>
        <p:spPr bwMode="auto">
          <a:xfrm>
            <a:off x="107950" y="4005263"/>
            <a:ext cx="8964613" cy="5762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5476875" y="3403600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Movie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4594225" y="2108200"/>
            <a:ext cx="285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σ</a:t>
            </a:r>
            <a:r>
              <a:rPr lang="en-US" altLang="zh-TW" sz="3200">
                <a:latin typeface="Tahoma" pitchFamily="34" charset="0"/>
              </a:rPr>
              <a:t> </a:t>
            </a:r>
            <a:r>
              <a:rPr lang="en-US" altLang="zh-TW" sz="3200" baseline="-25000">
                <a:latin typeface="Tahoma" pitchFamily="34" charset="0"/>
              </a:rPr>
              <a:t>studioName= ‘fox’</a:t>
            </a:r>
          </a:p>
        </p:txBody>
      </p:sp>
      <p:sp>
        <p:nvSpPr>
          <p:cNvPr id="527365" name="Line 5"/>
          <p:cNvSpPr>
            <a:spLocks noChangeShapeType="1"/>
          </p:cNvSpPr>
          <p:nvPr/>
        </p:nvSpPr>
        <p:spPr bwMode="auto">
          <a:xfrm>
            <a:off x="5940425" y="2827338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4067175" y="1387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/>
              <a:t>∩</a:t>
            </a:r>
          </a:p>
        </p:txBody>
      </p:sp>
      <p:sp>
        <p:nvSpPr>
          <p:cNvPr id="527367" name="Line 7"/>
          <p:cNvSpPr>
            <a:spLocks noChangeShapeType="1"/>
          </p:cNvSpPr>
          <p:nvPr/>
        </p:nvSpPr>
        <p:spPr bwMode="auto">
          <a:xfrm>
            <a:off x="4498975" y="1892300"/>
            <a:ext cx="1279525" cy="431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68" name="Line 8"/>
          <p:cNvSpPr>
            <a:spLocks noChangeShapeType="1"/>
          </p:cNvSpPr>
          <p:nvPr/>
        </p:nvSpPr>
        <p:spPr bwMode="auto">
          <a:xfrm flipH="1">
            <a:off x="4356100" y="692150"/>
            <a:ext cx="9525" cy="6953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4730750" y="40513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∩</a:t>
            </a:r>
          </a:p>
        </p:txBody>
      </p:sp>
      <p:sp>
        <p:nvSpPr>
          <p:cNvPr id="527370" name="Text Box 10"/>
          <p:cNvSpPr txBox="1">
            <a:spLocks noChangeArrowheads="1"/>
          </p:cNvSpPr>
          <p:nvPr/>
        </p:nvSpPr>
        <p:spPr bwMode="auto">
          <a:xfrm>
            <a:off x="3444875" y="44450"/>
            <a:ext cx="1703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/>
              <a:t>π</a:t>
            </a:r>
            <a:r>
              <a:rPr lang="en-US" altLang="zh-TW" sz="3200" baseline="-25000">
                <a:latin typeface="Tahoma" pitchFamily="34" charset="0"/>
              </a:rPr>
              <a:t>title, year</a:t>
            </a:r>
          </a:p>
        </p:txBody>
      </p:sp>
      <p:sp>
        <p:nvSpPr>
          <p:cNvPr id="527371" name="Line 11"/>
          <p:cNvSpPr>
            <a:spLocks noChangeShapeType="1"/>
          </p:cNvSpPr>
          <p:nvPr/>
        </p:nvSpPr>
        <p:spPr bwMode="auto">
          <a:xfrm flipH="1">
            <a:off x="3563938" y="1892300"/>
            <a:ext cx="576262" cy="360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72" name="Text Box 12"/>
          <p:cNvSpPr txBox="1">
            <a:spLocks noChangeArrowheads="1"/>
          </p:cNvSpPr>
          <p:nvPr/>
        </p:nvSpPr>
        <p:spPr bwMode="auto">
          <a:xfrm>
            <a:off x="2395538" y="2035175"/>
            <a:ext cx="1960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σ</a:t>
            </a:r>
            <a:r>
              <a:rPr lang="en-US" altLang="zh-TW" sz="3200">
                <a:latin typeface="Tahoma" pitchFamily="34" charset="0"/>
              </a:rPr>
              <a:t> </a:t>
            </a:r>
            <a:r>
              <a:rPr lang="en-US" altLang="zh-TW" sz="3200" baseline="-25000">
                <a:latin typeface="Tahoma" pitchFamily="34" charset="0"/>
              </a:rPr>
              <a:t>length</a:t>
            </a:r>
            <a:r>
              <a:rPr lang="en-US" altLang="zh-TW" baseline="-25000"/>
              <a:t>≧100</a:t>
            </a:r>
          </a:p>
        </p:txBody>
      </p:sp>
      <p:sp>
        <p:nvSpPr>
          <p:cNvPr id="527373" name="Text Box 13"/>
          <p:cNvSpPr txBox="1">
            <a:spLocks noChangeArrowheads="1"/>
          </p:cNvSpPr>
          <p:nvPr/>
        </p:nvSpPr>
        <p:spPr bwMode="auto">
          <a:xfrm>
            <a:off x="3132138" y="3403600"/>
            <a:ext cx="966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Movie</a:t>
            </a:r>
          </a:p>
        </p:txBody>
      </p:sp>
      <p:sp>
        <p:nvSpPr>
          <p:cNvPr id="527374" name="Line 14"/>
          <p:cNvSpPr>
            <a:spLocks noChangeShapeType="1"/>
          </p:cNvSpPr>
          <p:nvPr/>
        </p:nvSpPr>
        <p:spPr bwMode="auto">
          <a:xfrm>
            <a:off x="3595688" y="2827338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75" name="Text Box 15"/>
          <p:cNvSpPr txBox="1">
            <a:spLocks noChangeArrowheads="1"/>
          </p:cNvSpPr>
          <p:nvPr/>
        </p:nvSpPr>
        <p:spPr bwMode="auto">
          <a:xfrm>
            <a:off x="4989513" y="3933825"/>
            <a:ext cx="4075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σ</a:t>
            </a:r>
            <a:r>
              <a:rPr lang="en-US" altLang="zh-TW" sz="3200">
                <a:latin typeface="Tahoma" pitchFamily="34" charset="0"/>
              </a:rPr>
              <a:t> </a:t>
            </a:r>
            <a:r>
              <a:rPr lang="en-US" altLang="zh-TW" sz="3200" baseline="-25000">
                <a:latin typeface="Tahoma" pitchFamily="34" charset="0"/>
              </a:rPr>
              <a:t>studioName= ‘fox’ </a:t>
            </a:r>
            <a:r>
              <a:rPr lang="en-US" altLang="zh-TW"/>
              <a:t>(Movie)</a:t>
            </a:r>
            <a:r>
              <a:rPr lang="en-US" altLang="zh-TW" sz="3200"/>
              <a:t>)</a:t>
            </a:r>
          </a:p>
        </p:txBody>
      </p:sp>
      <p:sp>
        <p:nvSpPr>
          <p:cNvPr id="527376" name="Text Box 16"/>
          <p:cNvSpPr txBox="1">
            <a:spLocks noChangeArrowheads="1"/>
          </p:cNvSpPr>
          <p:nvPr/>
        </p:nvSpPr>
        <p:spPr bwMode="auto">
          <a:xfrm>
            <a:off x="1763713" y="3933825"/>
            <a:ext cx="3144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/>
              <a:t>(</a:t>
            </a:r>
            <a:r>
              <a:rPr lang="en-US" altLang="en-US" sz="3200"/>
              <a:t>σ</a:t>
            </a:r>
            <a:r>
              <a:rPr lang="en-US" altLang="zh-TW" sz="3200">
                <a:latin typeface="Tahoma" pitchFamily="34" charset="0"/>
              </a:rPr>
              <a:t> </a:t>
            </a:r>
            <a:r>
              <a:rPr lang="en-US" altLang="zh-TW" sz="3200" baseline="-25000">
                <a:latin typeface="Tahoma" pitchFamily="34" charset="0"/>
              </a:rPr>
              <a:t>length</a:t>
            </a:r>
            <a:r>
              <a:rPr lang="en-US" altLang="zh-TW" baseline="-25000"/>
              <a:t>≧100 </a:t>
            </a:r>
            <a:r>
              <a:rPr lang="en-US" altLang="zh-TW"/>
              <a:t>(Movie)</a:t>
            </a:r>
          </a:p>
        </p:txBody>
      </p:sp>
      <p:sp>
        <p:nvSpPr>
          <p:cNvPr id="527377" name="Text Box 17"/>
          <p:cNvSpPr txBox="1">
            <a:spLocks noChangeArrowheads="1"/>
          </p:cNvSpPr>
          <p:nvPr/>
        </p:nvSpPr>
        <p:spPr bwMode="auto">
          <a:xfrm>
            <a:off x="131763" y="3860800"/>
            <a:ext cx="1703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/>
              <a:t>π</a:t>
            </a:r>
            <a:r>
              <a:rPr lang="en-US" altLang="zh-TW" sz="3200" baseline="-25000">
                <a:latin typeface="Tahoma" pitchFamily="34" charset="0"/>
              </a:rPr>
              <a:t>title, year</a:t>
            </a:r>
          </a:p>
        </p:txBody>
      </p:sp>
      <p:sp>
        <p:nvSpPr>
          <p:cNvPr id="527378" name="Text Box 18"/>
          <p:cNvSpPr txBox="1">
            <a:spLocks noChangeArrowheads="1"/>
          </p:cNvSpPr>
          <p:nvPr/>
        </p:nvSpPr>
        <p:spPr bwMode="auto">
          <a:xfrm>
            <a:off x="2051050" y="4794250"/>
            <a:ext cx="5813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/>
              <a:t>R(t,y,l,i,s,p)</a:t>
            </a:r>
            <a:r>
              <a:rPr lang="en-US" altLang="zh-TW" b="1"/>
              <a:t>:=</a:t>
            </a:r>
            <a:r>
              <a:rPr lang="en-US" altLang="en-US" sz="3200"/>
              <a:t>σ</a:t>
            </a:r>
            <a:r>
              <a:rPr lang="en-US" altLang="zh-TW" sz="3200">
                <a:latin typeface="Tahoma" pitchFamily="34" charset="0"/>
              </a:rPr>
              <a:t> </a:t>
            </a:r>
            <a:r>
              <a:rPr lang="en-US" altLang="zh-TW" sz="3200" baseline="-25000">
                <a:latin typeface="Tahoma" pitchFamily="34" charset="0"/>
              </a:rPr>
              <a:t>studioName= ‘fox’ </a:t>
            </a:r>
            <a:r>
              <a:rPr lang="en-US" altLang="zh-TW"/>
              <a:t>(Movie)</a:t>
            </a:r>
            <a:r>
              <a:rPr lang="en-US" altLang="zh-TW" sz="3200"/>
              <a:t>)</a:t>
            </a:r>
          </a:p>
        </p:txBody>
      </p:sp>
      <p:sp>
        <p:nvSpPr>
          <p:cNvPr id="527379" name="Text Box 19"/>
          <p:cNvSpPr txBox="1">
            <a:spLocks noChangeArrowheads="1"/>
          </p:cNvSpPr>
          <p:nvPr/>
        </p:nvSpPr>
        <p:spPr bwMode="auto">
          <a:xfrm>
            <a:off x="2070100" y="5157788"/>
            <a:ext cx="4791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/>
              <a:t>S(t,y,l,i,s,p)</a:t>
            </a:r>
            <a:r>
              <a:rPr lang="en-US" altLang="zh-TW" b="1"/>
              <a:t>:=</a:t>
            </a:r>
            <a:r>
              <a:rPr lang="en-US" altLang="zh-TW"/>
              <a:t> </a:t>
            </a:r>
            <a:r>
              <a:rPr lang="en-US" altLang="en-US" sz="3200"/>
              <a:t>σ</a:t>
            </a:r>
            <a:r>
              <a:rPr lang="en-US" altLang="zh-TW" sz="3200">
                <a:latin typeface="Tahoma" pitchFamily="34" charset="0"/>
              </a:rPr>
              <a:t> </a:t>
            </a:r>
            <a:r>
              <a:rPr lang="en-US" altLang="zh-TW" sz="3200" baseline="-25000">
                <a:latin typeface="Tahoma" pitchFamily="34" charset="0"/>
              </a:rPr>
              <a:t>length</a:t>
            </a:r>
            <a:r>
              <a:rPr lang="en-US" altLang="zh-TW" baseline="-25000"/>
              <a:t>≧100 </a:t>
            </a:r>
            <a:r>
              <a:rPr lang="en-US" altLang="zh-TW"/>
              <a:t>(Movie)</a:t>
            </a:r>
          </a:p>
        </p:txBody>
      </p:sp>
      <p:sp>
        <p:nvSpPr>
          <p:cNvPr id="527380" name="Text Box 20"/>
          <p:cNvSpPr txBox="1">
            <a:spLocks noChangeArrowheads="1"/>
          </p:cNvSpPr>
          <p:nvPr/>
        </p:nvSpPr>
        <p:spPr bwMode="auto">
          <a:xfrm>
            <a:off x="2055813" y="5637213"/>
            <a:ext cx="2659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/>
              <a:t>T(t,y,l,i,s,p)</a:t>
            </a:r>
            <a:r>
              <a:rPr lang="en-US" altLang="zh-TW" b="1"/>
              <a:t>:=</a:t>
            </a:r>
            <a:r>
              <a:rPr lang="en-US" altLang="zh-TW"/>
              <a:t> R</a:t>
            </a:r>
            <a:r>
              <a:rPr lang="en-US" altLang="zh-TW" b="1"/>
              <a:t>∩</a:t>
            </a:r>
            <a:r>
              <a:rPr lang="en-US" altLang="zh-TW"/>
              <a:t>S</a:t>
            </a:r>
          </a:p>
        </p:txBody>
      </p:sp>
      <p:sp>
        <p:nvSpPr>
          <p:cNvPr id="527381" name="Text Box 21"/>
          <p:cNvSpPr txBox="1">
            <a:spLocks noChangeArrowheads="1"/>
          </p:cNvSpPr>
          <p:nvPr/>
        </p:nvSpPr>
        <p:spPr bwMode="auto">
          <a:xfrm>
            <a:off x="2051050" y="5945188"/>
            <a:ext cx="4795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/>
              <a:t>Answer(title,year)</a:t>
            </a:r>
            <a:r>
              <a:rPr lang="en-US" altLang="zh-TW" b="1"/>
              <a:t>:=</a:t>
            </a:r>
            <a:r>
              <a:rPr lang="en-US" altLang="zh-TW"/>
              <a:t> </a:t>
            </a:r>
            <a:r>
              <a:rPr lang="en-US" altLang="zh-TW" sz="3200"/>
              <a:t>π</a:t>
            </a:r>
            <a:r>
              <a:rPr lang="en-US" altLang="zh-TW" sz="3200" baseline="-25000">
                <a:latin typeface="Tahoma" pitchFamily="34" charset="0"/>
              </a:rPr>
              <a:t>title, year</a:t>
            </a:r>
            <a:r>
              <a:rPr lang="en-US" altLang="zh-TW" sz="3200"/>
              <a:t>(T)</a:t>
            </a:r>
          </a:p>
        </p:txBody>
      </p:sp>
      <p:sp>
        <p:nvSpPr>
          <p:cNvPr id="527382" name="Rectangle 22"/>
          <p:cNvSpPr>
            <a:spLocks noChangeArrowheads="1"/>
          </p:cNvSpPr>
          <p:nvPr/>
        </p:nvSpPr>
        <p:spPr bwMode="auto">
          <a:xfrm>
            <a:off x="3852863" y="5734050"/>
            <a:ext cx="863600" cy="2873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7383" name="Freeform 23"/>
          <p:cNvSpPr>
            <a:spLocks/>
          </p:cNvSpPr>
          <p:nvPr/>
        </p:nvSpPr>
        <p:spPr bwMode="auto">
          <a:xfrm>
            <a:off x="4716463" y="5840413"/>
            <a:ext cx="1800225" cy="252412"/>
          </a:xfrm>
          <a:custGeom>
            <a:avLst/>
            <a:gdLst>
              <a:gd name="T0" fmla="*/ 0 w 1134"/>
              <a:gd name="T1" fmla="*/ 23 h 159"/>
              <a:gd name="T2" fmla="*/ 907 w 1134"/>
              <a:gd name="T3" fmla="*/ 23 h 159"/>
              <a:gd name="T4" fmla="*/ 1134 w 1134"/>
              <a:gd name="T5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4" h="159">
                <a:moveTo>
                  <a:pt x="0" y="23"/>
                </a:moveTo>
                <a:cubicBezTo>
                  <a:pt x="359" y="11"/>
                  <a:pt x="718" y="0"/>
                  <a:pt x="907" y="23"/>
                </a:cubicBezTo>
                <a:cubicBezTo>
                  <a:pt x="1096" y="46"/>
                  <a:pt x="1115" y="102"/>
                  <a:pt x="1134" y="159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0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FC38-6961-4743-8CC1-42ABD277A099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08050"/>
            <a:ext cx="7315200" cy="838200"/>
          </a:xfrm>
        </p:spPr>
        <p:txBody>
          <a:bodyPr/>
          <a:lstStyle/>
          <a:p>
            <a:r>
              <a:rPr lang="en-US" altLang="zh-TW"/>
              <a:t>Schema-Defining (Rules 1)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060575"/>
            <a:ext cx="73152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Union, intersection, and difference</a:t>
            </a:r>
            <a:r>
              <a:rPr lang="en-US" altLang="zh-TW">
                <a:solidFill>
                  <a:srgbClr val="0000FF"/>
                </a:solidFill>
              </a:rPr>
              <a:t>:</a:t>
            </a:r>
            <a:r>
              <a:rPr lang="en-US" altLang="zh-TW"/>
              <a:t> the schemas of the two operands </a:t>
            </a:r>
            <a:r>
              <a:rPr lang="en-US" altLang="zh-TW" sz="3600">
                <a:solidFill>
                  <a:srgbClr val="FF0000"/>
                </a:solidFill>
              </a:rPr>
              <a:t>must be the same</a:t>
            </a:r>
            <a:r>
              <a:rPr lang="en-US" altLang="zh-TW"/>
              <a:t>, so use that schema for the result.</a:t>
            </a:r>
          </a:p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Selection:</a:t>
            </a:r>
            <a:r>
              <a:rPr lang="en-US" altLang="zh-TW"/>
              <a:t> schema of the result is </a:t>
            </a:r>
            <a:r>
              <a:rPr lang="en-US" altLang="zh-TW">
                <a:solidFill>
                  <a:srgbClr val="FF0000"/>
                </a:solidFill>
              </a:rPr>
              <a:t>the same</a:t>
            </a:r>
            <a:r>
              <a:rPr lang="en-US" altLang="zh-TW"/>
              <a:t> as the schema of the operand.</a:t>
            </a:r>
          </a:p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Projection:</a:t>
            </a:r>
            <a:r>
              <a:rPr lang="en-US" altLang="zh-TW"/>
              <a:t> list of attributes tells us the schema.</a:t>
            </a:r>
          </a:p>
        </p:txBody>
      </p:sp>
    </p:spTree>
    <p:extLst>
      <p:ext uri="{BB962C8B-B14F-4D97-AF65-F5344CB8AC3E}">
        <p14:creationId xmlns:p14="http://schemas.microsoft.com/office/powerpoint/2010/main" val="29115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8528-B6CE-492C-8334-9F137F4CF332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TW"/>
              <a:t>Schema-Defining (Rules 2)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660525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Product:</a:t>
            </a:r>
            <a:r>
              <a:rPr lang="en-US" altLang="zh-TW"/>
              <a:t> the schema is the attributes of </a:t>
            </a:r>
            <a:r>
              <a:rPr lang="en-US" altLang="zh-TW" sz="3600">
                <a:solidFill>
                  <a:srgbClr val="FF0000"/>
                </a:solidFill>
              </a:rPr>
              <a:t>both relations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Use R.</a:t>
            </a:r>
            <a:r>
              <a:rPr lang="en-US" altLang="zh-TW" i="1"/>
              <a:t>A</a:t>
            </a:r>
            <a:r>
              <a:rPr lang="en-US" altLang="zh-TW"/>
              <a:t>, etc., to distinguish two attributes named </a:t>
            </a:r>
            <a:r>
              <a:rPr lang="en-US" altLang="zh-TW" i="1"/>
              <a:t>A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Theta-join:</a:t>
            </a:r>
            <a:r>
              <a:rPr lang="en-US" altLang="zh-TW"/>
              <a:t> same as product.</a:t>
            </a:r>
          </a:p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Natural join:</a:t>
            </a:r>
            <a:r>
              <a:rPr lang="en-US" altLang="zh-TW"/>
              <a:t> use attributes of both relations.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</a:rPr>
              <a:t>Shared attribute names are merged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Renaming:</a:t>
            </a:r>
            <a:r>
              <a:rPr lang="en-US" altLang="zh-TW"/>
              <a:t> the operator tells the schema.</a:t>
            </a:r>
          </a:p>
        </p:txBody>
      </p:sp>
    </p:spTree>
    <p:extLst>
      <p:ext uri="{BB962C8B-B14F-4D97-AF65-F5344CB8AC3E}">
        <p14:creationId xmlns:p14="http://schemas.microsoft.com/office/powerpoint/2010/main" val="13792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7B9A-37C1-437D-93E0-0824E0A20FD6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8913"/>
            <a:ext cx="7777163" cy="652462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TW"/>
              <a:t>Suppose relations R and S have n tuples and m tuples, respectively.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TW"/>
              <a:t>Please give the minimum and maximum numbers of tuples that the results of the following expressions can have. </a:t>
            </a:r>
          </a:p>
          <a:p>
            <a:pPr marL="609600" indent="-609600">
              <a:lnSpc>
                <a:spcPct val="90000"/>
              </a:lnSpc>
            </a:pPr>
            <a:endParaRPr lang="en-US" altLang="zh-TW"/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/>
              <a:t>R ∪ S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Max:n+m   Min:maximun(n,m)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/>
              <a:t>R       S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Max:nxm   Min:0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/>
              <a:t>σ</a:t>
            </a:r>
            <a:r>
              <a:rPr lang="en-US" altLang="zh-TW" baseline="-25000"/>
              <a:t>C</a:t>
            </a:r>
            <a:r>
              <a:rPr lang="en-US" altLang="zh-TW"/>
              <a:t> (R)×S, for some condition C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Max:nxm   Min:0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/>
              <a:t>π</a:t>
            </a:r>
            <a:r>
              <a:rPr lang="en-US" altLang="zh-TW" baseline="-25000"/>
              <a:t>L</a:t>
            </a:r>
            <a:r>
              <a:rPr lang="en-US" altLang="zh-TW"/>
              <a:t> (R)</a:t>
            </a:r>
            <a:r>
              <a:rPr lang="zh-TW" altLang="en-US"/>
              <a:t>－</a:t>
            </a:r>
            <a:r>
              <a:rPr lang="en-US" altLang="zh-TW"/>
              <a:t>S, for some list of attributes L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Max:n   Min:0</a:t>
            </a:r>
          </a:p>
        </p:txBody>
      </p:sp>
      <p:graphicFrame>
        <p:nvGraphicFramePr>
          <p:cNvPr id="525316" name="Object 4"/>
          <p:cNvGraphicFramePr>
            <a:graphicFrameLocks noChangeAspect="1"/>
          </p:cNvGraphicFramePr>
          <p:nvPr/>
        </p:nvGraphicFramePr>
        <p:xfrm>
          <a:off x="2268538" y="4005263"/>
          <a:ext cx="4206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icture" r:id="rId4" imgW="333076" imgH="342763" progId="Word.Picture.8">
                  <p:embed/>
                </p:oleObj>
              </mc:Choice>
              <mc:Fallback>
                <p:oleObj name="Picture" r:id="rId4" imgW="333076" imgH="34276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005263"/>
                        <a:ext cx="420687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26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5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5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AFCF-20D9-42B3-8984-C82B32AEBC64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315200" cy="838200"/>
          </a:xfrm>
        </p:spPr>
        <p:txBody>
          <a:bodyPr/>
          <a:lstStyle/>
          <a:p>
            <a:r>
              <a:rPr lang="en-US" altLang="zh-TW"/>
              <a:t>Relational Algebra </a:t>
            </a:r>
            <a:r>
              <a:rPr lang="en-US" altLang="zh-TW" u="sng">
                <a:solidFill>
                  <a:srgbClr val="0000FF"/>
                </a:solidFill>
              </a:rPr>
              <a:t>on Bags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52513"/>
            <a:ext cx="7772400" cy="5805487"/>
          </a:xfrm>
        </p:spPr>
        <p:txBody>
          <a:bodyPr/>
          <a:lstStyle/>
          <a:p>
            <a:r>
              <a:rPr lang="en-US" altLang="zh-TW"/>
              <a:t>A </a:t>
            </a:r>
            <a:r>
              <a:rPr lang="en-US" altLang="zh-TW">
                <a:solidFill>
                  <a:srgbClr val="0000FF"/>
                </a:solidFill>
              </a:rPr>
              <a:t>Bag </a:t>
            </a:r>
            <a:r>
              <a:rPr lang="en-US" altLang="zh-TW"/>
              <a:t>is </a:t>
            </a:r>
            <a:r>
              <a:rPr lang="en-US" altLang="zh-TW">
                <a:solidFill>
                  <a:srgbClr val="0000FF"/>
                </a:solidFill>
              </a:rPr>
              <a:t>like a set</a:t>
            </a:r>
            <a:r>
              <a:rPr lang="en-US" altLang="zh-TW"/>
              <a:t>, but an element may appear </a:t>
            </a:r>
            <a:r>
              <a:rPr lang="en-US" altLang="zh-TW" sz="3600">
                <a:solidFill>
                  <a:srgbClr val="FF0000"/>
                </a:solidFill>
              </a:rPr>
              <a:t>more than once</a:t>
            </a:r>
            <a:r>
              <a:rPr lang="en-US" altLang="zh-TW"/>
              <a:t>.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Multiset</a:t>
            </a:r>
            <a:r>
              <a:rPr lang="en-US" altLang="zh-TW"/>
              <a:t>  is another name for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bag.</a:t>
            </a:r>
            <a:r>
              <a:rPr lang="en-US" altLang="zh-TW">
                <a:latin typeface="Tahoma"/>
              </a:rPr>
              <a:t>”</a:t>
            </a:r>
            <a:endParaRPr lang="en-US" altLang="zh-TW"/>
          </a:p>
          <a:p>
            <a:pPr lvl="1"/>
            <a:r>
              <a:rPr lang="en-US" altLang="zh-TW"/>
              <a:t>Example:</a:t>
            </a:r>
          </a:p>
          <a:p>
            <a:pPr lvl="2"/>
            <a:r>
              <a:rPr lang="en-US" altLang="zh-TW">
                <a:solidFill>
                  <a:srgbClr val="0000FF"/>
                </a:solidFill>
              </a:rPr>
              <a:t>{1,2,1,3}</a:t>
            </a:r>
            <a:r>
              <a:rPr lang="en-US" altLang="zh-TW"/>
              <a:t> is a bag.  </a:t>
            </a:r>
          </a:p>
          <a:p>
            <a:pPr lvl="2"/>
            <a:r>
              <a:rPr lang="en-US" altLang="zh-TW">
                <a:solidFill>
                  <a:srgbClr val="0000FF"/>
                </a:solidFill>
              </a:rPr>
              <a:t>{1,2,3}</a:t>
            </a:r>
            <a:r>
              <a:rPr lang="en-US" altLang="zh-TW"/>
              <a:t> is also a bag that happens to be a set.</a:t>
            </a:r>
          </a:p>
          <a:p>
            <a:r>
              <a:rPr lang="en-US" altLang="zh-TW"/>
              <a:t>Bags also resemble lists, but </a:t>
            </a:r>
            <a:r>
              <a:rPr lang="en-US" altLang="zh-TW">
                <a:solidFill>
                  <a:srgbClr val="FF0000"/>
                </a:solidFill>
              </a:rPr>
              <a:t>order in a bag is unimportant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Example: </a:t>
            </a:r>
          </a:p>
          <a:p>
            <a:pPr lvl="1"/>
            <a:r>
              <a:rPr lang="en-US" altLang="zh-TW">
                <a:solidFill>
                  <a:schemeClr val="bg2"/>
                </a:solidFill>
              </a:rPr>
              <a:t>{1,2,1}</a:t>
            </a:r>
            <a:r>
              <a:rPr lang="en-US" altLang="zh-TW"/>
              <a:t> </a:t>
            </a:r>
            <a:r>
              <a:rPr lang="en-US" altLang="zh-TW" sz="3200">
                <a:solidFill>
                  <a:srgbClr val="FF0000"/>
                </a:solidFill>
              </a:rPr>
              <a:t>=</a:t>
            </a:r>
            <a:r>
              <a:rPr lang="en-US" altLang="zh-TW"/>
              <a:t> {1,1,2} as bags </a:t>
            </a:r>
          </a:p>
          <a:p>
            <a:pPr lvl="1"/>
            <a:r>
              <a:rPr lang="en-US" altLang="zh-TW">
                <a:solidFill>
                  <a:schemeClr val="bg2"/>
                </a:solidFill>
              </a:rPr>
              <a:t>[1,2,1]</a:t>
            </a:r>
            <a:r>
              <a:rPr lang="en-US" altLang="zh-TW"/>
              <a:t> </a:t>
            </a:r>
            <a:r>
              <a:rPr lang="en-US" altLang="zh-TW" sz="3200">
                <a:solidFill>
                  <a:srgbClr val="FF0000"/>
                </a:solidFill>
              </a:rPr>
              <a:t>!=</a:t>
            </a:r>
            <a:r>
              <a:rPr lang="en-US" altLang="zh-TW"/>
              <a:t> [1,1,2] as lists</a:t>
            </a:r>
          </a:p>
        </p:txBody>
      </p:sp>
    </p:spTree>
    <p:extLst>
      <p:ext uri="{BB962C8B-B14F-4D97-AF65-F5344CB8AC3E}">
        <p14:creationId xmlns:p14="http://schemas.microsoft.com/office/powerpoint/2010/main" val="41662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7CEB-4ABF-4FE9-9A0D-6A8A93ED39BB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08050"/>
            <a:ext cx="7315200" cy="838200"/>
          </a:xfrm>
        </p:spPr>
        <p:txBody>
          <a:bodyPr/>
          <a:lstStyle/>
          <a:p>
            <a:r>
              <a:rPr lang="en-US" altLang="zh-TW"/>
              <a:t>Why Bags?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989138"/>
            <a:ext cx="7315200" cy="4191000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SQL</a:t>
            </a:r>
            <a:r>
              <a:rPr lang="en-US" altLang="zh-TW"/>
              <a:t>, the most important query language for relational databases is actually a </a:t>
            </a:r>
            <a:r>
              <a:rPr lang="en-US" altLang="zh-TW" sz="4800">
                <a:solidFill>
                  <a:srgbClr val="FF0000"/>
                </a:solidFill>
              </a:rPr>
              <a:t>bag language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SQL will </a:t>
            </a:r>
            <a:r>
              <a:rPr lang="en-US" altLang="zh-TW">
                <a:solidFill>
                  <a:srgbClr val="0000FF"/>
                </a:solidFill>
              </a:rPr>
              <a:t>eliminate duplicates</a:t>
            </a:r>
            <a:r>
              <a:rPr lang="en-US" altLang="zh-TW"/>
              <a:t>, but usually only </a:t>
            </a:r>
            <a:r>
              <a:rPr lang="en-US" altLang="zh-TW">
                <a:solidFill>
                  <a:srgbClr val="0000FF"/>
                </a:solidFill>
              </a:rPr>
              <a:t>if you ask</a:t>
            </a:r>
            <a:r>
              <a:rPr lang="en-US" altLang="zh-TW"/>
              <a:t> it to do so explicitly.</a:t>
            </a:r>
          </a:p>
          <a:p>
            <a:r>
              <a:rPr lang="en-US" altLang="zh-TW"/>
              <a:t>Some operations, </a:t>
            </a:r>
            <a:r>
              <a:rPr lang="en-US" altLang="zh-TW">
                <a:solidFill>
                  <a:srgbClr val="0000FF"/>
                </a:solidFill>
              </a:rPr>
              <a:t>like projection</a:t>
            </a:r>
            <a:r>
              <a:rPr lang="en-US" altLang="zh-TW"/>
              <a:t>, are much more efficient on bags than sets.</a:t>
            </a:r>
          </a:p>
        </p:txBody>
      </p:sp>
    </p:spTree>
    <p:extLst>
      <p:ext uri="{BB962C8B-B14F-4D97-AF65-F5344CB8AC3E}">
        <p14:creationId xmlns:p14="http://schemas.microsoft.com/office/powerpoint/2010/main" val="33019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CDAE-F64E-4AC6-A26A-3F21301CF20D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76250"/>
            <a:ext cx="7315200" cy="838200"/>
          </a:xfrm>
        </p:spPr>
        <p:txBody>
          <a:bodyPr/>
          <a:lstStyle/>
          <a:p>
            <a:r>
              <a:rPr lang="en-US" altLang="zh-TW"/>
              <a:t>Operations on Bags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628775"/>
            <a:ext cx="7315200" cy="4248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Selection</a:t>
            </a:r>
            <a:r>
              <a:rPr lang="en-US" altLang="zh-TW"/>
              <a:t> applies to each tuple, so its effect on bags is like its effect on sets.</a:t>
            </a:r>
          </a:p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Projection</a:t>
            </a:r>
            <a:r>
              <a:rPr lang="en-US" altLang="zh-TW"/>
              <a:t> also applies to each tuple, but as a bag operator, we do not eliminate duplicates.</a:t>
            </a:r>
          </a:p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Products and joins</a:t>
            </a:r>
            <a:r>
              <a:rPr lang="en-US" altLang="zh-TW"/>
              <a:t> are done on each pair of tuples, so duplicates in bags have no effect on how we operate.</a:t>
            </a:r>
          </a:p>
        </p:txBody>
      </p:sp>
    </p:spTree>
    <p:extLst>
      <p:ext uri="{BB962C8B-B14F-4D97-AF65-F5344CB8AC3E}">
        <p14:creationId xmlns:p14="http://schemas.microsoft.com/office/powerpoint/2010/main" val="16707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CD89-302F-41D9-B301-2CC2BF629FCE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981075"/>
            <a:ext cx="7315200" cy="838200"/>
          </a:xfrm>
        </p:spPr>
        <p:txBody>
          <a:bodyPr/>
          <a:lstStyle/>
          <a:p>
            <a:r>
              <a:rPr lang="en-US" altLang="zh-TW"/>
              <a:t>Example: Bag Selection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1050925" y="2090738"/>
            <a:ext cx="6161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R(	A	B  )		S(	B	C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5	6		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7621" name="Rectangle 5"/>
          <p:cNvSpPr>
            <a:spLocks noChangeArrowheads="1"/>
          </p:cNvSpPr>
          <p:nvPr/>
        </p:nvSpPr>
        <p:spPr bwMode="auto">
          <a:xfrm>
            <a:off x="5562600" y="2057400"/>
            <a:ext cx="1371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7622" name="Line 6"/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7624" name="Line 8"/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7625" name="Line 9"/>
          <p:cNvSpPr>
            <a:spLocks noChangeShapeType="1"/>
          </p:cNvSpPr>
          <p:nvPr/>
        </p:nvSpPr>
        <p:spPr bwMode="auto">
          <a:xfrm>
            <a:off x="6248400" y="2057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1066800" y="4122738"/>
            <a:ext cx="412115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/>
              <a:t>σ</a:t>
            </a:r>
            <a:r>
              <a:rPr lang="en-US" altLang="zh-TW" sz="3200" b="1" i="1" baseline="-25000">
                <a:latin typeface="Tahoma" pitchFamily="34" charset="0"/>
              </a:rPr>
              <a:t>A</a:t>
            </a:r>
            <a:r>
              <a:rPr lang="en-US" altLang="zh-TW" sz="3200" b="1" baseline="-25000">
                <a:latin typeface="Tahoma" pitchFamily="34" charset="0"/>
              </a:rPr>
              <a:t>+</a:t>
            </a:r>
            <a:r>
              <a:rPr lang="en-US" altLang="zh-TW" sz="3200" b="1" i="1" baseline="-25000">
                <a:latin typeface="Tahoma" pitchFamily="34" charset="0"/>
              </a:rPr>
              <a:t>B</a:t>
            </a:r>
            <a:r>
              <a:rPr lang="en-US" altLang="zh-TW" sz="3200" b="1" baseline="-25000">
                <a:latin typeface="Tahoma" pitchFamily="34" charset="0"/>
              </a:rPr>
              <a:t>&lt;5</a:t>
            </a:r>
            <a:r>
              <a:rPr lang="en-US" altLang="zh-TW" sz="3200" b="1" i="1">
                <a:latin typeface="Tahoma" pitchFamily="34" charset="0"/>
              </a:rPr>
              <a:t> </a:t>
            </a:r>
            <a:r>
              <a:rPr lang="en-US" altLang="zh-TW" sz="3200" b="1">
                <a:latin typeface="Tahoma" pitchFamily="34" charset="0"/>
              </a:rPr>
              <a:t>(R) =	A</a:t>
            </a:r>
            <a:r>
              <a:rPr lang="en-US" altLang="zh-TW">
                <a:latin typeface="Tahoma" pitchFamily="34" charset="0"/>
              </a:rPr>
              <a:t>	</a:t>
            </a:r>
            <a:r>
              <a:rPr lang="en-US" altLang="zh-TW" sz="3200" b="1">
                <a:latin typeface="Tahoma" pitchFamily="34" charset="0"/>
              </a:rPr>
              <a:t>B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</a:t>
            </a:r>
          </a:p>
        </p:txBody>
      </p:sp>
      <p:sp>
        <p:nvSpPr>
          <p:cNvPr id="367628" name="Rectangle 12"/>
          <p:cNvSpPr>
            <a:spLocks noChangeArrowheads="1"/>
          </p:cNvSpPr>
          <p:nvPr/>
        </p:nvSpPr>
        <p:spPr bwMode="auto">
          <a:xfrm>
            <a:off x="3848100" y="4191000"/>
            <a:ext cx="1371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7629" name="Line 13"/>
          <p:cNvSpPr>
            <a:spLocks noChangeShapeType="1"/>
          </p:cNvSpPr>
          <p:nvPr/>
        </p:nvSpPr>
        <p:spPr bwMode="auto">
          <a:xfrm>
            <a:off x="3848100" y="4648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7630" name="Line 14"/>
          <p:cNvSpPr>
            <a:spLocks noChangeShapeType="1"/>
          </p:cNvSpPr>
          <p:nvPr/>
        </p:nvSpPr>
        <p:spPr bwMode="auto">
          <a:xfrm>
            <a:off x="4500563" y="4191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7633" name="Rectangle 17"/>
          <p:cNvSpPr>
            <a:spLocks noChangeArrowheads="1"/>
          </p:cNvSpPr>
          <p:nvPr/>
        </p:nvSpPr>
        <p:spPr bwMode="auto">
          <a:xfrm>
            <a:off x="3779838" y="3860800"/>
            <a:ext cx="1512887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79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67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3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ABE5-172D-42A0-8506-570EDEB3A4AB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Bag Projection</a:t>
            </a: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1050925" y="2090738"/>
            <a:ext cx="6161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R(	A	B  )		S(	B	C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5	6		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5562600" y="2057400"/>
            <a:ext cx="1371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647" name="Line 7"/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648" name="Line 8"/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649" name="Line 9"/>
          <p:cNvSpPr>
            <a:spLocks noChangeShapeType="1"/>
          </p:cNvSpPr>
          <p:nvPr/>
        </p:nvSpPr>
        <p:spPr bwMode="auto">
          <a:xfrm>
            <a:off x="6248400" y="2057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1066800" y="4122738"/>
            <a:ext cx="3143250" cy="167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/>
              <a:t>π</a:t>
            </a:r>
            <a:r>
              <a:rPr lang="en-US" altLang="zh-TW" sz="3200" b="1" i="1" baseline="-25000">
                <a:latin typeface="Tahoma" pitchFamily="34" charset="0"/>
              </a:rPr>
              <a:t>A</a:t>
            </a:r>
            <a:r>
              <a:rPr lang="en-US" altLang="zh-TW" sz="3200" b="1" i="1">
                <a:latin typeface="Tahoma" pitchFamily="34" charset="0"/>
              </a:rPr>
              <a:t> </a:t>
            </a:r>
            <a:r>
              <a:rPr lang="en-US" altLang="zh-TW" sz="3200" b="1">
                <a:latin typeface="Tahoma" pitchFamily="34" charset="0"/>
              </a:rPr>
              <a:t>(R) =        </a:t>
            </a:r>
            <a:r>
              <a:rPr lang="en-US" altLang="zh-TW">
                <a:latin typeface="Tahoma" pitchFamily="34" charset="0"/>
              </a:rPr>
              <a:t>A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</a:t>
            </a:r>
          </a:p>
        </p:txBody>
      </p:sp>
      <p:sp>
        <p:nvSpPr>
          <p:cNvPr id="368651" name="Rectangle 11"/>
          <p:cNvSpPr>
            <a:spLocks noChangeArrowheads="1"/>
          </p:cNvSpPr>
          <p:nvPr/>
        </p:nvSpPr>
        <p:spPr bwMode="auto">
          <a:xfrm>
            <a:off x="3749675" y="4191000"/>
            <a:ext cx="441325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652" name="Line 12"/>
          <p:cNvSpPr>
            <a:spLocks noChangeShapeType="1"/>
          </p:cNvSpPr>
          <p:nvPr/>
        </p:nvSpPr>
        <p:spPr bwMode="auto">
          <a:xfrm>
            <a:off x="3749675" y="4648200"/>
            <a:ext cx="441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654" name="Rectangle 14"/>
          <p:cNvSpPr>
            <a:spLocks noChangeArrowheads="1"/>
          </p:cNvSpPr>
          <p:nvPr/>
        </p:nvSpPr>
        <p:spPr bwMode="auto">
          <a:xfrm>
            <a:off x="3276600" y="4076700"/>
            <a:ext cx="1512888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2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D94-6645-4586-9E8E-022F5190C4EC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38200"/>
          </a:xfrm>
        </p:spPr>
        <p:txBody>
          <a:bodyPr/>
          <a:lstStyle/>
          <a:p>
            <a:r>
              <a:rPr lang="en-US" altLang="zh-TW"/>
              <a:t>Example: Bag Product</a:t>
            </a: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1050925" y="2090738"/>
            <a:ext cx="6161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R(	A	B  )		S(	B	C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5	6		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5562600" y="2057400"/>
            <a:ext cx="1371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670" name="Line 6"/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671" name="Line 7"/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672" name="Line 8"/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673" name="Line 9"/>
          <p:cNvSpPr>
            <a:spLocks noChangeShapeType="1"/>
          </p:cNvSpPr>
          <p:nvPr/>
        </p:nvSpPr>
        <p:spPr bwMode="auto">
          <a:xfrm>
            <a:off x="6248400" y="2057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1050925" y="3919538"/>
            <a:ext cx="49387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</a:t>
            </a:r>
            <a:r>
              <a:rPr lang="en-US" altLang="zh-TW"/>
              <a:t>×</a:t>
            </a:r>
            <a:r>
              <a:rPr lang="en-US" altLang="zh-TW">
                <a:latin typeface="Tahoma" pitchFamily="34" charset="0"/>
              </a:rPr>
              <a:t> S =	A	R.B	S.B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1	2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1	2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5	6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5	6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1	2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1	2	7	8</a:t>
            </a:r>
          </a:p>
        </p:txBody>
      </p:sp>
      <p:sp>
        <p:nvSpPr>
          <p:cNvPr id="369676" name="Rectangle 12"/>
          <p:cNvSpPr>
            <a:spLocks noChangeArrowheads="1"/>
          </p:cNvSpPr>
          <p:nvPr/>
        </p:nvSpPr>
        <p:spPr bwMode="auto">
          <a:xfrm>
            <a:off x="2895600" y="3962400"/>
            <a:ext cx="3200400" cy="2590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677" name="Line 13"/>
          <p:cNvSpPr>
            <a:spLocks noChangeShapeType="1"/>
          </p:cNvSpPr>
          <p:nvPr/>
        </p:nvSpPr>
        <p:spPr bwMode="auto">
          <a:xfrm>
            <a:off x="2895600" y="4343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678" name="Line 14"/>
          <p:cNvSpPr>
            <a:spLocks noChangeShapeType="1"/>
          </p:cNvSpPr>
          <p:nvPr/>
        </p:nvSpPr>
        <p:spPr bwMode="auto">
          <a:xfrm>
            <a:off x="3505200" y="3962400"/>
            <a:ext cx="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679" name="Line 15"/>
          <p:cNvSpPr>
            <a:spLocks noChangeShapeType="1"/>
          </p:cNvSpPr>
          <p:nvPr/>
        </p:nvSpPr>
        <p:spPr bwMode="auto">
          <a:xfrm>
            <a:off x="4495800" y="3962400"/>
            <a:ext cx="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680" name="Line 16"/>
          <p:cNvSpPr>
            <a:spLocks noChangeShapeType="1"/>
          </p:cNvSpPr>
          <p:nvPr/>
        </p:nvSpPr>
        <p:spPr bwMode="auto">
          <a:xfrm>
            <a:off x="5410200" y="3962400"/>
            <a:ext cx="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682" name="Rectangle 18"/>
          <p:cNvSpPr>
            <a:spLocks noChangeArrowheads="1"/>
          </p:cNvSpPr>
          <p:nvPr/>
        </p:nvSpPr>
        <p:spPr bwMode="auto">
          <a:xfrm>
            <a:off x="2627313" y="3860800"/>
            <a:ext cx="3600450" cy="2808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8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69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FD9-96FC-4A85-9602-6AED4EBDA3A5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315200" cy="838200"/>
          </a:xfrm>
        </p:spPr>
        <p:txBody>
          <a:bodyPr/>
          <a:lstStyle/>
          <a:p>
            <a:r>
              <a:rPr lang="en-US" altLang="zh-TW" sz="4000" u="sng" dirty="0" err="1" smtClean="0"/>
              <a:t>D</a:t>
            </a:r>
            <a:r>
              <a:rPr lang="en-US" altLang="zh-TW" sz="4000" dirty="0" err="1" smtClean="0"/>
              <a:t>ata</a:t>
            </a:r>
            <a:r>
              <a:rPr lang="en-US" altLang="zh-TW" sz="4000" u="sng" dirty="0" err="1" smtClean="0"/>
              <a:t>B</a:t>
            </a:r>
            <a:r>
              <a:rPr lang="en-US" altLang="zh-TW" sz="4000" dirty="0" err="1" smtClean="0"/>
              <a:t>ase</a:t>
            </a:r>
            <a:r>
              <a:rPr lang="en-US" altLang="zh-TW" sz="4000" dirty="0" smtClean="0"/>
              <a:t> </a:t>
            </a:r>
            <a:r>
              <a:rPr lang="en-US" altLang="zh-TW" sz="4000" u="sng" dirty="0"/>
              <a:t>M</a:t>
            </a:r>
            <a:r>
              <a:rPr lang="en-US" altLang="zh-TW" sz="4000" dirty="0"/>
              <a:t>anagement </a:t>
            </a:r>
            <a:r>
              <a:rPr lang="en-US" altLang="zh-TW" sz="4000" u="sng" dirty="0"/>
              <a:t>S</a:t>
            </a:r>
            <a:r>
              <a:rPr lang="en-US" altLang="zh-TW" sz="4000" dirty="0"/>
              <a:t>ystem DBMS,</a:t>
            </a:r>
            <a:r>
              <a:rPr lang="zh-TW" altLang="en-US" sz="4000" dirty="0">
                <a:ea typeface="標楷體" pitchFamily="65" charset="-120"/>
              </a:rPr>
              <a:t>資料庫管理系統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7315200" cy="4191000"/>
          </a:xfrm>
        </p:spPr>
        <p:txBody>
          <a:bodyPr/>
          <a:lstStyle/>
          <a:p>
            <a:r>
              <a:rPr lang="zh-TW" altLang="en-US">
                <a:ea typeface="標楷體" pitchFamily="65" charset="-120"/>
              </a:rPr>
              <a:t>一套</a:t>
            </a:r>
            <a:r>
              <a:rPr lang="zh-TW" altLang="en-US" u="sng">
                <a:solidFill>
                  <a:srgbClr val="0000FF"/>
                </a:solidFill>
                <a:ea typeface="標楷體" pitchFamily="65" charset="-120"/>
              </a:rPr>
              <a:t>管理資料庫的軟體工具</a:t>
            </a:r>
            <a:endParaRPr lang="zh-TW" altLang="en-US">
              <a:ea typeface="標楷體" pitchFamily="65" charset="-120"/>
            </a:endParaRPr>
          </a:p>
          <a:p>
            <a:r>
              <a:rPr lang="zh-TW" altLang="en-US">
                <a:ea typeface="標楷體" pitchFamily="65" charset="-120"/>
              </a:rPr>
              <a:t>由一組程式模組負責</a:t>
            </a:r>
            <a:r>
              <a:rPr lang="zh-TW" altLang="en-US">
                <a:solidFill>
                  <a:srgbClr val="0000FF"/>
                </a:solidFill>
                <a:ea typeface="標楷體" pitchFamily="65" charset="-120"/>
              </a:rPr>
              <a:t>組織</a:t>
            </a:r>
            <a:r>
              <a:rPr lang="zh-TW" altLang="en-US">
                <a:ea typeface="標楷體" pitchFamily="65" charset="-120"/>
              </a:rPr>
              <a:t>、</a:t>
            </a:r>
            <a:r>
              <a:rPr lang="zh-TW" altLang="en-US">
                <a:solidFill>
                  <a:srgbClr val="0000FF"/>
                </a:solidFill>
                <a:ea typeface="標楷體" pitchFamily="65" charset="-120"/>
              </a:rPr>
              <a:t>管理</a:t>
            </a:r>
            <a:r>
              <a:rPr lang="zh-TW" altLang="en-US">
                <a:ea typeface="標楷體" pitchFamily="65" charset="-120"/>
              </a:rPr>
              <a:t>、</a:t>
            </a:r>
            <a:r>
              <a:rPr lang="zh-TW" altLang="en-US">
                <a:solidFill>
                  <a:srgbClr val="0000FF"/>
                </a:solidFill>
                <a:ea typeface="標楷體" pitchFamily="65" charset="-120"/>
              </a:rPr>
              <a:t>儲存</a:t>
            </a:r>
            <a:r>
              <a:rPr lang="zh-TW" altLang="en-US">
                <a:ea typeface="標楷體" pitchFamily="65" charset="-120"/>
              </a:rPr>
              <a:t>和</a:t>
            </a:r>
            <a:r>
              <a:rPr lang="zh-TW" altLang="en-US">
                <a:solidFill>
                  <a:srgbClr val="0000FF"/>
                </a:solidFill>
                <a:ea typeface="標楷體" pitchFamily="65" charset="-120"/>
              </a:rPr>
              <a:t>讀取</a:t>
            </a:r>
            <a:r>
              <a:rPr lang="zh-TW" altLang="en-US">
                <a:ea typeface="標楷體" pitchFamily="65" charset="-120"/>
              </a:rPr>
              <a:t>資料庫的資料</a:t>
            </a:r>
          </a:p>
          <a:p>
            <a:r>
              <a:rPr lang="zh-TW" altLang="en-US">
                <a:ea typeface="標楷體" pitchFamily="65" charset="-120"/>
              </a:rPr>
              <a:t>使用者對於資料庫的任何操作，都一定需要</a:t>
            </a:r>
            <a:r>
              <a:rPr lang="zh-TW" altLang="en-US" u="sng">
                <a:solidFill>
                  <a:srgbClr val="0000FF"/>
                </a:solidFill>
                <a:ea typeface="標楷體" pitchFamily="65" charset="-120"/>
              </a:rPr>
              <a:t>透過資料庫管理系統</a:t>
            </a:r>
            <a:r>
              <a:rPr lang="zh-TW" altLang="en-US">
                <a:ea typeface="標楷體" pitchFamily="65" charset="-120"/>
              </a:rPr>
              <a:t>來處理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5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CC88-D565-41D5-9DF8-092D92D0AF0E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Bag Theta-Join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1050925" y="2090738"/>
            <a:ext cx="6161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R(	A,	B  )		S(	B,	C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5	6		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5562600" y="2057400"/>
            <a:ext cx="1371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0694" name="Line 6"/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0695" name="Line 7"/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0696" name="Line 8"/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6248400" y="2057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0699" name="Text Box 11"/>
          <p:cNvSpPr txBox="1">
            <a:spLocks noChangeArrowheads="1"/>
          </p:cNvSpPr>
          <p:nvPr/>
        </p:nvSpPr>
        <p:spPr bwMode="auto">
          <a:xfrm>
            <a:off x="1127125" y="3919538"/>
            <a:ext cx="58531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</a:t>
            </a:r>
            <a:r>
              <a:rPr lang="en-US" altLang="zh-TW" baseline="-25000">
                <a:latin typeface="Tahoma" pitchFamily="34" charset="0"/>
              </a:rPr>
              <a:t>R.B&lt;S.B</a:t>
            </a:r>
            <a:r>
              <a:rPr lang="en-US" altLang="zh-TW">
                <a:latin typeface="Tahoma" pitchFamily="34" charset="0"/>
              </a:rPr>
              <a:t> S =	           A	R.B	S.B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5	6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	7	8</a:t>
            </a:r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3810000" y="3962400"/>
            <a:ext cx="3200400" cy="2286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0701" name="Line 13"/>
          <p:cNvSpPr>
            <a:spLocks noChangeShapeType="1"/>
          </p:cNvSpPr>
          <p:nvPr/>
        </p:nvSpPr>
        <p:spPr bwMode="auto">
          <a:xfrm>
            <a:off x="3810000" y="4343400"/>
            <a:ext cx="3200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0702" name="Line 14"/>
          <p:cNvSpPr>
            <a:spLocks noChangeShapeType="1"/>
          </p:cNvSpPr>
          <p:nvPr/>
        </p:nvSpPr>
        <p:spPr bwMode="auto">
          <a:xfrm>
            <a:off x="6324600" y="3962400"/>
            <a:ext cx="1588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0703" name="Line 15"/>
          <p:cNvSpPr>
            <a:spLocks noChangeShapeType="1"/>
          </p:cNvSpPr>
          <p:nvPr/>
        </p:nvSpPr>
        <p:spPr bwMode="auto">
          <a:xfrm>
            <a:off x="4572000" y="3962400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0704" name="Line 16"/>
          <p:cNvSpPr>
            <a:spLocks noChangeShapeType="1"/>
          </p:cNvSpPr>
          <p:nvPr/>
        </p:nvSpPr>
        <p:spPr bwMode="auto">
          <a:xfrm>
            <a:off x="5486400" y="3962400"/>
            <a:ext cx="1588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70706" name="Group 18"/>
          <p:cNvGrpSpPr>
            <a:grpSpLocks/>
          </p:cNvGrpSpPr>
          <p:nvPr/>
        </p:nvGrpSpPr>
        <p:grpSpPr bwMode="auto">
          <a:xfrm>
            <a:off x="1619250" y="3933825"/>
            <a:ext cx="431800" cy="215900"/>
            <a:chOff x="975" y="482"/>
            <a:chExt cx="272" cy="136"/>
          </a:xfrm>
        </p:grpSpPr>
        <p:sp>
          <p:nvSpPr>
            <p:cNvPr id="370707" name="AutoShape 19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0708" name="AutoShape 20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70709" name="Rectangle 21"/>
          <p:cNvSpPr>
            <a:spLocks noChangeArrowheads="1"/>
          </p:cNvSpPr>
          <p:nvPr/>
        </p:nvSpPr>
        <p:spPr bwMode="auto">
          <a:xfrm>
            <a:off x="3635375" y="3789363"/>
            <a:ext cx="3529013" cy="2663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70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0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C8E-0086-416A-9A15-B72BA04B2F35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Bag Union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412875"/>
            <a:ext cx="7315200" cy="5040313"/>
          </a:xfrm>
        </p:spPr>
        <p:txBody>
          <a:bodyPr/>
          <a:lstStyle/>
          <a:p>
            <a:r>
              <a:rPr lang="en-US" altLang="zh-TW"/>
              <a:t>Union, intersection, and difference need </a:t>
            </a:r>
            <a:r>
              <a:rPr lang="en-US" altLang="zh-TW" sz="4400" u="sng">
                <a:solidFill>
                  <a:srgbClr val="FF0000"/>
                </a:solidFill>
              </a:rPr>
              <a:t>new definitions for bags</a:t>
            </a:r>
            <a:r>
              <a:rPr lang="en-US" altLang="zh-TW"/>
              <a:t>.</a:t>
            </a:r>
          </a:p>
          <a:p>
            <a:r>
              <a:rPr lang="en-US" altLang="zh-TW"/>
              <a:t>An element appears in the union of two bags the sum of the </a:t>
            </a:r>
            <a:r>
              <a:rPr lang="en-US" altLang="zh-TW">
                <a:solidFill>
                  <a:srgbClr val="0000FF"/>
                </a:solidFill>
              </a:rPr>
              <a:t>number of times it appears</a:t>
            </a:r>
            <a:r>
              <a:rPr lang="en-US" altLang="zh-TW"/>
              <a:t> in each bag.</a:t>
            </a:r>
          </a:p>
          <a:p>
            <a:pPr lvl="1"/>
            <a:r>
              <a:rPr lang="en-US" altLang="zh-TW" sz="3200"/>
              <a:t>Example:</a:t>
            </a:r>
            <a:r>
              <a:rPr lang="en-US" altLang="zh-TW"/>
              <a:t> </a:t>
            </a:r>
          </a:p>
          <a:p>
            <a:pPr lvl="2"/>
            <a:r>
              <a:rPr lang="en-US" altLang="zh-TW" sz="3200"/>
              <a:t>{1,2,1} UNION {1,1,2,3,1}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3600"/>
              <a:t>    = {1,1,1,1,1,2,2,3}</a:t>
            </a:r>
          </a:p>
        </p:txBody>
      </p:sp>
    </p:spTree>
    <p:extLst>
      <p:ext uri="{BB962C8B-B14F-4D97-AF65-F5344CB8AC3E}">
        <p14:creationId xmlns:p14="http://schemas.microsoft.com/office/powerpoint/2010/main" val="414517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9E2D-145D-4886-958C-019623D6E620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315200" cy="838200"/>
          </a:xfrm>
        </p:spPr>
        <p:txBody>
          <a:bodyPr/>
          <a:lstStyle/>
          <a:p>
            <a:r>
              <a:rPr lang="en-US" altLang="zh-TW"/>
              <a:t>Bag Intersection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73152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An element appears in the intersection of two bags the </a:t>
            </a:r>
            <a:r>
              <a:rPr lang="en-US" altLang="zh-TW">
                <a:solidFill>
                  <a:srgbClr val="0000FF"/>
                </a:solidFill>
              </a:rPr>
              <a:t>minimum of the number of times</a:t>
            </a:r>
            <a:r>
              <a:rPr lang="en-US" altLang="zh-TW"/>
              <a:t> it appears in either.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Example: </a:t>
            </a:r>
          </a:p>
          <a:p>
            <a:pPr lvl="2">
              <a:lnSpc>
                <a:spcPct val="90000"/>
              </a:lnSpc>
            </a:pPr>
            <a:r>
              <a:rPr lang="en-US" altLang="zh-TW" sz="3200"/>
              <a:t>{1,2,1} ∩ {1,2,3}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3200"/>
              <a:t>   = {1,2}</a:t>
            </a:r>
          </a:p>
          <a:p>
            <a:pPr lvl="2">
              <a:lnSpc>
                <a:spcPct val="90000"/>
              </a:lnSpc>
            </a:pPr>
            <a:r>
              <a:rPr lang="en-US" altLang="zh-TW" sz="3200"/>
              <a:t>{1,2,1,1} ∩ {1,2,3,1}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/>
              <a:t>            ={1,2,1}</a:t>
            </a:r>
          </a:p>
        </p:txBody>
      </p:sp>
    </p:spTree>
    <p:extLst>
      <p:ext uri="{BB962C8B-B14F-4D97-AF65-F5344CB8AC3E}">
        <p14:creationId xmlns:p14="http://schemas.microsoft.com/office/powerpoint/2010/main" val="32496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F081-28CE-4EE1-AFCD-7862166D14F2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315200" cy="838200"/>
          </a:xfrm>
        </p:spPr>
        <p:txBody>
          <a:bodyPr/>
          <a:lstStyle/>
          <a:p>
            <a:r>
              <a:rPr lang="en-US" altLang="zh-TW"/>
              <a:t>Bag Difference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700213"/>
            <a:ext cx="73152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An element appears in the difference   </a:t>
            </a:r>
            <a:r>
              <a:rPr lang="en-US" altLang="zh-TW" i="1"/>
              <a:t>A </a:t>
            </a:r>
            <a:r>
              <a:rPr lang="en-US" altLang="zh-TW" i="1">
                <a:latin typeface="Tahoma"/>
              </a:rPr>
              <a:t>–</a:t>
            </a:r>
            <a:r>
              <a:rPr lang="en-US" altLang="zh-TW" i="1"/>
              <a:t> B</a:t>
            </a:r>
            <a:r>
              <a:rPr lang="en-US" altLang="zh-TW"/>
              <a:t>  of bags as many times as it appears in </a:t>
            </a:r>
            <a:r>
              <a:rPr lang="en-US" altLang="zh-TW" i="1"/>
              <a:t>A</a:t>
            </a:r>
            <a:r>
              <a:rPr lang="en-US" altLang="zh-TW"/>
              <a:t>, </a:t>
            </a:r>
            <a:r>
              <a:rPr lang="en-US" altLang="zh-TW" sz="4000">
                <a:solidFill>
                  <a:srgbClr val="0000FF"/>
                </a:solidFill>
              </a:rPr>
              <a:t>minus</a:t>
            </a:r>
            <a:r>
              <a:rPr lang="en-US" altLang="zh-TW"/>
              <a:t> the number of times it appears in </a:t>
            </a:r>
            <a:r>
              <a:rPr lang="en-US" altLang="zh-TW" i="1"/>
              <a:t>B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</a:rPr>
              <a:t>But never less than 0 times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z="3200"/>
              <a:t>Example: </a:t>
            </a:r>
          </a:p>
          <a:p>
            <a:pPr lvl="2">
              <a:lnSpc>
                <a:spcPct val="90000"/>
              </a:lnSpc>
            </a:pPr>
            <a:r>
              <a:rPr lang="en-US" altLang="zh-TW" sz="3200"/>
              <a:t>{1,2,1} </a:t>
            </a:r>
            <a:r>
              <a:rPr lang="en-US" altLang="zh-TW" sz="3200">
                <a:latin typeface="Tahoma"/>
              </a:rPr>
              <a:t>–</a:t>
            </a:r>
            <a:r>
              <a:rPr lang="en-US" altLang="zh-TW" sz="3200"/>
              <a:t> {1,2,3}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3200"/>
              <a:t>    = {1}</a:t>
            </a:r>
          </a:p>
        </p:txBody>
      </p:sp>
    </p:spTree>
    <p:extLst>
      <p:ext uri="{BB962C8B-B14F-4D97-AF65-F5344CB8AC3E}">
        <p14:creationId xmlns:p14="http://schemas.microsoft.com/office/powerpoint/2010/main" val="345115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8C90-C852-4BD7-8BD1-8F49D7E69E5F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143000"/>
          </a:xfrm>
        </p:spPr>
        <p:txBody>
          <a:bodyPr/>
          <a:lstStyle/>
          <a:p>
            <a:r>
              <a:rPr lang="en-US" altLang="zh-TW" sz="4000"/>
              <a:t>Beware: </a:t>
            </a:r>
            <a:br>
              <a:rPr lang="en-US" altLang="zh-TW" sz="4000"/>
            </a:br>
            <a:r>
              <a:rPr lang="en-US" altLang="zh-TW">
                <a:solidFill>
                  <a:srgbClr val="FF0000"/>
                </a:solidFill>
              </a:rPr>
              <a:t>Bag Laws != Set Laws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60575"/>
            <a:ext cx="7315200" cy="4191000"/>
          </a:xfrm>
        </p:spPr>
        <p:txBody>
          <a:bodyPr/>
          <a:lstStyle/>
          <a:p>
            <a:r>
              <a:rPr lang="en-US" altLang="zh-TW"/>
              <a:t>Not all algebraic laws that hold for sets also hold for bags.</a:t>
            </a:r>
          </a:p>
          <a:p>
            <a:r>
              <a:rPr lang="en-US" altLang="zh-TW"/>
              <a:t>For one example, the </a:t>
            </a:r>
            <a:r>
              <a:rPr lang="en-US" altLang="zh-TW">
                <a:solidFill>
                  <a:srgbClr val="0000FF"/>
                </a:solidFill>
              </a:rPr>
              <a:t>commutative law</a:t>
            </a:r>
            <a:r>
              <a:rPr lang="en-US" altLang="zh-TW"/>
              <a:t> for </a:t>
            </a:r>
            <a:r>
              <a:rPr lang="en-US" altLang="zh-TW">
                <a:solidFill>
                  <a:srgbClr val="0000FF"/>
                </a:solidFill>
              </a:rPr>
              <a:t>union</a:t>
            </a:r>
            <a:r>
              <a:rPr lang="en-US" altLang="zh-TW"/>
              <a:t> (</a:t>
            </a:r>
            <a:r>
              <a:rPr lang="en-US" altLang="zh-TW" i="1"/>
              <a:t>R </a:t>
            </a:r>
            <a:r>
              <a:rPr lang="en-US" altLang="zh-TW"/>
              <a:t> ∪ </a:t>
            </a:r>
            <a:r>
              <a:rPr lang="en-US" altLang="zh-TW" i="1"/>
              <a:t>S</a:t>
            </a:r>
            <a:r>
              <a:rPr lang="en-US" altLang="zh-TW"/>
              <a:t> = </a:t>
            </a:r>
            <a:r>
              <a:rPr lang="en-US" altLang="zh-TW" i="1"/>
              <a:t>S</a:t>
            </a:r>
            <a:r>
              <a:rPr lang="en-US" altLang="zh-TW"/>
              <a:t>  ∪ </a:t>
            </a:r>
            <a:r>
              <a:rPr lang="en-US" altLang="zh-TW" i="1"/>
              <a:t>R </a:t>
            </a:r>
            <a:r>
              <a:rPr lang="en-US" altLang="zh-TW"/>
              <a:t>) </a:t>
            </a:r>
            <a:r>
              <a:rPr lang="en-US" altLang="zh-TW" sz="3600" i="1" u="sng">
                <a:solidFill>
                  <a:srgbClr val="FF0000"/>
                </a:solidFill>
              </a:rPr>
              <a:t>does</a:t>
            </a:r>
            <a:r>
              <a:rPr lang="en-US" altLang="zh-TW" sz="3600" u="sng">
                <a:solidFill>
                  <a:srgbClr val="FF0000"/>
                </a:solidFill>
              </a:rPr>
              <a:t> hold for bags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Since addition is commutative, adding the number of times </a:t>
            </a:r>
            <a:r>
              <a:rPr lang="en-US" altLang="zh-TW" i="1"/>
              <a:t>x</a:t>
            </a:r>
            <a:r>
              <a:rPr lang="en-US" altLang="zh-TW"/>
              <a:t> appears in </a:t>
            </a:r>
            <a:r>
              <a:rPr lang="en-US" altLang="zh-TW" i="1"/>
              <a:t>R</a:t>
            </a:r>
            <a:r>
              <a:rPr lang="en-US" altLang="zh-TW"/>
              <a:t> and </a:t>
            </a:r>
            <a:r>
              <a:rPr lang="en-US" altLang="zh-TW" i="1"/>
              <a:t>S</a:t>
            </a:r>
            <a:r>
              <a:rPr lang="en-US" altLang="zh-TW"/>
              <a:t> doesn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t depend on the order of </a:t>
            </a:r>
            <a:r>
              <a:rPr lang="en-US" altLang="zh-TW" i="1"/>
              <a:t>R</a:t>
            </a:r>
            <a:r>
              <a:rPr lang="en-US" altLang="zh-TW"/>
              <a:t> and </a:t>
            </a:r>
            <a:r>
              <a:rPr lang="en-US" altLang="zh-TW" i="1"/>
              <a:t>S</a:t>
            </a:r>
            <a:r>
              <a:rPr lang="en-US" altLang="zh-TW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94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A063-2ACF-4DB1-BB11-CC4A97F57731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549275"/>
            <a:ext cx="7315200" cy="1223963"/>
          </a:xfrm>
        </p:spPr>
        <p:txBody>
          <a:bodyPr/>
          <a:lstStyle/>
          <a:p>
            <a:r>
              <a:rPr lang="en-US" altLang="zh-TW" sz="4000"/>
              <a:t>An Example of </a:t>
            </a:r>
            <a:br>
              <a:rPr lang="en-US" altLang="zh-TW" sz="4000"/>
            </a:br>
            <a:r>
              <a:rPr lang="en-US" altLang="zh-TW" sz="4000"/>
              <a:t>Inequivalence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Set union is </a:t>
            </a:r>
            <a:r>
              <a:rPr lang="en-US" altLang="zh-TW" sz="3600">
                <a:solidFill>
                  <a:srgbClr val="0000FF"/>
                </a:solidFill>
              </a:rPr>
              <a:t>idempotent</a:t>
            </a:r>
            <a:r>
              <a:rPr lang="en-US" altLang="zh-TW"/>
              <a:t>, meaning that </a:t>
            </a:r>
          </a:p>
          <a:p>
            <a:pPr lvl="1">
              <a:buFont typeface="Wingdings" pitchFamily="2" charset="2"/>
              <a:buNone/>
            </a:pPr>
            <a:r>
              <a:rPr lang="en-US" altLang="zh-TW" i="1"/>
              <a:t>S</a:t>
            </a:r>
            <a:r>
              <a:rPr lang="en-US" altLang="zh-TW"/>
              <a:t>  ∪ </a:t>
            </a:r>
            <a:r>
              <a:rPr lang="en-US" altLang="zh-TW" i="1"/>
              <a:t>S</a:t>
            </a:r>
            <a:r>
              <a:rPr lang="en-US" altLang="zh-TW"/>
              <a:t> = </a:t>
            </a:r>
            <a:r>
              <a:rPr lang="en-US" altLang="zh-TW" i="1"/>
              <a:t>S</a:t>
            </a:r>
            <a:r>
              <a:rPr lang="en-US" altLang="zh-TW"/>
              <a:t>.</a:t>
            </a:r>
          </a:p>
          <a:p>
            <a:r>
              <a:rPr lang="en-US" altLang="zh-TW"/>
              <a:t>However, for bags, if </a:t>
            </a:r>
            <a:r>
              <a:rPr lang="en-US" altLang="zh-TW" i="1"/>
              <a:t>x</a:t>
            </a:r>
            <a:r>
              <a:rPr lang="en-US" altLang="zh-TW"/>
              <a:t> appears </a:t>
            </a:r>
            <a:r>
              <a:rPr lang="en-US" altLang="zh-TW" i="1">
                <a:solidFill>
                  <a:srgbClr val="0000FF"/>
                </a:solidFill>
              </a:rPr>
              <a:t>n </a:t>
            </a:r>
            <a:r>
              <a:rPr lang="en-US" altLang="zh-TW">
                <a:solidFill>
                  <a:srgbClr val="0000FF"/>
                </a:solidFill>
              </a:rPr>
              <a:t> times</a:t>
            </a:r>
            <a:r>
              <a:rPr lang="en-US" altLang="zh-TW"/>
              <a:t> in </a:t>
            </a:r>
            <a:r>
              <a:rPr lang="en-US" altLang="zh-TW" i="1"/>
              <a:t>S</a:t>
            </a:r>
            <a:r>
              <a:rPr lang="en-US" altLang="zh-TW"/>
              <a:t>, then it appears </a:t>
            </a:r>
            <a:r>
              <a:rPr lang="en-US" altLang="zh-TW" sz="3600">
                <a:solidFill>
                  <a:srgbClr val="0000FF"/>
                </a:solidFill>
              </a:rPr>
              <a:t>2</a:t>
            </a:r>
            <a:r>
              <a:rPr lang="en-US" altLang="zh-TW" sz="3600" i="1">
                <a:solidFill>
                  <a:srgbClr val="0000FF"/>
                </a:solidFill>
              </a:rPr>
              <a:t>n</a:t>
            </a:r>
            <a:r>
              <a:rPr lang="en-US" altLang="zh-TW" sz="3600">
                <a:solidFill>
                  <a:srgbClr val="0000FF"/>
                </a:solidFill>
              </a:rPr>
              <a:t>  times</a:t>
            </a:r>
            <a:r>
              <a:rPr lang="en-US" altLang="zh-TW"/>
              <a:t> in          </a:t>
            </a:r>
            <a:r>
              <a:rPr lang="en-US" altLang="zh-TW" i="1"/>
              <a:t>S</a:t>
            </a:r>
            <a:r>
              <a:rPr lang="en-US" altLang="zh-TW"/>
              <a:t>  ∪ </a:t>
            </a:r>
            <a:r>
              <a:rPr lang="en-US" altLang="zh-TW" i="1"/>
              <a:t>S</a:t>
            </a:r>
            <a:r>
              <a:rPr lang="en-US" altLang="zh-TW"/>
              <a:t>.</a:t>
            </a:r>
          </a:p>
          <a:p>
            <a:r>
              <a:rPr lang="en-US" altLang="zh-TW"/>
              <a:t>Thus </a:t>
            </a:r>
            <a:r>
              <a:rPr lang="en-US" altLang="zh-TW" i="1" u="sng">
                <a:solidFill>
                  <a:srgbClr val="FF0000"/>
                </a:solidFill>
              </a:rPr>
              <a:t>S</a:t>
            </a:r>
            <a:r>
              <a:rPr lang="en-US" altLang="zh-TW" u="sng">
                <a:solidFill>
                  <a:srgbClr val="FF0000"/>
                </a:solidFill>
              </a:rPr>
              <a:t>  ∪ </a:t>
            </a:r>
            <a:r>
              <a:rPr lang="en-US" altLang="zh-TW" i="1" u="sng">
                <a:solidFill>
                  <a:srgbClr val="FF0000"/>
                </a:solidFill>
              </a:rPr>
              <a:t>S</a:t>
            </a:r>
            <a:r>
              <a:rPr lang="en-US" altLang="zh-TW" u="sng">
                <a:solidFill>
                  <a:srgbClr val="FF0000"/>
                </a:solidFill>
              </a:rPr>
              <a:t> != </a:t>
            </a:r>
            <a:r>
              <a:rPr lang="en-US" altLang="zh-TW" i="1" u="sng">
                <a:solidFill>
                  <a:srgbClr val="FF0000"/>
                </a:solidFill>
              </a:rPr>
              <a:t>S</a:t>
            </a:r>
            <a:r>
              <a:rPr lang="en-US" altLang="zh-TW"/>
              <a:t>  in general.</a:t>
            </a:r>
          </a:p>
        </p:txBody>
      </p:sp>
    </p:spTree>
    <p:extLst>
      <p:ext uri="{BB962C8B-B14F-4D97-AF65-F5344CB8AC3E}">
        <p14:creationId xmlns:p14="http://schemas.microsoft.com/office/powerpoint/2010/main" val="38320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4BD1-5FBC-4427-933A-A3FF9920D483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836613"/>
            <a:ext cx="7315200" cy="838200"/>
          </a:xfrm>
        </p:spPr>
        <p:txBody>
          <a:bodyPr/>
          <a:lstStyle/>
          <a:p>
            <a:r>
              <a:rPr lang="en-US" altLang="zh-TW"/>
              <a:t>The Extended Algebra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1989138"/>
            <a:ext cx="8662988" cy="4608512"/>
          </a:xfrm>
        </p:spPr>
        <p:txBody>
          <a:bodyPr/>
          <a:lstStyle/>
          <a:p>
            <a:pPr marL="609600" indent="-6096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u="sng">
                <a:solidFill>
                  <a:srgbClr val="0000FF"/>
                </a:solidFill>
              </a:rPr>
              <a:t>DELTA δ</a:t>
            </a:r>
            <a:r>
              <a:rPr lang="en-US" altLang="zh-TW"/>
              <a:t>= </a:t>
            </a:r>
            <a:r>
              <a:rPr lang="en-US" altLang="zh-TW">
                <a:solidFill>
                  <a:srgbClr val="0000FF"/>
                </a:solidFill>
              </a:rPr>
              <a:t>eliminate duplicates</a:t>
            </a:r>
            <a:r>
              <a:rPr lang="en-US" altLang="zh-TW"/>
              <a:t> from bags.</a:t>
            </a:r>
          </a:p>
          <a:p>
            <a:pPr marL="609600" indent="-6096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u="sng">
                <a:solidFill>
                  <a:srgbClr val="0000FF"/>
                </a:solidFill>
              </a:rPr>
              <a:t>TAU τ</a:t>
            </a:r>
            <a:r>
              <a:rPr lang="en-US" altLang="zh-TW"/>
              <a:t>= sort tuples.</a:t>
            </a:r>
          </a:p>
          <a:p>
            <a:pPr marL="609600" indent="-6096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i="1" u="sng">
                <a:solidFill>
                  <a:srgbClr val="0000FF"/>
                </a:solidFill>
              </a:rPr>
              <a:t>Extended</a:t>
            </a:r>
            <a:r>
              <a:rPr lang="en-US" altLang="zh-TW" u="sng">
                <a:solidFill>
                  <a:srgbClr val="0000FF"/>
                </a:solidFill>
              </a:rPr>
              <a:t> </a:t>
            </a:r>
            <a:r>
              <a:rPr lang="en-US" altLang="zh-TW" i="1" u="sng">
                <a:solidFill>
                  <a:srgbClr val="0000FF"/>
                </a:solidFill>
              </a:rPr>
              <a:t>projection </a:t>
            </a:r>
            <a:r>
              <a:rPr lang="en-US" altLang="zh-TW" u="sng">
                <a:solidFill>
                  <a:srgbClr val="0000FF"/>
                </a:solidFill>
              </a:rPr>
              <a:t>:</a:t>
            </a:r>
            <a:r>
              <a:rPr lang="en-US" altLang="zh-TW"/>
              <a:t> arithmetic, duplication of columns.</a:t>
            </a:r>
          </a:p>
          <a:p>
            <a:pPr marL="609600" indent="-6096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u="sng">
                <a:solidFill>
                  <a:srgbClr val="0000FF"/>
                </a:solidFill>
              </a:rPr>
              <a:t>GAMMA γ</a:t>
            </a:r>
            <a:r>
              <a:rPr lang="en-US" altLang="zh-TW"/>
              <a:t>= </a:t>
            </a:r>
            <a:r>
              <a:rPr lang="en-US" altLang="zh-TW">
                <a:solidFill>
                  <a:srgbClr val="0000FF"/>
                </a:solidFill>
              </a:rPr>
              <a:t>grouping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FF"/>
                </a:solidFill>
              </a:rPr>
              <a:t>aggregation</a:t>
            </a:r>
            <a:r>
              <a:rPr lang="en-US" altLang="zh-TW"/>
              <a:t>.</a:t>
            </a:r>
          </a:p>
          <a:p>
            <a:pPr marL="609600" indent="-6096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u="sng">
                <a:solidFill>
                  <a:srgbClr val="0000FF"/>
                </a:solidFill>
              </a:rPr>
              <a:t>OUTERJOIN</a:t>
            </a:r>
            <a:r>
              <a:rPr lang="en-US" altLang="zh-TW"/>
              <a:t>: </a:t>
            </a:r>
            <a:r>
              <a:rPr lang="en-US" altLang="zh-TW">
                <a:solidFill>
                  <a:srgbClr val="0000FF"/>
                </a:solidFill>
              </a:rPr>
              <a:t>avoids </a:t>
            </a:r>
            <a:r>
              <a:rPr lang="en-US" altLang="zh-TW">
                <a:solidFill>
                  <a:srgbClr val="0000FF"/>
                </a:solidFill>
                <a:latin typeface="Tahoma"/>
              </a:rPr>
              <a:t>“</a:t>
            </a:r>
            <a:r>
              <a:rPr lang="en-US" altLang="zh-TW">
                <a:solidFill>
                  <a:srgbClr val="0000FF"/>
                </a:solidFill>
              </a:rPr>
              <a:t>dangling tuples</a:t>
            </a:r>
            <a:r>
              <a:rPr lang="en-US" altLang="zh-TW">
                <a:solidFill>
                  <a:srgbClr val="0000FF"/>
                </a:solidFill>
                <a:latin typeface="Tahoma"/>
              </a:rPr>
              <a:t>”</a:t>
            </a:r>
            <a:r>
              <a:rPr lang="en-US" altLang="zh-TW"/>
              <a:t> </a:t>
            </a:r>
          </a:p>
          <a:p>
            <a:pPr marL="990600" lvl="1" indent="-533400">
              <a:buFont typeface="Monotype Sorts" pitchFamily="2" charset="2"/>
              <a:buNone/>
            </a:pPr>
            <a:r>
              <a:rPr lang="en-US" altLang="zh-TW">
                <a:solidFill>
                  <a:srgbClr val="FF0000"/>
                </a:solidFill>
              </a:rPr>
              <a:t> dangling tuple :</a:t>
            </a:r>
            <a:r>
              <a:rPr lang="en-US" altLang="zh-TW"/>
              <a:t> tuples that do not join with anything.</a:t>
            </a:r>
          </a:p>
        </p:txBody>
      </p:sp>
    </p:spTree>
    <p:extLst>
      <p:ext uri="{BB962C8B-B14F-4D97-AF65-F5344CB8AC3E}">
        <p14:creationId xmlns:p14="http://schemas.microsoft.com/office/powerpoint/2010/main" val="12436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15E2-668A-4C85-A57C-59E4386A4338}" type="slidenum">
              <a:rPr lang="en-US" altLang="zh-TW"/>
              <a:pPr/>
              <a:t>67</a:t>
            </a:fld>
            <a:endParaRPr lang="en-US" altLang="zh-TW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08050"/>
            <a:ext cx="7315200" cy="838200"/>
          </a:xfrm>
        </p:spPr>
        <p:txBody>
          <a:bodyPr/>
          <a:lstStyle/>
          <a:p>
            <a:r>
              <a:rPr lang="en-US" altLang="zh-TW"/>
              <a:t>Duplicate Elimination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Denoted by : </a:t>
            </a:r>
            <a:r>
              <a:rPr lang="en-US" altLang="zh-TW" sz="4000" u="sng">
                <a:solidFill>
                  <a:srgbClr val="0000FF"/>
                </a:solidFill>
              </a:rPr>
              <a:t>R1:=δ(R2)</a:t>
            </a:r>
          </a:p>
          <a:p>
            <a:r>
              <a:rPr lang="en-US" altLang="zh-TW"/>
              <a:t>R1 := DELTA(R2).</a:t>
            </a:r>
          </a:p>
          <a:p>
            <a:r>
              <a:rPr lang="en-US" altLang="zh-TW"/>
              <a:t>R1 consists of one copy of each tuple that appears in R2 one or more times.</a:t>
            </a:r>
          </a:p>
        </p:txBody>
      </p:sp>
    </p:spTree>
    <p:extLst>
      <p:ext uri="{BB962C8B-B14F-4D97-AF65-F5344CB8AC3E}">
        <p14:creationId xmlns:p14="http://schemas.microsoft.com/office/powerpoint/2010/main" val="21163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E420-D901-4441-B0F2-77451F3D6D53}" type="slidenum">
              <a:rPr lang="en-US" altLang="zh-TW"/>
              <a:pPr/>
              <a:t>68</a:t>
            </a:fld>
            <a:endParaRPr lang="en-US" altLang="zh-TW"/>
          </a:p>
        </p:txBody>
      </p:sp>
      <p:sp>
        <p:nvSpPr>
          <p:cNvPr id="378889" name="Rectangle 9"/>
          <p:cNvSpPr>
            <a:spLocks noChangeArrowheads="1"/>
          </p:cNvSpPr>
          <p:nvPr/>
        </p:nvSpPr>
        <p:spPr bwMode="auto">
          <a:xfrm>
            <a:off x="3063875" y="4233863"/>
            <a:ext cx="12192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2057400" y="2209800"/>
            <a:ext cx="12192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r>
              <a:rPr lang="en-US" altLang="zh-TW"/>
              <a:t>Example: Duplicate Elimination</a:t>
            </a:r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1127125" y="2166938"/>
            <a:ext cx="21923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	A	B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</p:txBody>
      </p:sp>
      <p:sp>
        <p:nvSpPr>
          <p:cNvPr id="378885" name="Line 5"/>
          <p:cNvSpPr>
            <a:spLocks noChangeShapeType="1"/>
          </p:cNvSpPr>
          <p:nvPr/>
        </p:nvSpPr>
        <p:spPr bwMode="auto">
          <a:xfrm>
            <a:off x="2057400" y="25908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886" name="Line 6"/>
          <p:cNvSpPr>
            <a:spLocks noChangeShapeType="1"/>
          </p:cNvSpPr>
          <p:nvPr/>
        </p:nvSpPr>
        <p:spPr bwMode="auto">
          <a:xfrm>
            <a:off x="2667000" y="22098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1219200" y="4089400"/>
            <a:ext cx="3106738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/>
              <a:t>δ</a:t>
            </a:r>
            <a:r>
              <a:rPr lang="en-US" altLang="zh-TW" sz="3200" b="1">
                <a:latin typeface="Tahoma" pitchFamily="34" charset="0"/>
              </a:rPr>
              <a:t>(R)</a:t>
            </a:r>
            <a:r>
              <a:rPr lang="en-US" altLang="zh-TW">
                <a:latin typeface="Tahoma" pitchFamily="34" charset="0"/>
              </a:rPr>
              <a:t> =	A	B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1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3	4</a:t>
            </a:r>
          </a:p>
        </p:txBody>
      </p:sp>
      <p:sp>
        <p:nvSpPr>
          <p:cNvPr id="378890" name="Line 10"/>
          <p:cNvSpPr>
            <a:spLocks noChangeShapeType="1"/>
          </p:cNvSpPr>
          <p:nvPr/>
        </p:nvSpPr>
        <p:spPr bwMode="auto">
          <a:xfrm>
            <a:off x="3063875" y="4614863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>
            <a:off x="3673475" y="4233863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894" name="Rectangle 14"/>
          <p:cNvSpPr>
            <a:spLocks noChangeArrowheads="1"/>
          </p:cNvSpPr>
          <p:nvPr/>
        </p:nvSpPr>
        <p:spPr bwMode="auto">
          <a:xfrm>
            <a:off x="2843213" y="3933825"/>
            <a:ext cx="1728787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54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78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8DEB-1B48-4AE0-849B-A00B781E287A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76250"/>
            <a:ext cx="7315200" cy="838200"/>
          </a:xfrm>
        </p:spPr>
        <p:txBody>
          <a:bodyPr/>
          <a:lstStyle/>
          <a:p>
            <a:r>
              <a:rPr lang="en-US" altLang="zh-TW"/>
              <a:t>Sorting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412875"/>
            <a:ext cx="7772400" cy="518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Denoted by: </a:t>
            </a:r>
            <a:r>
              <a:rPr lang="en-US" altLang="zh-TW" sz="4400">
                <a:solidFill>
                  <a:srgbClr val="0000FF"/>
                </a:solidFill>
              </a:rPr>
              <a:t>R1:=τ</a:t>
            </a:r>
            <a:r>
              <a:rPr lang="en-US" altLang="zh-TW" sz="4400" i="1" baseline="-25000">
                <a:solidFill>
                  <a:srgbClr val="0000FF"/>
                </a:solidFill>
              </a:rPr>
              <a:t>L</a:t>
            </a:r>
            <a:r>
              <a:rPr lang="en-US" altLang="zh-TW" sz="4400" i="1">
                <a:solidFill>
                  <a:srgbClr val="0000FF"/>
                </a:solidFill>
              </a:rPr>
              <a:t> </a:t>
            </a:r>
            <a:r>
              <a:rPr lang="en-US" altLang="zh-TW" sz="4400">
                <a:solidFill>
                  <a:srgbClr val="0000FF"/>
                </a:solidFill>
              </a:rPr>
              <a:t>(R2)</a:t>
            </a:r>
          </a:p>
          <a:p>
            <a:pPr>
              <a:lnSpc>
                <a:spcPct val="90000"/>
              </a:lnSpc>
            </a:pPr>
            <a:r>
              <a:rPr lang="en-US" altLang="zh-TW"/>
              <a:t>R1 := TAU</a:t>
            </a:r>
            <a:r>
              <a:rPr lang="en-US" altLang="zh-TW" i="1" baseline="-25000"/>
              <a:t>L</a:t>
            </a:r>
            <a:r>
              <a:rPr lang="en-US" altLang="zh-TW"/>
              <a:t> (R2).</a:t>
            </a:r>
          </a:p>
          <a:p>
            <a:pPr lvl="1">
              <a:lnSpc>
                <a:spcPct val="90000"/>
              </a:lnSpc>
            </a:pPr>
            <a:r>
              <a:rPr lang="en-US" altLang="zh-TW" i="1"/>
              <a:t>L</a:t>
            </a:r>
            <a:r>
              <a:rPr lang="en-US" altLang="zh-TW"/>
              <a:t>  is a list of some of the attributes of R2.</a:t>
            </a:r>
          </a:p>
          <a:p>
            <a:pPr>
              <a:lnSpc>
                <a:spcPct val="90000"/>
              </a:lnSpc>
            </a:pPr>
            <a:r>
              <a:rPr lang="en-US" altLang="zh-TW"/>
              <a:t>R1 is the list of tuples of R2 sorted first on the value of the </a:t>
            </a:r>
            <a:r>
              <a:rPr lang="en-US" altLang="zh-TW" u="sng">
                <a:solidFill>
                  <a:srgbClr val="0000FF"/>
                </a:solidFill>
              </a:rPr>
              <a:t>first attribute on </a:t>
            </a:r>
            <a:r>
              <a:rPr lang="en-US" altLang="zh-TW" i="1" u="sng">
                <a:solidFill>
                  <a:srgbClr val="0000FF"/>
                </a:solidFill>
              </a:rPr>
              <a:t>L</a:t>
            </a:r>
            <a:r>
              <a:rPr lang="en-US" altLang="zh-TW"/>
              <a:t>, </a:t>
            </a:r>
            <a:r>
              <a:rPr lang="en-US" altLang="zh-TW">
                <a:solidFill>
                  <a:srgbClr val="0000FF"/>
                </a:solidFill>
              </a:rPr>
              <a:t>then</a:t>
            </a:r>
            <a:r>
              <a:rPr lang="en-US" altLang="zh-TW"/>
              <a:t> on the </a:t>
            </a:r>
            <a:r>
              <a:rPr lang="en-US" altLang="zh-TW" u="sng">
                <a:solidFill>
                  <a:srgbClr val="0000FF"/>
                </a:solidFill>
              </a:rPr>
              <a:t>second attribute of </a:t>
            </a:r>
            <a:r>
              <a:rPr lang="en-US" altLang="zh-TW" i="1" u="sng">
                <a:solidFill>
                  <a:srgbClr val="0000FF"/>
                </a:solidFill>
              </a:rPr>
              <a:t>L</a:t>
            </a:r>
            <a:r>
              <a:rPr lang="en-US" altLang="zh-TW"/>
              <a:t>, and so on.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Break ties arbitrarily.</a:t>
            </a:r>
          </a:p>
          <a:p>
            <a:pPr>
              <a:lnSpc>
                <a:spcPct val="90000"/>
              </a:lnSpc>
            </a:pPr>
            <a:r>
              <a:rPr lang="en-US" altLang="zh-TW"/>
              <a:t>TAU is the only operator whose result is </a:t>
            </a:r>
            <a:r>
              <a:rPr lang="en-US" altLang="zh-TW">
                <a:solidFill>
                  <a:srgbClr val="0000FF"/>
                </a:solidFill>
              </a:rPr>
              <a:t>neither a set nor a bag</a:t>
            </a:r>
            <a:r>
              <a:rPr lang="en-US" altLang="zh-TW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76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B57A-ACFD-4C37-8E3A-107D685A02BC}" type="slidenum">
              <a:rPr lang="en-US" altLang="zh-TW"/>
              <a:pPr/>
              <a:t>7</a:t>
            </a:fld>
            <a:endParaRPr lang="en-US" altLang="zh-TW"/>
          </a:p>
        </p:txBody>
      </p:sp>
      <p:grpSp>
        <p:nvGrpSpPr>
          <p:cNvPr id="92183" name="Group 23"/>
          <p:cNvGrpSpPr>
            <a:grpSpLocks/>
          </p:cNvGrpSpPr>
          <p:nvPr/>
        </p:nvGrpSpPr>
        <p:grpSpPr bwMode="auto">
          <a:xfrm>
            <a:off x="152400" y="914400"/>
            <a:ext cx="1905000" cy="3581400"/>
            <a:chOff x="96" y="576"/>
            <a:chExt cx="1200" cy="2256"/>
          </a:xfrm>
        </p:grpSpPr>
        <p:sp>
          <p:nvSpPr>
            <p:cNvPr id="92181" name="Rectangle 21"/>
            <p:cNvSpPr>
              <a:spLocks noChangeArrowheads="1"/>
            </p:cNvSpPr>
            <p:nvPr/>
          </p:nvSpPr>
          <p:spPr bwMode="auto">
            <a:xfrm>
              <a:off x="96" y="576"/>
              <a:ext cx="1200" cy="22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182" name="Text Box 22"/>
            <p:cNvSpPr txBox="1">
              <a:spLocks noChangeArrowheads="1"/>
            </p:cNvSpPr>
            <p:nvPr/>
          </p:nvSpPr>
          <p:spPr bwMode="auto">
            <a:xfrm>
              <a:off x="192" y="576"/>
              <a:ext cx="104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Database </a:t>
              </a:r>
            </a:p>
            <a:p>
              <a:r>
                <a:rPr lang="en-US" altLang="zh-TW"/>
                <a:t>Administrator </a:t>
              </a:r>
            </a:p>
            <a:p>
              <a:r>
                <a:rPr lang="en-US" altLang="zh-TW"/>
                <a:t>(DBA)</a:t>
              </a:r>
            </a:p>
          </p:txBody>
        </p:sp>
      </p:grp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762000"/>
          </a:xfrm>
        </p:spPr>
        <p:txBody>
          <a:bodyPr/>
          <a:lstStyle/>
          <a:p>
            <a:r>
              <a:rPr lang="en-US" altLang="zh-TW"/>
              <a:t>DBMS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276225" y="2054651"/>
            <a:ext cx="1657350" cy="9366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000">
                <a:solidFill>
                  <a:srgbClr val="000000"/>
                </a:solidFill>
              </a:rPr>
              <a:t>Database</a:t>
            </a:r>
          </a:p>
          <a:p>
            <a:r>
              <a:rPr lang="en-US" altLang="zh-TW" sz="2000">
                <a:solidFill>
                  <a:srgbClr val="000000"/>
                </a:solidFill>
              </a:rPr>
              <a:t>Manager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250825" y="3352800"/>
            <a:ext cx="1657350" cy="10128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000">
                <a:solidFill>
                  <a:srgbClr val="000000"/>
                </a:solidFill>
              </a:rPr>
              <a:t>Database</a:t>
            </a:r>
          </a:p>
          <a:p>
            <a:r>
              <a:rPr lang="en-US" altLang="zh-TW" sz="2000">
                <a:solidFill>
                  <a:srgbClr val="000000"/>
                </a:solidFill>
              </a:rPr>
              <a:t>Developer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50825" y="5013325"/>
            <a:ext cx="1728788" cy="1008063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000">
                <a:solidFill>
                  <a:srgbClr val="000000"/>
                </a:solidFill>
              </a:rPr>
              <a:t>Database</a:t>
            </a:r>
          </a:p>
          <a:p>
            <a:r>
              <a:rPr lang="en-US" altLang="zh-TW" sz="2000">
                <a:solidFill>
                  <a:srgbClr val="000000"/>
                </a:solidFill>
              </a:rPr>
              <a:t>User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3563938" y="1412875"/>
            <a:ext cx="3024187" cy="511175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3781425" y="1773238"/>
            <a:ext cx="2519363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0">
                <a:solidFill>
                  <a:srgbClr val="000000"/>
                </a:solidFill>
              </a:rPr>
              <a:t>Data Control</a:t>
            </a:r>
          </a:p>
          <a:p>
            <a:r>
              <a:rPr lang="en-US" altLang="zh-TW" sz="2400" b="0">
                <a:solidFill>
                  <a:srgbClr val="000000"/>
                </a:solidFill>
              </a:rPr>
              <a:t>Language</a:t>
            </a:r>
          </a:p>
          <a:p>
            <a:r>
              <a:rPr lang="en-US" altLang="zh-TW" sz="2400" b="0">
                <a:solidFill>
                  <a:srgbClr val="000000"/>
                </a:solidFill>
              </a:rPr>
              <a:t>(DCL)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3779838" y="3357563"/>
            <a:ext cx="2592387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0">
                <a:solidFill>
                  <a:srgbClr val="000000"/>
                </a:solidFill>
              </a:rPr>
              <a:t>Data Definition</a:t>
            </a:r>
          </a:p>
          <a:p>
            <a:r>
              <a:rPr lang="en-US" altLang="zh-TW" sz="2400" b="0">
                <a:solidFill>
                  <a:srgbClr val="000000"/>
                </a:solidFill>
              </a:rPr>
              <a:t>Language</a:t>
            </a:r>
          </a:p>
          <a:p>
            <a:r>
              <a:rPr lang="en-US" altLang="zh-TW" sz="2400" b="0">
                <a:solidFill>
                  <a:srgbClr val="000000"/>
                </a:solidFill>
              </a:rPr>
              <a:t>(DDL)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3779838" y="4941888"/>
            <a:ext cx="2592387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0">
                <a:solidFill>
                  <a:srgbClr val="000000"/>
                </a:solidFill>
              </a:rPr>
              <a:t>Data Manipulation</a:t>
            </a:r>
          </a:p>
          <a:p>
            <a:r>
              <a:rPr lang="en-US" altLang="zh-TW" sz="2400" b="0">
                <a:solidFill>
                  <a:srgbClr val="000000"/>
                </a:solidFill>
              </a:rPr>
              <a:t>Language</a:t>
            </a:r>
          </a:p>
          <a:p>
            <a:r>
              <a:rPr lang="en-US" altLang="zh-TW" sz="2400" b="0">
                <a:solidFill>
                  <a:srgbClr val="000000"/>
                </a:solidFill>
              </a:rPr>
              <a:t>(DML)</a:t>
            </a: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2268538" y="3500438"/>
            <a:ext cx="935037" cy="865187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0">
                <a:solidFill>
                  <a:srgbClr val="000000"/>
                </a:solidFill>
              </a:rPr>
              <a:t>AP</a:t>
            </a: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2268538" y="5084763"/>
            <a:ext cx="935037" cy="865187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0">
                <a:solidFill>
                  <a:srgbClr val="000000"/>
                </a:solidFill>
              </a:rPr>
              <a:t>Query</a:t>
            </a:r>
          </a:p>
          <a:p>
            <a:r>
              <a:rPr lang="en-US" altLang="zh-TW" sz="2400" b="0">
                <a:solidFill>
                  <a:srgbClr val="000000"/>
                </a:solidFill>
              </a:rPr>
              <a:t>AP</a:t>
            </a: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1908175" y="2276475"/>
            <a:ext cx="187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1908175" y="393382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>
            <a:off x="3203575" y="39338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>
            <a:off x="1979613" y="5516563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>
            <a:off x="3203575" y="54451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7235825" y="2492375"/>
            <a:ext cx="1295400" cy="1008063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0">
                <a:solidFill>
                  <a:srgbClr val="000000"/>
                </a:solidFill>
              </a:rPr>
              <a:t>OS</a:t>
            </a:r>
          </a:p>
        </p:txBody>
      </p:sp>
      <p:sp>
        <p:nvSpPr>
          <p:cNvPr id="92178" name="Line 18"/>
          <p:cNvSpPr>
            <a:spLocks noChangeShapeType="1"/>
          </p:cNvSpPr>
          <p:nvPr/>
        </p:nvSpPr>
        <p:spPr bwMode="auto">
          <a:xfrm>
            <a:off x="6588125" y="29241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2179" name="Line 19"/>
          <p:cNvSpPr>
            <a:spLocks noChangeShapeType="1"/>
          </p:cNvSpPr>
          <p:nvPr/>
        </p:nvSpPr>
        <p:spPr bwMode="auto">
          <a:xfrm>
            <a:off x="7885113" y="35004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2180" name="AutoShape 20"/>
          <p:cNvSpPr>
            <a:spLocks noChangeArrowheads="1"/>
          </p:cNvSpPr>
          <p:nvPr/>
        </p:nvSpPr>
        <p:spPr bwMode="auto">
          <a:xfrm>
            <a:off x="7164388" y="4005263"/>
            <a:ext cx="1511300" cy="2376487"/>
          </a:xfrm>
          <a:prstGeom prst="can">
            <a:avLst>
              <a:gd name="adj" fmla="val 39312"/>
            </a:avLst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0">
                <a:solidFill>
                  <a:srgbClr val="000000"/>
                </a:solidFill>
              </a:rPr>
              <a:t>Database</a:t>
            </a:r>
          </a:p>
          <a:p>
            <a:r>
              <a:rPr lang="en-US" altLang="zh-TW" sz="2400" b="0">
                <a:solidFill>
                  <a:srgbClr val="000000"/>
                </a:solidFill>
              </a:rPr>
              <a:t>*File</a:t>
            </a:r>
          </a:p>
          <a:p>
            <a:r>
              <a:rPr lang="en-US" altLang="zh-TW" sz="2400" b="0">
                <a:solidFill>
                  <a:srgbClr val="000000"/>
                </a:solidFill>
              </a:rPr>
              <a:t>*Structure</a:t>
            </a:r>
          </a:p>
          <a:p>
            <a:r>
              <a:rPr lang="en-US" altLang="zh-TW" sz="2400" b="0">
                <a:solidFill>
                  <a:srgbClr val="000000"/>
                </a:solidFill>
              </a:rPr>
              <a:t>*Dictionary</a:t>
            </a:r>
          </a:p>
        </p:txBody>
      </p:sp>
      <p:sp>
        <p:nvSpPr>
          <p:cNvPr id="92184" name="Oval 24"/>
          <p:cNvSpPr>
            <a:spLocks noChangeArrowheads="1"/>
          </p:cNvSpPr>
          <p:nvPr/>
        </p:nvSpPr>
        <p:spPr bwMode="auto">
          <a:xfrm>
            <a:off x="1586428" y="1674279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>
                <a:ea typeface="標楷體" pitchFamily="65" charset="-120"/>
              </a:rPr>
              <a:t>董事長</a:t>
            </a:r>
          </a:p>
        </p:txBody>
      </p:sp>
      <p:sp>
        <p:nvSpPr>
          <p:cNvPr id="92185" name="Oval 25"/>
          <p:cNvSpPr>
            <a:spLocks noChangeArrowheads="1"/>
          </p:cNvSpPr>
          <p:nvPr/>
        </p:nvSpPr>
        <p:spPr bwMode="auto">
          <a:xfrm>
            <a:off x="1621262" y="3172868"/>
            <a:ext cx="1870444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>
                <a:ea typeface="標楷體" pitchFamily="65" charset="-120"/>
              </a:rPr>
              <a:t>開發工程師</a:t>
            </a:r>
          </a:p>
        </p:txBody>
      </p:sp>
      <p:sp>
        <p:nvSpPr>
          <p:cNvPr id="92186" name="Oval 26"/>
          <p:cNvSpPr>
            <a:spLocks noChangeArrowheads="1"/>
          </p:cNvSpPr>
          <p:nvPr/>
        </p:nvSpPr>
        <p:spPr bwMode="auto">
          <a:xfrm>
            <a:off x="1548606" y="4708525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>
                <a:ea typeface="標楷體" pitchFamily="65" charset="-120"/>
              </a:rPr>
              <a:t>使用者</a:t>
            </a:r>
          </a:p>
        </p:txBody>
      </p:sp>
    </p:spTree>
    <p:extLst>
      <p:ext uri="{BB962C8B-B14F-4D97-AF65-F5344CB8AC3E}">
        <p14:creationId xmlns:p14="http://schemas.microsoft.com/office/powerpoint/2010/main" val="2506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4" grpId="0" animBg="1"/>
      <p:bldP spid="92185" grpId="0" animBg="1"/>
      <p:bldP spid="9218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DAA3-BB18-426E-AE32-B797EE030380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362200" y="2209800"/>
            <a:ext cx="1219200" cy="1447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Sorting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1431925" y="2166938"/>
            <a:ext cx="21923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	A	B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5	2</a:t>
            </a: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431925" y="3894138"/>
            <a:ext cx="4643438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/>
              <a:t>τ</a:t>
            </a:r>
            <a:r>
              <a:rPr lang="en-US" altLang="zh-TW" sz="3200" b="1" i="1" baseline="-25000">
                <a:latin typeface="Tahoma" pitchFamily="34" charset="0"/>
              </a:rPr>
              <a:t>B</a:t>
            </a:r>
            <a:r>
              <a:rPr lang="en-US" altLang="zh-TW" sz="3200" b="1">
                <a:latin typeface="Tahoma" pitchFamily="34" charset="0"/>
              </a:rPr>
              <a:t> (R)</a:t>
            </a:r>
            <a:r>
              <a:rPr lang="en-US" altLang="zh-TW" sz="3200">
                <a:latin typeface="Tahoma" pitchFamily="34" charset="0"/>
              </a:rPr>
              <a:t> =</a:t>
            </a:r>
            <a:r>
              <a:rPr lang="en-US" altLang="zh-TW">
                <a:latin typeface="Tahoma" pitchFamily="34" charset="0"/>
              </a:rPr>
              <a:t>	[(5,2), (1,2), (3,4)]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                 </a:t>
            </a:r>
            <a:r>
              <a:rPr lang="en-US" altLang="zh-TW" b="1">
                <a:latin typeface="Tahoma" pitchFamily="34" charset="0"/>
              </a:rPr>
              <a:t>=</a:t>
            </a:r>
            <a:r>
              <a:rPr lang="en-US" altLang="zh-TW">
                <a:latin typeface="Tahoma" pitchFamily="34" charset="0"/>
              </a:rPr>
              <a:t>[(1,2), (5,2), (3,4)]</a:t>
            </a:r>
          </a:p>
        </p:txBody>
      </p:sp>
      <p:sp>
        <p:nvSpPr>
          <p:cNvPr id="380934" name="Line 6"/>
          <p:cNvSpPr>
            <a:spLocks noChangeShapeType="1"/>
          </p:cNvSpPr>
          <p:nvPr/>
        </p:nvSpPr>
        <p:spPr bwMode="auto">
          <a:xfrm>
            <a:off x="2362200" y="25908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0935" name="Line 7"/>
          <p:cNvSpPr>
            <a:spLocks noChangeShapeType="1"/>
          </p:cNvSpPr>
          <p:nvPr/>
        </p:nvSpPr>
        <p:spPr bwMode="auto">
          <a:xfrm>
            <a:off x="2971800" y="22098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0938" name="Rectangle 10"/>
          <p:cNvSpPr>
            <a:spLocks noChangeArrowheads="1"/>
          </p:cNvSpPr>
          <p:nvPr/>
        </p:nvSpPr>
        <p:spPr bwMode="auto">
          <a:xfrm>
            <a:off x="2987675" y="3789363"/>
            <a:ext cx="3313113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78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 autoUpdateAnimBg="0"/>
      <p:bldP spid="38093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236B-9E11-402F-AC40-153D93155CA5}" type="slidenum">
              <a:rPr lang="en-US" altLang="zh-TW"/>
              <a:pPr/>
              <a:t>71</a:t>
            </a:fld>
            <a:endParaRPr lang="en-US" altLang="zh-TW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549275"/>
            <a:ext cx="7315200" cy="838200"/>
          </a:xfrm>
        </p:spPr>
        <p:txBody>
          <a:bodyPr/>
          <a:lstStyle/>
          <a:p>
            <a:r>
              <a:rPr lang="en-US" altLang="zh-TW"/>
              <a:t>Extended Projection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569325" cy="5229225"/>
          </a:xfrm>
        </p:spPr>
        <p:txBody>
          <a:bodyPr/>
          <a:lstStyle/>
          <a:p>
            <a:pPr marL="609600" indent="-609600"/>
            <a:r>
              <a:rPr lang="en-US" altLang="zh-TW"/>
              <a:t>Using the same π</a:t>
            </a:r>
            <a:r>
              <a:rPr lang="en-US" altLang="zh-TW" i="1" baseline="-25000"/>
              <a:t>L</a:t>
            </a:r>
            <a:r>
              <a:rPr lang="en-US" altLang="zh-TW"/>
              <a:t> operator, we allow the list L  to contain </a:t>
            </a:r>
            <a:r>
              <a:rPr lang="en-US" altLang="zh-TW" sz="3600">
                <a:solidFill>
                  <a:srgbClr val="0000FF"/>
                </a:solidFill>
              </a:rPr>
              <a:t>arbitrary expressions</a:t>
            </a:r>
            <a:r>
              <a:rPr lang="en-US" altLang="zh-TW"/>
              <a:t> involving attributes, for example:</a:t>
            </a:r>
          </a:p>
          <a:p>
            <a:pPr marL="1371600" lvl="2" indent="-4572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sz="3200"/>
              <a:t>Arithmetic on attributes, e.g., </a:t>
            </a:r>
            <a:r>
              <a:rPr lang="en-US" altLang="zh-TW" sz="3200" i="1"/>
              <a:t>A</a:t>
            </a:r>
            <a:r>
              <a:rPr lang="en-US" altLang="zh-TW" sz="3200"/>
              <a:t>+</a:t>
            </a:r>
            <a:r>
              <a:rPr lang="en-US" altLang="zh-TW" sz="3200" i="1"/>
              <a:t>B</a:t>
            </a:r>
            <a:r>
              <a:rPr lang="en-US" altLang="zh-TW" sz="3200"/>
              <a:t>.</a:t>
            </a:r>
          </a:p>
          <a:p>
            <a:pPr marL="1371600" lvl="2" indent="-4572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sz="3200"/>
              <a:t>Duplicate occurrences of the same attribute</a:t>
            </a:r>
          </a:p>
          <a:p>
            <a:pPr marL="1371600" lvl="2" indent="-4572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sz="3200"/>
              <a:t>A→C (→:rename)</a:t>
            </a:r>
          </a:p>
          <a:p>
            <a:pPr marL="1371600" lvl="2" indent="-4572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sz="3200"/>
              <a:t>A+B →C</a:t>
            </a:r>
          </a:p>
        </p:txBody>
      </p:sp>
    </p:spTree>
    <p:extLst>
      <p:ext uri="{BB962C8B-B14F-4D97-AF65-F5344CB8AC3E}">
        <p14:creationId xmlns:p14="http://schemas.microsoft.com/office/powerpoint/2010/main" val="42751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2F42-8910-40CF-98BE-BD03F77B5325}" type="slidenum">
              <a:rPr lang="en-US" altLang="zh-TW"/>
              <a:pPr/>
              <a:t>72</a:t>
            </a:fld>
            <a:endParaRPr lang="en-US" altLang="zh-TW"/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1905000" y="2057400"/>
            <a:ext cx="12192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Extended Projection</a:t>
            </a:r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974725" y="2014538"/>
            <a:ext cx="2192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	A	B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</a:t>
            </a:r>
          </a:p>
        </p:txBody>
      </p:sp>
      <p:sp>
        <p:nvSpPr>
          <p:cNvPr id="382981" name="Line 5"/>
          <p:cNvSpPr>
            <a:spLocks noChangeShapeType="1"/>
          </p:cNvSpPr>
          <p:nvPr/>
        </p:nvSpPr>
        <p:spPr bwMode="auto">
          <a:xfrm>
            <a:off x="1905000" y="24384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>
            <a:off x="2514600" y="2057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2984" name="Text Box 8"/>
          <p:cNvSpPr txBox="1">
            <a:spLocks noChangeArrowheads="1"/>
          </p:cNvSpPr>
          <p:nvPr/>
        </p:nvSpPr>
        <p:spPr bwMode="auto">
          <a:xfrm>
            <a:off x="990600" y="3479800"/>
            <a:ext cx="6934200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/>
              <a:t>π</a:t>
            </a:r>
            <a:r>
              <a:rPr lang="en-US" altLang="zh-TW" sz="3200" b="1" i="1" baseline="-25000">
                <a:latin typeface="Tahoma" pitchFamily="34" charset="0"/>
              </a:rPr>
              <a:t>A</a:t>
            </a:r>
            <a:r>
              <a:rPr lang="en-US" altLang="zh-TW" sz="3200" b="1" baseline="-25000">
                <a:latin typeface="Tahoma" pitchFamily="34" charset="0"/>
              </a:rPr>
              <a:t>+</a:t>
            </a:r>
            <a:r>
              <a:rPr lang="en-US" altLang="zh-TW" sz="3200" b="1" i="1" baseline="-25000">
                <a:latin typeface="Tahoma" pitchFamily="34" charset="0"/>
              </a:rPr>
              <a:t>B </a:t>
            </a:r>
            <a:r>
              <a:rPr lang="en-US" altLang="zh-TW" sz="3200" b="1" baseline="-25000">
                <a:solidFill>
                  <a:srgbClr val="000000"/>
                </a:solidFill>
              </a:rPr>
              <a:t>→C</a:t>
            </a:r>
            <a:r>
              <a:rPr lang="en-US" altLang="zh-TW" sz="3200" b="1" baseline="-25000">
                <a:latin typeface="Tahoma" pitchFamily="34" charset="0"/>
              </a:rPr>
              <a:t>,</a:t>
            </a:r>
            <a:r>
              <a:rPr lang="en-US" altLang="zh-TW" sz="3200" b="1" i="1" baseline="-25000">
                <a:latin typeface="Tahoma" pitchFamily="34" charset="0"/>
              </a:rPr>
              <a:t>A</a:t>
            </a:r>
            <a:r>
              <a:rPr lang="en-US" altLang="zh-TW" sz="3200" b="1" baseline="-25000">
                <a:solidFill>
                  <a:srgbClr val="000000"/>
                </a:solidFill>
              </a:rPr>
              <a:t>→A1</a:t>
            </a:r>
            <a:r>
              <a:rPr lang="en-US" altLang="zh-TW" sz="3200" b="1" baseline="-25000">
                <a:latin typeface="Tahoma" pitchFamily="34" charset="0"/>
              </a:rPr>
              <a:t>,</a:t>
            </a:r>
            <a:r>
              <a:rPr lang="en-US" altLang="zh-TW" sz="3200" b="1" i="1" baseline="-25000">
                <a:latin typeface="Tahoma" pitchFamily="34" charset="0"/>
              </a:rPr>
              <a:t>A</a:t>
            </a:r>
            <a:r>
              <a:rPr lang="en-US" altLang="zh-TW" sz="3200" b="1" baseline="-25000">
                <a:solidFill>
                  <a:srgbClr val="000000"/>
                </a:solidFill>
              </a:rPr>
              <a:t>→A2</a:t>
            </a:r>
            <a:r>
              <a:rPr lang="en-US" altLang="zh-TW" sz="3200">
                <a:latin typeface="Tahoma" pitchFamily="34" charset="0"/>
              </a:rPr>
              <a:t> (R) =</a:t>
            </a:r>
            <a:r>
              <a:rPr lang="en-US" altLang="zh-TW">
                <a:latin typeface="Tahoma" pitchFamily="34" charset="0"/>
              </a:rPr>
              <a:t>	C	A1	A2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                    3	1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                    7	3	3</a:t>
            </a:r>
          </a:p>
        </p:txBody>
      </p:sp>
      <p:grpSp>
        <p:nvGrpSpPr>
          <p:cNvPr id="382985" name="Group 9"/>
          <p:cNvGrpSpPr>
            <a:grpSpLocks/>
          </p:cNvGrpSpPr>
          <p:nvPr/>
        </p:nvGrpSpPr>
        <p:grpSpPr bwMode="auto">
          <a:xfrm>
            <a:off x="5518150" y="3581400"/>
            <a:ext cx="2438400" cy="1143000"/>
            <a:chOff x="2890" y="2283"/>
            <a:chExt cx="1536" cy="720"/>
          </a:xfrm>
        </p:grpSpPr>
        <p:sp>
          <p:nvSpPr>
            <p:cNvPr id="382986" name="Rectangle 10"/>
            <p:cNvSpPr>
              <a:spLocks noChangeArrowheads="1"/>
            </p:cNvSpPr>
            <p:nvPr/>
          </p:nvSpPr>
          <p:spPr bwMode="auto">
            <a:xfrm>
              <a:off x="2890" y="2283"/>
              <a:ext cx="1536" cy="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2987" name="Line 11"/>
            <p:cNvSpPr>
              <a:spLocks noChangeShapeType="1"/>
            </p:cNvSpPr>
            <p:nvPr/>
          </p:nvSpPr>
          <p:spPr bwMode="auto">
            <a:xfrm>
              <a:off x="2890" y="2523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2988" name="Line 12"/>
            <p:cNvSpPr>
              <a:spLocks noChangeShapeType="1"/>
            </p:cNvSpPr>
            <p:nvPr/>
          </p:nvSpPr>
          <p:spPr bwMode="auto">
            <a:xfrm>
              <a:off x="3466" y="2283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2989" name="Line 13"/>
            <p:cNvSpPr>
              <a:spLocks noChangeShapeType="1"/>
            </p:cNvSpPr>
            <p:nvPr/>
          </p:nvSpPr>
          <p:spPr bwMode="auto">
            <a:xfrm>
              <a:off x="3946" y="2283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82992" name="Rectangle 16"/>
          <p:cNvSpPr>
            <a:spLocks noChangeArrowheads="1"/>
          </p:cNvSpPr>
          <p:nvPr/>
        </p:nvSpPr>
        <p:spPr bwMode="auto">
          <a:xfrm>
            <a:off x="5435600" y="3357563"/>
            <a:ext cx="2808288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0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D456-AF7C-42FD-9EC4-ABC9E91B802F}" type="slidenum">
              <a:rPr lang="en-US" altLang="zh-TW"/>
              <a:pPr/>
              <a:t>73</a:t>
            </a:fld>
            <a:endParaRPr lang="en-US" altLang="zh-TW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7315200" cy="838200"/>
          </a:xfrm>
        </p:spPr>
        <p:txBody>
          <a:bodyPr/>
          <a:lstStyle/>
          <a:p>
            <a:r>
              <a:rPr lang="en-US" altLang="zh-TW"/>
              <a:t>Aggregation Operators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818438" cy="4191000"/>
          </a:xfrm>
        </p:spPr>
        <p:txBody>
          <a:bodyPr/>
          <a:lstStyle/>
          <a:p>
            <a:r>
              <a:rPr lang="en-US" altLang="zh-TW"/>
              <a:t>Aggregation operators are </a:t>
            </a:r>
            <a:r>
              <a:rPr lang="en-US" altLang="zh-TW" sz="4000">
                <a:solidFill>
                  <a:srgbClr val="FF0000"/>
                </a:solidFill>
              </a:rPr>
              <a:t>not operators</a:t>
            </a:r>
            <a:r>
              <a:rPr lang="en-US" altLang="zh-TW"/>
              <a:t> of relational algebra.</a:t>
            </a:r>
          </a:p>
          <a:p>
            <a:r>
              <a:rPr lang="en-US" altLang="zh-TW"/>
              <a:t>Rather, they </a:t>
            </a:r>
            <a:r>
              <a:rPr lang="en-US" altLang="zh-TW" u="sng">
                <a:solidFill>
                  <a:srgbClr val="0000FF"/>
                </a:solidFill>
              </a:rPr>
              <a:t>apply to entire columns of a table</a:t>
            </a:r>
            <a:r>
              <a:rPr lang="en-US" altLang="zh-TW"/>
              <a:t> and </a:t>
            </a:r>
            <a:r>
              <a:rPr lang="en-US" altLang="zh-TW" u="sng">
                <a:solidFill>
                  <a:srgbClr val="0000FF"/>
                </a:solidFill>
              </a:rPr>
              <a:t>produce a single result</a:t>
            </a:r>
            <a:r>
              <a:rPr lang="en-US" altLang="zh-TW"/>
              <a:t>.</a:t>
            </a:r>
          </a:p>
          <a:p>
            <a:r>
              <a:rPr lang="en-US" altLang="zh-TW"/>
              <a:t>The most important examples: </a:t>
            </a:r>
          </a:p>
          <a:p>
            <a:pPr lvl="1"/>
            <a:r>
              <a:rPr lang="en-US" altLang="zh-TW" sz="3200">
                <a:solidFill>
                  <a:srgbClr val="0000FF"/>
                </a:solidFill>
              </a:rPr>
              <a:t>SUM, AVG, COUNT, MIN, and MAX</a:t>
            </a:r>
          </a:p>
        </p:txBody>
      </p:sp>
    </p:spTree>
    <p:extLst>
      <p:ext uri="{BB962C8B-B14F-4D97-AF65-F5344CB8AC3E}">
        <p14:creationId xmlns:p14="http://schemas.microsoft.com/office/powerpoint/2010/main" val="9662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F3CD-1528-486F-84B7-BD09B9EFB545}" type="slidenum">
              <a:rPr lang="en-US" altLang="zh-TW"/>
              <a:pPr/>
              <a:t>74</a:t>
            </a:fld>
            <a:endParaRPr lang="en-US" altLang="zh-TW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Aggregation</a:t>
            </a: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1431925" y="2166938"/>
            <a:ext cx="21923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	A	B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2</a:t>
            </a:r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2362200" y="2209800"/>
            <a:ext cx="1219200" cy="144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5029" name="Line 5"/>
          <p:cNvSpPr>
            <a:spLocks noChangeShapeType="1"/>
          </p:cNvSpPr>
          <p:nvPr/>
        </p:nvSpPr>
        <p:spPr bwMode="auto">
          <a:xfrm>
            <a:off x="2362200" y="25908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5030" name="Line 6"/>
          <p:cNvSpPr>
            <a:spLocks noChangeShapeType="1"/>
          </p:cNvSpPr>
          <p:nvPr/>
        </p:nvSpPr>
        <p:spPr bwMode="auto">
          <a:xfrm>
            <a:off x="2971800" y="22098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5031" name="Text Box 7"/>
          <p:cNvSpPr txBox="1">
            <a:spLocks noChangeArrowheads="1"/>
          </p:cNvSpPr>
          <p:nvPr/>
        </p:nvSpPr>
        <p:spPr bwMode="auto">
          <a:xfrm>
            <a:off x="2362200" y="4038600"/>
            <a:ext cx="21669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SUM(A)     = 7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COUNT(A) = 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MAX(B)     = 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AVG(B)     = 3</a:t>
            </a:r>
          </a:p>
        </p:txBody>
      </p:sp>
      <p:sp>
        <p:nvSpPr>
          <p:cNvPr id="385036" name="Rectangle 12"/>
          <p:cNvSpPr>
            <a:spLocks noChangeArrowheads="1"/>
          </p:cNvSpPr>
          <p:nvPr/>
        </p:nvSpPr>
        <p:spPr bwMode="auto">
          <a:xfrm>
            <a:off x="4211638" y="4005263"/>
            <a:ext cx="1512887" cy="1655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5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385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1" grpId="0" autoUpdateAnimBg="0"/>
      <p:bldP spid="38503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8A06-2531-412D-92F6-C03B0E594767}" type="slidenum">
              <a:rPr lang="en-US" altLang="zh-TW"/>
              <a:pPr/>
              <a:t>75</a:t>
            </a:fld>
            <a:endParaRPr lang="en-US" altLang="zh-TW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7315200" cy="838200"/>
          </a:xfrm>
        </p:spPr>
        <p:txBody>
          <a:bodyPr/>
          <a:lstStyle/>
          <a:p>
            <a:r>
              <a:rPr lang="en-US" altLang="zh-TW"/>
              <a:t>Grouping Operator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7848600" cy="4191000"/>
          </a:xfrm>
        </p:spPr>
        <p:txBody>
          <a:bodyPr/>
          <a:lstStyle/>
          <a:p>
            <a:pPr marL="609600" indent="-609600"/>
            <a:r>
              <a:rPr lang="en-US" altLang="zh-TW"/>
              <a:t>Denoted by </a:t>
            </a:r>
            <a:r>
              <a:rPr lang="en-US" altLang="zh-TW" sz="4000">
                <a:solidFill>
                  <a:srgbClr val="0000FF"/>
                </a:solidFill>
              </a:rPr>
              <a:t>γ</a:t>
            </a:r>
            <a:r>
              <a:rPr lang="en-US" altLang="zh-TW" sz="4000" i="1" baseline="-25000">
                <a:solidFill>
                  <a:srgbClr val="0000FF"/>
                </a:solidFill>
              </a:rPr>
              <a:t>L</a:t>
            </a:r>
            <a:r>
              <a:rPr lang="en-US" altLang="zh-TW" sz="4000">
                <a:solidFill>
                  <a:srgbClr val="0000FF"/>
                </a:solidFill>
              </a:rPr>
              <a:t> (R2)</a:t>
            </a:r>
          </a:p>
          <a:p>
            <a:pPr marL="609600" indent="-609600"/>
            <a:r>
              <a:rPr lang="en-US" altLang="zh-TW"/>
              <a:t>R1 := GAMMA</a:t>
            </a:r>
            <a:r>
              <a:rPr lang="en-US" altLang="zh-TW" i="1" baseline="-25000"/>
              <a:t>L</a:t>
            </a:r>
            <a:r>
              <a:rPr lang="en-US" altLang="zh-TW"/>
              <a:t> (R2).  </a:t>
            </a:r>
            <a:r>
              <a:rPr lang="en-US" altLang="zh-TW" i="1"/>
              <a:t>L</a:t>
            </a:r>
            <a:r>
              <a:rPr lang="en-US" altLang="zh-TW"/>
              <a:t>  is a list of elements that are either:</a:t>
            </a:r>
          </a:p>
          <a:p>
            <a:pPr marL="990600" lvl="1" indent="-5334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sz="3200" u="sng">
                <a:solidFill>
                  <a:srgbClr val="0000FF"/>
                </a:solidFill>
              </a:rPr>
              <a:t>Individual attributes</a:t>
            </a:r>
            <a:r>
              <a:rPr lang="en-US" altLang="zh-TW" sz="3200"/>
              <a:t> </a:t>
            </a:r>
            <a:r>
              <a:rPr lang="en-US" altLang="zh-TW" sz="3200">
                <a:solidFill>
                  <a:srgbClr val="FF0000"/>
                </a:solidFill>
              </a:rPr>
              <a:t>(for grouping)</a:t>
            </a:r>
            <a:endParaRPr lang="en-US" altLang="zh-TW" sz="3200"/>
          </a:p>
          <a:p>
            <a:pPr marL="990600" lvl="1" indent="-5334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sz="3200" u="sng">
                <a:solidFill>
                  <a:srgbClr val="0000FF"/>
                </a:solidFill>
              </a:rPr>
              <a:t>AGG(</a:t>
            </a:r>
            <a:r>
              <a:rPr lang="en-US" altLang="zh-TW" sz="3200" i="1" u="sng">
                <a:solidFill>
                  <a:srgbClr val="0000FF"/>
                </a:solidFill>
              </a:rPr>
              <a:t>A</a:t>
            </a:r>
            <a:r>
              <a:rPr lang="en-US" altLang="zh-TW" sz="3200" u="sng">
                <a:solidFill>
                  <a:srgbClr val="0000FF"/>
                </a:solidFill>
              </a:rPr>
              <a:t>)</a:t>
            </a:r>
          </a:p>
          <a:p>
            <a:pPr marL="1371600" lvl="2" indent="-457200">
              <a:buClr>
                <a:schemeClr val="bg2"/>
              </a:buClr>
              <a:buFont typeface="Monotype Sorts" pitchFamily="2" charset="2"/>
              <a:buChar char="w"/>
            </a:pPr>
            <a:r>
              <a:rPr lang="en-US" altLang="zh-TW" sz="2800"/>
              <a:t>AGG is one of the aggregation operators</a:t>
            </a:r>
          </a:p>
          <a:p>
            <a:pPr marL="1371600" lvl="2" indent="-457200">
              <a:buClr>
                <a:schemeClr val="bg2"/>
              </a:buClr>
              <a:buFont typeface="Monotype Sorts" pitchFamily="2" charset="2"/>
              <a:buChar char="w"/>
            </a:pPr>
            <a:r>
              <a:rPr lang="en-US" altLang="zh-TW" sz="2800" i="1"/>
              <a:t>A</a:t>
            </a:r>
            <a:r>
              <a:rPr lang="en-US" altLang="zh-TW" sz="2800"/>
              <a:t>  is an attribute</a:t>
            </a:r>
          </a:p>
        </p:txBody>
      </p:sp>
    </p:spTree>
    <p:extLst>
      <p:ext uri="{BB962C8B-B14F-4D97-AF65-F5344CB8AC3E}">
        <p14:creationId xmlns:p14="http://schemas.microsoft.com/office/powerpoint/2010/main" val="30174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BBC2-0EFD-406B-ABDF-EDE4245732C6}" type="slidenum">
              <a:rPr lang="en-US" altLang="zh-TW"/>
              <a:pPr/>
              <a:t>76</a:t>
            </a:fld>
            <a:endParaRPr lang="en-US" altLang="zh-TW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7315200" cy="838200"/>
          </a:xfrm>
        </p:spPr>
        <p:txBody>
          <a:bodyPr/>
          <a:lstStyle/>
          <a:p>
            <a:r>
              <a:rPr lang="en-US" altLang="zh-TW"/>
              <a:t>Applying </a:t>
            </a:r>
            <a:r>
              <a:rPr lang="en-US" altLang="zh-TW" sz="5400">
                <a:solidFill>
                  <a:srgbClr val="0000FF"/>
                </a:solidFill>
              </a:rPr>
              <a:t>γ</a:t>
            </a:r>
            <a:r>
              <a:rPr lang="en-US" altLang="zh-TW" sz="5400" b="0" i="1" baseline="-25000">
                <a:solidFill>
                  <a:srgbClr val="0000FF"/>
                </a:solidFill>
              </a:rPr>
              <a:t>L</a:t>
            </a:r>
            <a:r>
              <a:rPr lang="en-US" altLang="zh-TW" sz="5400">
                <a:solidFill>
                  <a:srgbClr val="0000FF"/>
                </a:solidFill>
              </a:rPr>
              <a:t>(R)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281987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en-US" altLang="zh-TW" sz="3600" u="sng">
                <a:solidFill>
                  <a:srgbClr val="FF0000"/>
                </a:solidFill>
              </a:rPr>
              <a:t>Group </a:t>
            </a:r>
            <a:r>
              <a:rPr lang="en-US" altLang="zh-TW" sz="3600" i="1" u="sng">
                <a:solidFill>
                  <a:srgbClr val="FF0000"/>
                </a:solidFill>
              </a:rPr>
              <a:t>R</a:t>
            </a:r>
            <a:r>
              <a:rPr lang="en-US" altLang="zh-TW" sz="2800"/>
              <a:t>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/>
              <a:t>According to </a:t>
            </a:r>
            <a:r>
              <a:rPr lang="en-US" altLang="zh-TW">
                <a:solidFill>
                  <a:srgbClr val="0000FF"/>
                </a:solidFill>
              </a:rPr>
              <a:t>all the grouping attributes on list </a:t>
            </a:r>
            <a:r>
              <a:rPr lang="en-US" altLang="zh-TW" i="1">
                <a:solidFill>
                  <a:srgbClr val="0000FF"/>
                </a:solidFill>
              </a:rPr>
              <a:t>L</a:t>
            </a:r>
            <a:r>
              <a:rPr lang="en-US" altLang="zh-TW"/>
              <a:t>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/>
              <a:t>That is, </a:t>
            </a:r>
            <a:r>
              <a:rPr lang="en-US" altLang="zh-TW">
                <a:solidFill>
                  <a:srgbClr val="0000FF"/>
                </a:solidFill>
              </a:rPr>
              <a:t>form one group</a:t>
            </a:r>
            <a:r>
              <a:rPr lang="en-US" altLang="zh-TW" sz="2400"/>
              <a:t> for </a:t>
            </a:r>
            <a:r>
              <a:rPr lang="en-US" altLang="zh-TW">
                <a:solidFill>
                  <a:srgbClr val="0000FF"/>
                </a:solidFill>
              </a:rPr>
              <a:t>each distinct list</a:t>
            </a:r>
            <a:r>
              <a:rPr lang="en-US" altLang="zh-TW" sz="2400"/>
              <a:t> of values for those attributes in </a:t>
            </a:r>
            <a:r>
              <a:rPr lang="en-US" altLang="zh-TW" sz="2400" i="1"/>
              <a:t>R</a:t>
            </a:r>
            <a:r>
              <a:rPr lang="en-US" altLang="zh-TW" sz="2400"/>
              <a:t>.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en-US" altLang="zh-TW" sz="3600" u="sng">
                <a:solidFill>
                  <a:srgbClr val="FF0000"/>
                </a:solidFill>
              </a:rPr>
              <a:t>Within each group</a:t>
            </a:r>
            <a:r>
              <a:rPr lang="en-US" altLang="zh-TW" sz="2800"/>
              <a:t>, </a:t>
            </a:r>
            <a:r>
              <a:rPr lang="en-US" altLang="zh-TW" sz="3600" u="sng">
                <a:solidFill>
                  <a:srgbClr val="FF0000"/>
                </a:solidFill>
              </a:rPr>
              <a:t>compute AGG(</a:t>
            </a:r>
            <a:r>
              <a:rPr lang="en-US" altLang="zh-TW" sz="3600" i="1" u="sng">
                <a:solidFill>
                  <a:srgbClr val="FF0000"/>
                </a:solidFill>
              </a:rPr>
              <a:t>A</a:t>
            </a:r>
            <a:r>
              <a:rPr lang="en-US" altLang="zh-TW" sz="3600" u="sng">
                <a:solidFill>
                  <a:srgbClr val="FF0000"/>
                </a:solidFill>
              </a:rPr>
              <a:t> )</a:t>
            </a:r>
            <a:r>
              <a:rPr lang="en-US" altLang="zh-TW" sz="2800"/>
              <a:t> for each aggregation on list </a:t>
            </a:r>
            <a:r>
              <a:rPr lang="en-US" altLang="zh-TW" sz="2800" i="1"/>
              <a:t>L</a:t>
            </a:r>
            <a:r>
              <a:rPr lang="en-US" altLang="zh-TW" sz="2800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TW" sz="2800"/>
              <a:t>The result of γ </a:t>
            </a:r>
            <a:r>
              <a:rPr lang="en-US" altLang="zh-TW">
                <a:solidFill>
                  <a:srgbClr val="0000FF"/>
                </a:solidFill>
              </a:rPr>
              <a:t>contains one tuple</a:t>
            </a:r>
            <a:r>
              <a:rPr lang="en-US" altLang="zh-TW" sz="2800"/>
              <a:t> </a:t>
            </a:r>
            <a:r>
              <a:rPr lang="en-US" altLang="zh-TW" u="sng"/>
              <a:t>from each group</a:t>
            </a:r>
            <a:r>
              <a:rPr lang="en-US" altLang="zh-TW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7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F74-B94D-4315-BC89-75BE058908D6}" type="slidenum">
              <a:rPr lang="en-US" altLang="zh-TW"/>
              <a:pPr/>
              <a:t>77</a:t>
            </a:fld>
            <a:endParaRPr lang="en-US" altLang="zh-TW"/>
          </a:p>
        </p:txBody>
      </p:sp>
      <p:grpSp>
        <p:nvGrpSpPr>
          <p:cNvPr id="388107" name="Group 11"/>
          <p:cNvGrpSpPr>
            <a:grpSpLocks/>
          </p:cNvGrpSpPr>
          <p:nvPr/>
        </p:nvGrpSpPr>
        <p:grpSpPr bwMode="auto">
          <a:xfrm>
            <a:off x="1920875" y="4995863"/>
            <a:ext cx="2133600" cy="1524000"/>
            <a:chOff x="1152" y="1392"/>
            <a:chExt cx="1344" cy="960"/>
          </a:xfrm>
        </p:grpSpPr>
        <p:sp>
          <p:nvSpPr>
            <p:cNvPr id="388108" name="Rectangle 12"/>
            <p:cNvSpPr>
              <a:spLocks noChangeArrowheads="1"/>
            </p:cNvSpPr>
            <p:nvPr/>
          </p:nvSpPr>
          <p:spPr bwMode="auto">
            <a:xfrm>
              <a:off x="1152" y="1392"/>
              <a:ext cx="1344" cy="9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8109" name="Line 13"/>
            <p:cNvSpPr>
              <a:spLocks noChangeShapeType="1"/>
            </p:cNvSpPr>
            <p:nvPr/>
          </p:nvSpPr>
          <p:spPr bwMode="auto">
            <a:xfrm>
              <a:off x="1152" y="1632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8110" name="Line 14"/>
            <p:cNvSpPr>
              <a:spLocks noChangeShapeType="1"/>
            </p:cNvSpPr>
            <p:nvPr/>
          </p:nvSpPr>
          <p:spPr bwMode="auto">
            <a:xfrm>
              <a:off x="1584" y="139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8111" name="Line 15"/>
            <p:cNvSpPr>
              <a:spLocks noChangeShapeType="1"/>
            </p:cNvSpPr>
            <p:nvPr/>
          </p:nvSpPr>
          <p:spPr bwMode="auto">
            <a:xfrm>
              <a:off x="2112" y="139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88114" name="Rectangle 18"/>
          <p:cNvSpPr>
            <a:spLocks noChangeArrowheads="1"/>
          </p:cNvSpPr>
          <p:nvPr/>
        </p:nvSpPr>
        <p:spPr bwMode="auto">
          <a:xfrm>
            <a:off x="4887913" y="3733800"/>
            <a:ext cx="29718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88100" name="Group 4"/>
          <p:cNvGrpSpPr>
            <a:grpSpLocks/>
          </p:cNvGrpSpPr>
          <p:nvPr/>
        </p:nvGrpSpPr>
        <p:grpSpPr bwMode="auto">
          <a:xfrm>
            <a:off x="1828800" y="2209800"/>
            <a:ext cx="2133600" cy="1524000"/>
            <a:chOff x="1152" y="1392"/>
            <a:chExt cx="1344" cy="960"/>
          </a:xfrm>
        </p:grpSpPr>
        <p:sp>
          <p:nvSpPr>
            <p:cNvPr id="388101" name="Rectangle 5"/>
            <p:cNvSpPr>
              <a:spLocks noChangeArrowheads="1"/>
            </p:cNvSpPr>
            <p:nvPr/>
          </p:nvSpPr>
          <p:spPr bwMode="auto">
            <a:xfrm>
              <a:off x="1152" y="1392"/>
              <a:ext cx="1344" cy="9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8102" name="Line 6"/>
            <p:cNvSpPr>
              <a:spLocks noChangeShapeType="1"/>
            </p:cNvSpPr>
            <p:nvPr/>
          </p:nvSpPr>
          <p:spPr bwMode="auto">
            <a:xfrm>
              <a:off x="1152" y="1632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8103" name="Line 7"/>
            <p:cNvSpPr>
              <a:spLocks noChangeShapeType="1"/>
            </p:cNvSpPr>
            <p:nvPr/>
          </p:nvSpPr>
          <p:spPr bwMode="auto">
            <a:xfrm>
              <a:off x="1584" y="139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8104" name="Line 8"/>
            <p:cNvSpPr>
              <a:spLocks noChangeShapeType="1"/>
            </p:cNvSpPr>
            <p:nvPr/>
          </p:nvSpPr>
          <p:spPr bwMode="auto">
            <a:xfrm>
              <a:off x="2112" y="139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382000" cy="1143000"/>
          </a:xfrm>
        </p:spPr>
        <p:txBody>
          <a:bodyPr/>
          <a:lstStyle/>
          <a:p>
            <a:r>
              <a:rPr lang="en-US" altLang="zh-TW" sz="4000"/>
              <a:t>Example: </a:t>
            </a:r>
            <a:br>
              <a:rPr lang="en-US" altLang="zh-TW" sz="4000"/>
            </a:br>
            <a:r>
              <a:rPr lang="en-US" altLang="zh-TW" sz="4000"/>
              <a:t>Grouping/Aggregation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898525" y="2166938"/>
            <a:ext cx="3556000" cy="203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	A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4	5	6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5</a:t>
            </a:r>
          </a:p>
          <a:p>
            <a:pPr eaLnBrk="0" hangingPunct="0"/>
            <a:r>
              <a:rPr lang="en-US" altLang="zh-TW" sz="3200"/>
              <a:t>γ</a:t>
            </a:r>
            <a:r>
              <a:rPr lang="en-US" altLang="zh-TW" sz="3600" b="1" i="1" u="sng" baseline="-25000">
                <a:solidFill>
                  <a:srgbClr val="0000FF"/>
                </a:solidFill>
                <a:latin typeface="Tahoma" pitchFamily="34" charset="0"/>
              </a:rPr>
              <a:t>A</a:t>
            </a:r>
            <a:r>
              <a:rPr lang="en-US" altLang="zh-TW" sz="3600" b="1" u="sng" baseline="-25000">
                <a:solidFill>
                  <a:srgbClr val="0000FF"/>
                </a:solidFill>
                <a:latin typeface="Tahoma" pitchFamily="34" charset="0"/>
              </a:rPr>
              <a:t>,</a:t>
            </a:r>
            <a:r>
              <a:rPr lang="en-US" altLang="zh-TW" sz="3600" b="1" i="1" u="sng" baseline="-25000">
                <a:solidFill>
                  <a:srgbClr val="0000FF"/>
                </a:solidFill>
                <a:latin typeface="Tahoma" pitchFamily="34" charset="0"/>
              </a:rPr>
              <a:t>B</a:t>
            </a:r>
            <a:r>
              <a:rPr lang="en-US" altLang="zh-TW" sz="3200" baseline="-25000">
                <a:latin typeface="Tahoma" pitchFamily="34" charset="0"/>
              </a:rPr>
              <a:t>,</a:t>
            </a:r>
            <a:r>
              <a:rPr lang="en-US" altLang="zh-TW" sz="3200" b="1" u="sng" baseline="-25000">
                <a:solidFill>
                  <a:srgbClr val="0000FF"/>
                </a:solidFill>
                <a:latin typeface="Tahoma" pitchFamily="34" charset="0"/>
              </a:rPr>
              <a:t>AVG(</a:t>
            </a:r>
            <a:r>
              <a:rPr lang="en-US" altLang="zh-TW" sz="3200" b="1" i="1" u="sng" baseline="-25000">
                <a:solidFill>
                  <a:srgbClr val="0000FF"/>
                </a:solidFill>
                <a:latin typeface="Tahoma" pitchFamily="34" charset="0"/>
              </a:rPr>
              <a:t>C</a:t>
            </a:r>
            <a:r>
              <a:rPr lang="en-US" altLang="zh-TW" sz="3200" b="1" u="sng" baseline="-25000">
                <a:solidFill>
                  <a:srgbClr val="0000FF"/>
                </a:solidFill>
                <a:latin typeface="Tahoma" pitchFamily="34" charset="0"/>
              </a:rPr>
              <a:t>)</a:t>
            </a:r>
            <a:r>
              <a:rPr lang="en-US" altLang="zh-TW" sz="3200">
                <a:latin typeface="Tahoma" pitchFamily="34" charset="0"/>
              </a:rPr>
              <a:t> (R)</a:t>
            </a:r>
            <a:r>
              <a:rPr lang="en-US" altLang="zh-TW">
                <a:latin typeface="Tahoma" pitchFamily="34" charset="0"/>
              </a:rPr>
              <a:t> = ??</a:t>
            </a:r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990600" y="4572000"/>
            <a:ext cx="31099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First, group </a:t>
            </a:r>
            <a:r>
              <a:rPr lang="en-US" altLang="zh-TW" i="1">
                <a:latin typeface="Tahoma" pitchFamily="34" charset="0"/>
              </a:rPr>
              <a:t>R </a:t>
            </a:r>
            <a:r>
              <a:rPr lang="en-US" altLang="zh-TW">
                <a:latin typeface="Tahoma" pitchFamily="34" charset="0"/>
              </a:rPr>
              <a:t>: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A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</a:t>
            </a:r>
            <a:r>
              <a:rPr lang="en-US" altLang="zh-TW">
                <a:solidFill>
                  <a:srgbClr val="33CC33"/>
                </a:solidFill>
                <a:latin typeface="Tahoma" pitchFamily="34" charset="0"/>
              </a:rPr>
              <a:t>1	2	3</a:t>
            </a:r>
          </a:p>
          <a:p>
            <a:pPr eaLnBrk="0" hangingPunct="0"/>
            <a:r>
              <a:rPr lang="en-US" altLang="zh-TW">
                <a:solidFill>
                  <a:srgbClr val="33CC33"/>
                </a:solidFill>
                <a:latin typeface="Tahoma" pitchFamily="34" charset="0"/>
              </a:rPr>
              <a:t>	1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</a:t>
            </a:r>
            <a:r>
              <a:rPr lang="en-US" altLang="zh-TW">
                <a:solidFill>
                  <a:srgbClr val="FF0066"/>
                </a:solidFill>
                <a:latin typeface="Tahoma" pitchFamily="34" charset="0"/>
              </a:rPr>
              <a:t>4	5	6</a:t>
            </a:r>
          </a:p>
        </p:txBody>
      </p:sp>
      <p:sp>
        <p:nvSpPr>
          <p:cNvPr id="388113" name="Text Box 17"/>
          <p:cNvSpPr txBox="1">
            <a:spLocks noChangeArrowheads="1"/>
          </p:cNvSpPr>
          <p:nvPr/>
        </p:nvSpPr>
        <p:spPr bwMode="auto">
          <a:xfrm>
            <a:off x="4953000" y="2590800"/>
            <a:ext cx="3302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Then, average </a:t>
            </a:r>
            <a:r>
              <a:rPr lang="en-US" altLang="zh-TW" i="1">
                <a:latin typeface="Tahoma" pitchFamily="34" charset="0"/>
              </a:rPr>
              <a:t>C</a:t>
            </a:r>
            <a:r>
              <a:rPr lang="en-US" altLang="zh-TW">
                <a:latin typeface="Tahoma" pitchFamily="34" charset="0"/>
              </a:rPr>
              <a:t> within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groups: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A	B	AVG(C)</a:t>
            </a:r>
          </a:p>
          <a:p>
            <a:pPr eaLnBrk="0" hangingPunct="0"/>
            <a:r>
              <a:rPr lang="en-US" altLang="zh-TW">
                <a:solidFill>
                  <a:srgbClr val="33CC33"/>
                </a:solidFill>
                <a:latin typeface="Tahoma" pitchFamily="34" charset="0"/>
              </a:rPr>
              <a:t>1	2	  4</a:t>
            </a:r>
          </a:p>
          <a:p>
            <a:pPr eaLnBrk="0" hangingPunct="0"/>
            <a:r>
              <a:rPr lang="en-US" altLang="zh-TW">
                <a:solidFill>
                  <a:srgbClr val="FF0066"/>
                </a:solidFill>
                <a:latin typeface="Tahoma" pitchFamily="34" charset="0"/>
              </a:rPr>
              <a:t>4	5	  6</a:t>
            </a:r>
          </a:p>
        </p:txBody>
      </p:sp>
      <p:sp>
        <p:nvSpPr>
          <p:cNvPr id="388115" name="Line 19"/>
          <p:cNvSpPr>
            <a:spLocks noChangeShapeType="1"/>
          </p:cNvSpPr>
          <p:nvPr/>
        </p:nvSpPr>
        <p:spPr bwMode="auto">
          <a:xfrm flipV="1">
            <a:off x="4876800" y="41148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8116" name="Line 20"/>
          <p:cNvSpPr>
            <a:spLocks noChangeShapeType="1"/>
          </p:cNvSpPr>
          <p:nvPr/>
        </p:nvSpPr>
        <p:spPr bwMode="auto">
          <a:xfrm flipH="1">
            <a:off x="5538788" y="37338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8117" name="Line 21"/>
          <p:cNvSpPr>
            <a:spLocks noChangeShapeType="1"/>
          </p:cNvSpPr>
          <p:nvPr/>
        </p:nvSpPr>
        <p:spPr bwMode="auto">
          <a:xfrm flipH="1">
            <a:off x="6553200" y="37338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8121" name="Line 25"/>
          <p:cNvSpPr>
            <a:spLocks noChangeShapeType="1"/>
          </p:cNvSpPr>
          <p:nvPr/>
        </p:nvSpPr>
        <p:spPr bwMode="auto">
          <a:xfrm>
            <a:off x="1403350" y="6092825"/>
            <a:ext cx="3168650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22" name="Rectangle 26"/>
          <p:cNvSpPr>
            <a:spLocks noChangeArrowheads="1"/>
          </p:cNvSpPr>
          <p:nvPr/>
        </p:nvSpPr>
        <p:spPr bwMode="auto">
          <a:xfrm>
            <a:off x="1258888" y="4941888"/>
            <a:ext cx="3313112" cy="172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8123" name="Rectangle 27"/>
          <p:cNvSpPr>
            <a:spLocks noChangeArrowheads="1"/>
          </p:cNvSpPr>
          <p:nvPr/>
        </p:nvSpPr>
        <p:spPr bwMode="auto">
          <a:xfrm>
            <a:off x="4716463" y="3644900"/>
            <a:ext cx="3455987" cy="1439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8124" name="Line 28"/>
          <p:cNvSpPr>
            <a:spLocks noChangeShapeType="1"/>
          </p:cNvSpPr>
          <p:nvPr/>
        </p:nvSpPr>
        <p:spPr bwMode="auto">
          <a:xfrm flipV="1">
            <a:off x="3995738" y="4292600"/>
            <a:ext cx="1008062" cy="144145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25" name="Line 29"/>
          <p:cNvSpPr>
            <a:spLocks noChangeShapeType="1"/>
          </p:cNvSpPr>
          <p:nvPr/>
        </p:nvSpPr>
        <p:spPr bwMode="auto">
          <a:xfrm flipV="1">
            <a:off x="3995738" y="4724400"/>
            <a:ext cx="1008062" cy="15843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45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88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388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22" grpId="0" animBg="1"/>
      <p:bldP spid="388123" grpId="0" animBg="1"/>
      <p:bldP spid="388124" grpId="0" animBg="1"/>
      <p:bldP spid="38812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DC5-5EE0-4D02-8B2E-90DD78CBC1F9}" type="slidenum">
              <a:rPr lang="en-US" altLang="zh-TW"/>
              <a:pPr/>
              <a:t>78</a:t>
            </a:fld>
            <a:endParaRPr lang="en-US" altLang="zh-TW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20713"/>
            <a:ext cx="7315200" cy="838200"/>
          </a:xfrm>
        </p:spPr>
        <p:txBody>
          <a:bodyPr/>
          <a:lstStyle/>
          <a:p>
            <a:r>
              <a:rPr lang="en-US" altLang="zh-TW"/>
              <a:t>Outer Join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305800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Suppose we join </a:t>
            </a:r>
            <a:r>
              <a:rPr lang="en-US" altLang="zh-TW" i="1"/>
              <a:t>R</a:t>
            </a:r>
            <a:r>
              <a:rPr lang="en-US" altLang="zh-TW"/>
              <a:t> JOIN</a:t>
            </a:r>
            <a:r>
              <a:rPr lang="en-US" altLang="zh-TW" baseline="-25000"/>
              <a:t>outer</a:t>
            </a:r>
            <a:r>
              <a:rPr lang="en-US" altLang="zh-TW" i="1"/>
              <a:t> S</a:t>
            </a: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Denoted by </a:t>
            </a:r>
            <a:r>
              <a:rPr lang="en-US" altLang="zh-TW" sz="3600">
                <a:solidFill>
                  <a:srgbClr val="0000FF"/>
                </a:solidFill>
              </a:rPr>
              <a:t>R        S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/>
              <a:t>A tuple of </a:t>
            </a:r>
            <a:r>
              <a:rPr lang="en-US" altLang="zh-TW" i="1"/>
              <a:t>R</a:t>
            </a:r>
            <a:r>
              <a:rPr lang="en-US" altLang="zh-TW"/>
              <a:t>  that has no tuple of </a:t>
            </a:r>
            <a:r>
              <a:rPr lang="en-US" altLang="zh-TW" i="1"/>
              <a:t>S </a:t>
            </a:r>
            <a:r>
              <a:rPr lang="en-US" altLang="zh-TW"/>
              <a:t> with which it joins is said to be </a:t>
            </a:r>
            <a:r>
              <a:rPr lang="en-US" altLang="zh-TW" sz="3600" i="1">
                <a:solidFill>
                  <a:srgbClr val="0000FF"/>
                </a:solidFill>
              </a:rPr>
              <a:t>dangling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Similarly for a tuple of </a:t>
            </a:r>
            <a:r>
              <a:rPr lang="en-US" altLang="zh-TW" i="1"/>
              <a:t>S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/>
              <a:t>Outerjoin preserves dangling tuples by padding them with a special </a:t>
            </a:r>
            <a:r>
              <a:rPr lang="en-US" altLang="zh-TW">
                <a:solidFill>
                  <a:srgbClr val="0000FF"/>
                </a:solidFill>
              </a:rPr>
              <a:t>NULL</a:t>
            </a:r>
            <a:r>
              <a:rPr lang="en-US" altLang="zh-TW"/>
              <a:t> symbol in the result.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Denoted by </a:t>
            </a:r>
            <a:r>
              <a:rPr lang="en-US" altLang="zh-TW" sz="3200">
                <a:solidFill>
                  <a:srgbClr val="0000FF"/>
                </a:solidFill>
              </a:rPr>
              <a:t>⊥.</a:t>
            </a:r>
          </a:p>
        </p:txBody>
      </p:sp>
      <p:grpSp>
        <p:nvGrpSpPr>
          <p:cNvPr id="389130" name="Group 10"/>
          <p:cNvGrpSpPr>
            <a:grpSpLocks/>
          </p:cNvGrpSpPr>
          <p:nvPr/>
        </p:nvGrpSpPr>
        <p:grpSpPr bwMode="auto">
          <a:xfrm>
            <a:off x="3635375" y="1989138"/>
            <a:ext cx="431800" cy="503237"/>
            <a:chOff x="2744" y="1525"/>
            <a:chExt cx="272" cy="317"/>
          </a:xfrm>
        </p:grpSpPr>
        <p:grpSp>
          <p:nvGrpSpPr>
            <p:cNvPr id="389126" name="Group 6"/>
            <p:cNvGrpSpPr>
              <a:grpSpLocks/>
            </p:cNvGrpSpPr>
            <p:nvPr/>
          </p:nvGrpSpPr>
          <p:grpSpPr bwMode="auto">
            <a:xfrm>
              <a:off x="2744" y="1706"/>
              <a:ext cx="272" cy="136"/>
              <a:chOff x="975" y="482"/>
              <a:chExt cx="272" cy="136"/>
            </a:xfrm>
          </p:grpSpPr>
          <p:sp>
            <p:nvSpPr>
              <p:cNvPr id="389127" name="AutoShape 7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128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89129" name="Text Box 9"/>
            <p:cNvSpPr txBox="1">
              <a:spLocks noChangeArrowheads="1"/>
            </p:cNvSpPr>
            <p:nvPr/>
          </p:nvSpPr>
          <p:spPr bwMode="auto">
            <a:xfrm>
              <a:off x="2789" y="152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48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119E-580F-4585-96C1-E9CB15A13928}" type="slidenum">
              <a:rPr lang="en-US" altLang="zh-TW"/>
              <a:pPr/>
              <a:t>79</a:t>
            </a:fld>
            <a:endParaRPr lang="en-US" altLang="zh-TW"/>
          </a:p>
        </p:txBody>
      </p:sp>
      <p:sp>
        <p:nvSpPr>
          <p:cNvPr id="390158" name="Rectangle 14"/>
          <p:cNvSpPr>
            <a:spLocks noChangeArrowheads="1"/>
          </p:cNvSpPr>
          <p:nvPr/>
        </p:nvSpPr>
        <p:spPr bwMode="auto">
          <a:xfrm>
            <a:off x="4267200" y="4648200"/>
            <a:ext cx="26670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90152" name="Group 8"/>
          <p:cNvGrpSpPr>
            <a:grpSpLocks/>
          </p:cNvGrpSpPr>
          <p:nvPr/>
        </p:nvGrpSpPr>
        <p:grpSpPr bwMode="auto">
          <a:xfrm>
            <a:off x="6019800" y="2286000"/>
            <a:ext cx="1219200" cy="1143000"/>
            <a:chOff x="1488" y="1440"/>
            <a:chExt cx="768" cy="720"/>
          </a:xfrm>
        </p:grpSpPr>
        <p:sp>
          <p:nvSpPr>
            <p:cNvPr id="390153" name="Rectangle 9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0154" name="Line 10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0155" name="Line 11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90148" name="Group 4"/>
          <p:cNvGrpSpPr>
            <a:grpSpLocks/>
          </p:cNvGrpSpPr>
          <p:nvPr/>
        </p:nvGrpSpPr>
        <p:grpSpPr bwMode="auto">
          <a:xfrm>
            <a:off x="2362200" y="2286000"/>
            <a:ext cx="1219200" cy="1143000"/>
            <a:chOff x="1488" y="1440"/>
            <a:chExt cx="768" cy="720"/>
          </a:xfrm>
        </p:grpSpPr>
        <p:sp>
          <p:nvSpPr>
            <p:cNvPr id="390149" name="Rectangle 5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0150" name="Line 6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0151" name="Line 7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Outer Join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1431925" y="2243138"/>
            <a:ext cx="73120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4	5			6	7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  <a:p>
            <a:pPr eaLnBrk="0" hangingPunct="0"/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(1,2) joins with (2,3), but the other two tuples</a:t>
            </a:r>
          </a:p>
          <a:p>
            <a:pPr eaLnBrk="0" hangingPunct="0"/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are dangling.</a:t>
            </a:r>
          </a:p>
        </p:txBody>
      </p:sp>
      <p:sp>
        <p:nvSpPr>
          <p:cNvPr id="390157" name="Text Box 13"/>
          <p:cNvSpPr txBox="1">
            <a:spLocks noChangeArrowheads="1"/>
          </p:cNvSpPr>
          <p:nvPr/>
        </p:nvSpPr>
        <p:spPr bwMode="auto">
          <a:xfrm>
            <a:off x="1508125" y="4605338"/>
            <a:ext cx="5060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         S =		A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4	5	</a:t>
            </a:r>
            <a:r>
              <a:rPr lang="en-US" altLang="zh-TW" b="1"/>
              <a:t>⊥</a:t>
            </a:r>
            <a:endParaRPr lang="en-US" altLang="zh-TW" b="1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			</a:t>
            </a:r>
            <a:r>
              <a:rPr lang="en-US" altLang="zh-TW" b="1"/>
              <a:t>⊥</a:t>
            </a:r>
            <a:r>
              <a:rPr lang="en-US" altLang="zh-TW"/>
              <a:t> </a:t>
            </a:r>
            <a:r>
              <a:rPr lang="en-US" altLang="zh-TW">
                <a:latin typeface="Tahoma" pitchFamily="34" charset="0"/>
              </a:rPr>
              <a:t>	6	 7</a:t>
            </a:r>
          </a:p>
        </p:txBody>
      </p:sp>
      <p:sp>
        <p:nvSpPr>
          <p:cNvPr id="390159" name="Line 15"/>
          <p:cNvSpPr>
            <a:spLocks noChangeShapeType="1"/>
          </p:cNvSpPr>
          <p:nvPr/>
        </p:nvSpPr>
        <p:spPr bwMode="auto">
          <a:xfrm>
            <a:off x="4267200" y="5029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0160" name="Line 16"/>
          <p:cNvSpPr>
            <a:spLocks noChangeShapeType="1"/>
          </p:cNvSpPr>
          <p:nvPr/>
        </p:nvSpPr>
        <p:spPr bwMode="auto">
          <a:xfrm>
            <a:off x="5105400" y="4648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0161" name="Line 17"/>
          <p:cNvSpPr>
            <a:spLocks noChangeShapeType="1"/>
          </p:cNvSpPr>
          <p:nvPr/>
        </p:nvSpPr>
        <p:spPr bwMode="auto">
          <a:xfrm>
            <a:off x="5867400" y="4648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90164" name="Group 20"/>
          <p:cNvGrpSpPr>
            <a:grpSpLocks/>
          </p:cNvGrpSpPr>
          <p:nvPr/>
        </p:nvGrpSpPr>
        <p:grpSpPr bwMode="auto">
          <a:xfrm>
            <a:off x="2051050" y="4437063"/>
            <a:ext cx="431800" cy="503237"/>
            <a:chOff x="2744" y="1525"/>
            <a:chExt cx="272" cy="317"/>
          </a:xfrm>
        </p:grpSpPr>
        <p:grpSp>
          <p:nvGrpSpPr>
            <p:cNvPr id="390165" name="Group 21"/>
            <p:cNvGrpSpPr>
              <a:grpSpLocks/>
            </p:cNvGrpSpPr>
            <p:nvPr/>
          </p:nvGrpSpPr>
          <p:grpSpPr bwMode="auto">
            <a:xfrm>
              <a:off x="2744" y="1706"/>
              <a:ext cx="272" cy="136"/>
              <a:chOff x="975" y="482"/>
              <a:chExt cx="272" cy="136"/>
            </a:xfrm>
          </p:grpSpPr>
          <p:sp>
            <p:nvSpPr>
              <p:cNvPr id="390166" name="AutoShape 22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167" name="AutoShape 23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90168" name="Text Box 24"/>
            <p:cNvSpPr txBox="1">
              <a:spLocks noChangeArrowheads="1"/>
            </p:cNvSpPr>
            <p:nvPr/>
          </p:nvSpPr>
          <p:spPr bwMode="auto">
            <a:xfrm>
              <a:off x="2789" y="152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</p:grpSp>
      <p:sp>
        <p:nvSpPr>
          <p:cNvPr id="390169" name="Rectangle 25"/>
          <p:cNvSpPr>
            <a:spLocks noChangeArrowheads="1"/>
          </p:cNvSpPr>
          <p:nvPr/>
        </p:nvSpPr>
        <p:spPr bwMode="auto">
          <a:xfrm>
            <a:off x="3995738" y="4508500"/>
            <a:ext cx="3024187" cy="1873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170" name="Rectangle 26"/>
          <p:cNvSpPr>
            <a:spLocks noChangeArrowheads="1"/>
          </p:cNvSpPr>
          <p:nvPr/>
        </p:nvSpPr>
        <p:spPr bwMode="auto">
          <a:xfrm>
            <a:off x="2051050" y="2997200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171" name="Rectangle 27"/>
          <p:cNvSpPr>
            <a:spLocks noChangeArrowheads="1"/>
          </p:cNvSpPr>
          <p:nvPr/>
        </p:nvSpPr>
        <p:spPr bwMode="auto">
          <a:xfrm>
            <a:off x="5724525" y="2997200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88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9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390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9" grpId="0" animBg="1"/>
      <p:bldP spid="390170" grpId="0" animBg="1"/>
      <p:bldP spid="3901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8FC9-F548-4A40-8E40-9FD4875EFC9C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315200" cy="1371600"/>
          </a:xfrm>
        </p:spPr>
        <p:txBody>
          <a:bodyPr/>
          <a:lstStyle/>
          <a:p>
            <a:r>
              <a:rPr lang="en-US" altLang="zh-TW"/>
              <a:t>DBMS -SQL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848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>
                <a:ea typeface="標楷體" pitchFamily="65" charset="-120"/>
              </a:rPr>
              <a:t>(1)Data Control Language, DCL</a:t>
            </a:r>
          </a:p>
          <a:p>
            <a:pPr lvl="1">
              <a:lnSpc>
                <a:spcPct val="80000"/>
              </a:lnSpc>
            </a:pP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資料控制語言，</a:t>
            </a:r>
            <a:r>
              <a:rPr lang="zh-TW" altLang="en-US" sz="2400" u="sng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資料庫安全管理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2400" u="sng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權限設定指令</a:t>
            </a:r>
            <a:r>
              <a:rPr lang="zh-TW" altLang="en-US" sz="24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。</a:t>
            </a:r>
          </a:p>
          <a:p>
            <a:pPr lvl="1">
              <a:lnSpc>
                <a:spcPct val="80000"/>
              </a:lnSpc>
            </a:pPr>
            <a:endParaRPr lang="zh-TW" altLang="en-US" sz="2400" u="sng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/>
              <a:t>(2)Data Definition Language, DDL</a:t>
            </a:r>
          </a:p>
          <a:p>
            <a:pPr lvl="1">
              <a:lnSpc>
                <a:spcPct val="80000"/>
              </a:lnSpc>
            </a:pP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資料定義語言，</a:t>
            </a:r>
            <a:r>
              <a:rPr lang="zh-TW" altLang="en-US" sz="2400" u="sng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建立資料表</a:t>
            </a:r>
            <a:r>
              <a:rPr lang="en-US" altLang="zh-TW" sz="2400" u="sng">
                <a:solidFill>
                  <a:srgbClr val="0000FF"/>
                </a:solidFill>
                <a:ea typeface="標楷體" pitchFamily="65" charset="-120"/>
              </a:rPr>
              <a:t>(Table)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、視界</a:t>
            </a:r>
            <a:r>
              <a:rPr lang="en-US" altLang="zh-TW" sz="2400">
                <a:ea typeface="標楷體" pitchFamily="65" charset="-120"/>
              </a:rPr>
              <a:t>(View)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、和索引</a:t>
            </a:r>
            <a:r>
              <a:rPr lang="en-US" altLang="zh-TW" sz="2400">
                <a:ea typeface="標楷體" pitchFamily="65" charset="-120"/>
              </a:rPr>
              <a:t>(Index)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和設定關連表的完整性限制條件等</a:t>
            </a:r>
            <a:r>
              <a:rPr lang="en-US" altLang="zh-TW" sz="2400">
                <a:ea typeface="標楷體" pitchFamily="65" charset="-120"/>
              </a:rPr>
              <a:t>SQL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指令。</a:t>
            </a:r>
          </a:p>
          <a:p>
            <a:pPr lvl="1">
              <a:lnSpc>
                <a:spcPct val="80000"/>
              </a:lnSpc>
            </a:pPr>
            <a:endParaRPr lang="zh-TW" altLang="en-US" sz="240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/>
              <a:t>(3)Data Manipulation Language, DML</a:t>
            </a:r>
          </a:p>
          <a:p>
            <a:pPr lvl="1">
              <a:lnSpc>
                <a:spcPct val="80000"/>
              </a:lnSpc>
            </a:pP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資料操作語言，用來進行</a:t>
            </a:r>
            <a:r>
              <a:rPr lang="zh-TW" altLang="en-US" sz="2400" u="sng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資料表查詢</a:t>
            </a:r>
            <a:r>
              <a:rPr lang="en-US" altLang="zh-TW" sz="2400">
                <a:ea typeface="標楷體" pitchFamily="65" charset="-120"/>
              </a:rPr>
              <a:t>(Select)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、新增</a:t>
            </a:r>
            <a:r>
              <a:rPr lang="en-US" altLang="zh-TW" sz="2400">
                <a:ea typeface="標楷體" pitchFamily="65" charset="-120"/>
              </a:rPr>
              <a:t>(Insert)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、刪除</a:t>
            </a:r>
            <a:r>
              <a:rPr lang="en-US" altLang="zh-TW" sz="2400">
                <a:ea typeface="標楷體" pitchFamily="65" charset="-120"/>
              </a:rPr>
              <a:t>(Delete)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、更新</a:t>
            </a:r>
            <a:r>
              <a:rPr lang="en-US" altLang="zh-TW" sz="2400">
                <a:ea typeface="標楷體" pitchFamily="65" charset="-120"/>
              </a:rPr>
              <a:t>(Update)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等 </a:t>
            </a:r>
            <a:r>
              <a:rPr lang="en-US" altLang="zh-TW" sz="2400">
                <a:ea typeface="標楷體" pitchFamily="65" charset="-120"/>
              </a:rPr>
              <a:t>SQL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指令。</a:t>
            </a:r>
          </a:p>
        </p:txBody>
      </p:sp>
    </p:spTree>
    <p:extLst>
      <p:ext uri="{BB962C8B-B14F-4D97-AF65-F5344CB8AC3E}">
        <p14:creationId xmlns:p14="http://schemas.microsoft.com/office/powerpoint/2010/main" val="25298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873-10F5-49EB-BB5E-9A41B22E2B41}" type="slidenum">
              <a:rPr lang="en-US" altLang="zh-TW"/>
              <a:pPr/>
              <a:t>80</a:t>
            </a:fld>
            <a:endParaRPr lang="en-US" altLang="zh-TW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92150"/>
            <a:ext cx="7315200" cy="838200"/>
          </a:xfrm>
        </p:spPr>
        <p:txBody>
          <a:bodyPr/>
          <a:lstStyle/>
          <a:p>
            <a:r>
              <a:rPr lang="en-US" altLang="zh-TW"/>
              <a:t>Variants of Outer Join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9050" y="1984375"/>
            <a:ext cx="7315200" cy="4191000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Left outer join:</a:t>
            </a:r>
            <a:r>
              <a:rPr lang="en-US" altLang="zh-TW"/>
              <a:t> </a:t>
            </a:r>
            <a:r>
              <a:rPr lang="en-US" altLang="zh-TW" sz="3600">
                <a:solidFill>
                  <a:srgbClr val="0000FF"/>
                </a:solidFill>
              </a:rPr>
              <a:t>R        S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is like outer join, but only dangling tuples of </a:t>
            </a:r>
            <a:r>
              <a:rPr lang="en-US" altLang="zh-TW">
                <a:solidFill>
                  <a:srgbClr val="0000FF"/>
                </a:solidFill>
              </a:rPr>
              <a:t>left</a:t>
            </a:r>
            <a:r>
              <a:rPr lang="en-US" altLang="zh-TW"/>
              <a:t> arguments R are padded with ⊥.</a:t>
            </a:r>
          </a:p>
          <a:p>
            <a:r>
              <a:rPr lang="en-US" altLang="zh-TW">
                <a:solidFill>
                  <a:srgbClr val="0000FF"/>
                </a:solidFill>
              </a:rPr>
              <a:t>Right outer join:</a:t>
            </a:r>
            <a:r>
              <a:rPr lang="en-US" altLang="zh-TW"/>
              <a:t> </a:t>
            </a:r>
            <a:r>
              <a:rPr lang="en-US" altLang="zh-TW" sz="3600">
                <a:solidFill>
                  <a:srgbClr val="0000FF"/>
                </a:solidFill>
              </a:rPr>
              <a:t>R        S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is like outer join, but only dangling tuples of </a:t>
            </a:r>
            <a:r>
              <a:rPr lang="en-US" altLang="zh-TW">
                <a:solidFill>
                  <a:srgbClr val="0000FF"/>
                </a:solidFill>
              </a:rPr>
              <a:t>right</a:t>
            </a:r>
            <a:r>
              <a:rPr lang="en-US" altLang="zh-TW"/>
              <a:t> arguments R are padded with ⊥.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</p:txBody>
      </p:sp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5041900" y="1916113"/>
            <a:ext cx="682625" cy="655637"/>
            <a:chOff x="567" y="935"/>
            <a:chExt cx="430" cy="413"/>
          </a:xfrm>
        </p:grpSpPr>
        <p:grpSp>
          <p:nvGrpSpPr>
            <p:cNvPr id="399365" name="Group 5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399366" name="AutoShape 6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367" name="AutoShape 7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99368" name="Text Box 8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399369" name="Text Box 9"/>
            <p:cNvSpPr txBox="1">
              <a:spLocks noChangeArrowheads="1"/>
            </p:cNvSpPr>
            <p:nvPr/>
          </p:nvSpPr>
          <p:spPr bwMode="auto">
            <a:xfrm>
              <a:off x="793" y="111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L</a:t>
              </a:r>
            </a:p>
          </p:txBody>
        </p:sp>
      </p:grpSp>
      <p:grpSp>
        <p:nvGrpSpPr>
          <p:cNvPr id="399371" name="Group 11"/>
          <p:cNvGrpSpPr>
            <a:grpSpLocks/>
          </p:cNvGrpSpPr>
          <p:nvPr/>
        </p:nvGrpSpPr>
        <p:grpSpPr bwMode="auto">
          <a:xfrm>
            <a:off x="5172075" y="3500438"/>
            <a:ext cx="695325" cy="655637"/>
            <a:chOff x="567" y="935"/>
            <a:chExt cx="438" cy="413"/>
          </a:xfrm>
        </p:grpSpPr>
        <p:grpSp>
          <p:nvGrpSpPr>
            <p:cNvPr id="399372" name="Group 12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399373" name="AutoShape 13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374" name="AutoShape 14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99375" name="Text Box 15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399376" name="Text Box 16"/>
            <p:cNvSpPr txBox="1">
              <a:spLocks noChangeArrowheads="1"/>
            </p:cNvSpPr>
            <p:nvPr/>
          </p:nvSpPr>
          <p:spPr bwMode="auto">
            <a:xfrm>
              <a:off x="793" y="111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99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5C34-6E1E-48C2-9603-EB38CE40F397}" type="slidenum">
              <a:rPr lang="en-US" altLang="zh-TW"/>
              <a:pPr/>
              <a:t>81</a:t>
            </a:fld>
            <a:endParaRPr lang="en-US" altLang="zh-TW"/>
          </a:p>
        </p:txBody>
      </p:sp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4267200" y="4648200"/>
            <a:ext cx="2465388" cy="12287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00387" name="Group 3"/>
          <p:cNvGrpSpPr>
            <a:grpSpLocks/>
          </p:cNvGrpSpPr>
          <p:nvPr/>
        </p:nvGrpSpPr>
        <p:grpSpPr bwMode="auto">
          <a:xfrm>
            <a:off x="6019800" y="2286000"/>
            <a:ext cx="1219200" cy="1143000"/>
            <a:chOff x="1488" y="1440"/>
            <a:chExt cx="768" cy="720"/>
          </a:xfrm>
        </p:grpSpPr>
        <p:sp>
          <p:nvSpPr>
            <p:cNvPr id="400388" name="Rectangle 4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0389" name="Line 5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390" name="Line 6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00391" name="Group 7"/>
          <p:cNvGrpSpPr>
            <a:grpSpLocks/>
          </p:cNvGrpSpPr>
          <p:nvPr/>
        </p:nvGrpSpPr>
        <p:grpSpPr bwMode="auto">
          <a:xfrm>
            <a:off x="2362200" y="2286000"/>
            <a:ext cx="1219200" cy="1143000"/>
            <a:chOff x="1488" y="1440"/>
            <a:chExt cx="768" cy="720"/>
          </a:xfrm>
        </p:grpSpPr>
        <p:sp>
          <p:nvSpPr>
            <p:cNvPr id="400392" name="Rectangle 8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0393" name="Line 9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394" name="Line 10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03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Left Outer Join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1431925" y="2243138"/>
            <a:ext cx="73120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4	5			6	7</a:t>
            </a:r>
          </a:p>
          <a:p>
            <a:pPr eaLnBrk="0" hangingPunct="0"/>
            <a:endParaRPr lang="en-US" altLang="zh-TW" b="1">
              <a:solidFill>
                <a:srgbClr val="FF0000"/>
              </a:solidFill>
              <a:latin typeface="Tahoma" pitchFamily="34" charset="0"/>
            </a:endParaRPr>
          </a:p>
          <a:p>
            <a:pPr eaLnBrk="0" hangingPunct="0"/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(1,2) joins with (2,3), but the other two tuples</a:t>
            </a:r>
          </a:p>
          <a:p>
            <a:pPr eaLnBrk="0" hangingPunct="0"/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are dangling.</a:t>
            </a:r>
          </a:p>
        </p:txBody>
      </p:sp>
      <p:sp>
        <p:nvSpPr>
          <p:cNvPr id="400397" name="Text Box 13"/>
          <p:cNvSpPr txBox="1">
            <a:spLocks noChangeArrowheads="1"/>
          </p:cNvSpPr>
          <p:nvPr/>
        </p:nvSpPr>
        <p:spPr bwMode="auto">
          <a:xfrm>
            <a:off x="1508125" y="4605338"/>
            <a:ext cx="5060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         S =		A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4	5	</a:t>
            </a:r>
            <a:r>
              <a:rPr lang="en-US" altLang="zh-TW" b="1"/>
              <a:t>⊥</a:t>
            </a:r>
            <a:endParaRPr lang="en-US" altLang="zh-TW" b="1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			</a:t>
            </a:r>
          </a:p>
        </p:txBody>
      </p:sp>
      <p:sp>
        <p:nvSpPr>
          <p:cNvPr id="400398" name="Line 14"/>
          <p:cNvSpPr>
            <a:spLocks noChangeShapeType="1"/>
          </p:cNvSpPr>
          <p:nvPr/>
        </p:nvSpPr>
        <p:spPr bwMode="auto">
          <a:xfrm flipV="1">
            <a:off x="4267200" y="5013325"/>
            <a:ext cx="2465388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0399" name="Line 15"/>
          <p:cNvSpPr>
            <a:spLocks noChangeShapeType="1"/>
          </p:cNvSpPr>
          <p:nvPr/>
        </p:nvSpPr>
        <p:spPr bwMode="auto">
          <a:xfrm flipH="1">
            <a:off x="5076825" y="4648200"/>
            <a:ext cx="28575" cy="1228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0400" name="Line 16"/>
          <p:cNvSpPr>
            <a:spLocks noChangeShapeType="1"/>
          </p:cNvSpPr>
          <p:nvPr/>
        </p:nvSpPr>
        <p:spPr bwMode="auto">
          <a:xfrm>
            <a:off x="5867400" y="4648200"/>
            <a:ext cx="0" cy="1228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00406" name="Group 22"/>
          <p:cNvGrpSpPr>
            <a:grpSpLocks/>
          </p:cNvGrpSpPr>
          <p:nvPr/>
        </p:nvGrpSpPr>
        <p:grpSpPr bwMode="auto">
          <a:xfrm>
            <a:off x="2017713" y="4437063"/>
            <a:ext cx="682625" cy="655637"/>
            <a:chOff x="567" y="935"/>
            <a:chExt cx="430" cy="413"/>
          </a:xfrm>
        </p:grpSpPr>
        <p:grpSp>
          <p:nvGrpSpPr>
            <p:cNvPr id="400407" name="Group 23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400408" name="AutoShape 24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0409" name="AutoShape 25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0410" name="Text Box 26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00411" name="Text Box 27"/>
            <p:cNvSpPr txBox="1">
              <a:spLocks noChangeArrowheads="1"/>
            </p:cNvSpPr>
            <p:nvPr/>
          </p:nvSpPr>
          <p:spPr bwMode="auto">
            <a:xfrm>
              <a:off x="793" y="111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L</a:t>
              </a:r>
            </a:p>
          </p:txBody>
        </p:sp>
      </p:grpSp>
      <p:sp>
        <p:nvSpPr>
          <p:cNvPr id="400412" name="Rectangle 28"/>
          <p:cNvSpPr>
            <a:spLocks noChangeArrowheads="1"/>
          </p:cNvSpPr>
          <p:nvPr/>
        </p:nvSpPr>
        <p:spPr bwMode="auto">
          <a:xfrm>
            <a:off x="2051050" y="2997200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413" name="Rectangle 29"/>
          <p:cNvSpPr>
            <a:spLocks noChangeArrowheads="1"/>
          </p:cNvSpPr>
          <p:nvPr/>
        </p:nvSpPr>
        <p:spPr bwMode="auto">
          <a:xfrm>
            <a:off x="3995738" y="4437063"/>
            <a:ext cx="3024187" cy="1873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51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00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12" grpId="0" animBg="1"/>
      <p:bldP spid="40041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BF3C-B273-4C14-8C24-3662A13B1A60}" type="slidenum">
              <a:rPr lang="en-US" altLang="zh-TW"/>
              <a:pPr/>
              <a:t>82</a:t>
            </a:fld>
            <a:endParaRPr lang="en-US" altLang="zh-TW"/>
          </a:p>
        </p:txBody>
      </p:sp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4267200" y="4648200"/>
            <a:ext cx="2667000" cy="11572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01411" name="Group 3"/>
          <p:cNvGrpSpPr>
            <a:grpSpLocks/>
          </p:cNvGrpSpPr>
          <p:nvPr/>
        </p:nvGrpSpPr>
        <p:grpSpPr bwMode="auto">
          <a:xfrm>
            <a:off x="6019800" y="2286000"/>
            <a:ext cx="1219200" cy="1143000"/>
            <a:chOff x="1488" y="1440"/>
            <a:chExt cx="768" cy="720"/>
          </a:xfrm>
        </p:grpSpPr>
        <p:sp>
          <p:nvSpPr>
            <p:cNvPr id="401412" name="Rectangle 4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1413" name="Line 5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1414" name="Line 6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01415" name="Group 7"/>
          <p:cNvGrpSpPr>
            <a:grpSpLocks/>
          </p:cNvGrpSpPr>
          <p:nvPr/>
        </p:nvGrpSpPr>
        <p:grpSpPr bwMode="auto">
          <a:xfrm>
            <a:off x="2362200" y="2286000"/>
            <a:ext cx="1219200" cy="1143000"/>
            <a:chOff x="1488" y="1440"/>
            <a:chExt cx="768" cy="720"/>
          </a:xfrm>
        </p:grpSpPr>
        <p:sp>
          <p:nvSpPr>
            <p:cNvPr id="401416" name="Rectangle 8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1417" name="Line 9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1418" name="Line 10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141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Right Outer Join</a:t>
            </a:r>
          </a:p>
        </p:txBody>
      </p:sp>
      <p:sp>
        <p:nvSpPr>
          <p:cNvPr id="401420" name="Text Box 12"/>
          <p:cNvSpPr txBox="1">
            <a:spLocks noChangeArrowheads="1"/>
          </p:cNvSpPr>
          <p:nvPr/>
        </p:nvSpPr>
        <p:spPr bwMode="auto">
          <a:xfrm>
            <a:off x="1431925" y="2243138"/>
            <a:ext cx="73120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4	5			6	7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  <a:p>
            <a:pPr eaLnBrk="0" hangingPunct="0"/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(1,2) joins with (2,3), but the other two tuples</a:t>
            </a:r>
          </a:p>
          <a:p>
            <a:pPr eaLnBrk="0" hangingPunct="0"/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are dangling.</a:t>
            </a:r>
          </a:p>
        </p:txBody>
      </p:sp>
      <p:sp>
        <p:nvSpPr>
          <p:cNvPr id="401421" name="Text Box 13"/>
          <p:cNvSpPr txBox="1">
            <a:spLocks noChangeArrowheads="1"/>
          </p:cNvSpPr>
          <p:nvPr/>
        </p:nvSpPr>
        <p:spPr bwMode="auto">
          <a:xfrm>
            <a:off x="1508125" y="4605338"/>
            <a:ext cx="49387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         S =		A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	3</a:t>
            </a:r>
            <a:endParaRPr lang="en-US" altLang="zh-TW" b="1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			</a:t>
            </a:r>
            <a:r>
              <a:rPr lang="en-US" altLang="zh-TW" b="1"/>
              <a:t>⊥</a:t>
            </a:r>
            <a:r>
              <a:rPr lang="en-US" altLang="zh-TW"/>
              <a:t> </a:t>
            </a:r>
            <a:r>
              <a:rPr lang="en-US" altLang="zh-TW">
                <a:latin typeface="Tahoma" pitchFamily="34" charset="0"/>
              </a:rPr>
              <a:t>	6	7</a:t>
            </a:r>
          </a:p>
        </p:txBody>
      </p:sp>
      <p:sp>
        <p:nvSpPr>
          <p:cNvPr id="401422" name="Line 14"/>
          <p:cNvSpPr>
            <a:spLocks noChangeShapeType="1"/>
          </p:cNvSpPr>
          <p:nvPr/>
        </p:nvSpPr>
        <p:spPr bwMode="auto">
          <a:xfrm>
            <a:off x="4267200" y="5029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1423" name="Line 15"/>
          <p:cNvSpPr>
            <a:spLocks noChangeShapeType="1"/>
          </p:cNvSpPr>
          <p:nvPr/>
        </p:nvSpPr>
        <p:spPr bwMode="auto">
          <a:xfrm flipH="1">
            <a:off x="5076825" y="4652963"/>
            <a:ext cx="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1424" name="Line 16"/>
          <p:cNvSpPr>
            <a:spLocks noChangeShapeType="1"/>
          </p:cNvSpPr>
          <p:nvPr/>
        </p:nvSpPr>
        <p:spPr bwMode="auto">
          <a:xfrm>
            <a:off x="5867400" y="4648200"/>
            <a:ext cx="0" cy="1157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01430" name="Group 22"/>
          <p:cNvGrpSpPr>
            <a:grpSpLocks/>
          </p:cNvGrpSpPr>
          <p:nvPr/>
        </p:nvGrpSpPr>
        <p:grpSpPr bwMode="auto">
          <a:xfrm>
            <a:off x="1979613" y="4437063"/>
            <a:ext cx="695325" cy="655637"/>
            <a:chOff x="567" y="935"/>
            <a:chExt cx="438" cy="413"/>
          </a:xfrm>
        </p:grpSpPr>
        <p:grpSp>
          <p:nvGrpSpPr>
            <p:cNvPr id="401431" name="Group 23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401432" name="AutoShape 24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1433" name="AutoShape 25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1434" name="Text Box 26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01435" name="Text Box 27"/>
            <p:cNvSpPr txBox="1">
              <a:spLocks noChangeArrowheads="1"/>
            </p:cNvSpPr>
            <p:nvPr/>
          </p:nvSpPr>
          <p:spPr bwMode="auto">
            <a:xfrm>
              <a:off x="793" y="111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</a:t>
              </a:r>
            </a:p>
          </p:txBody>
        </p:sp>
      </p:grpSp>
      <p:sp>
        <p:nvSpPr>
          <p:cNvPr id="401436" name="Rectangle 28"/>
          <p:cNvSpPr>
            <a:spLocks noChangeArrowheads="1"/>
          </p:cNvSpPr>
          <p:nvPr/>
        </p:nvSpPr>
        <p:spPr bwMode="auto">
          <a:xfrm>
            <a:off x="3995738" y="4508500"/>
            <a:ext cx="3024187" cy="1873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37" name="Rectangle 29"/>
          <p:cNvSpPr>
            <a:spLocks noChangeArrowheads="1"/>
          </p:cNvSpPr>
          <p:nvPr/>
        </p:nvSpPr>
        <p:spPr bwMode="auto">
          <a:xfrm>
            <a:off x="5724525" y="2997200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2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01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36" grpId="0" animBg="1"/>
      <p:bldP spid="40143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FA47-40CD-4505-916D-4BDBBA2CBA16}" type="slidenum">
              <a:rPr lang="en-US" altLang="zh-TW"/>
              <a:pPr/>
              <a:t>83</a:t>
            </a:fld>
            <a:endParaRPr lang="en-US" altLang="zh-TW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7315200" cy="838200"/>
          </a:xfrm>
        </p:spPr>
        <p:txBody>
          <a:bodyPr/>
          <a:lstStyle/>
          <a:p>
            <a:r>
              <a:rPr lang="en-US" altLang="zh-TW"/>
              <a:t>Theta-Outer Join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2"/>
                </a:solidFill>
              </a:rPr>
              <a:t>Denoted by </a:t>
            </a:r>
            <a:r>
              <a:rPr lang="en-US" altLang="zh-TW" sz="3600">
                <a:solidFill>
                  <a:srgbClr val="0000FF"/>
                </a:solidFill>
              </a:rPr>
              <a:t>R        S</a:t>
            </a:r>
            <a:r>
              <a:rPr lang="en-US" altLang="zh-TW">
                <a:solidFill>
                  <a:srgbClr val="0000FF"/>
                </a:solidFill>
              </a:rPr>
              <a:t> </a:t>
            </a:r>
          </a:p>
          <a:p>
            <a:r>
              <a:rPr lang="en-US" altLang="zh-TW">
                <a:solidFill>
                  <a:srgbClr val="0000FF"/>
                </a:solidFill>
              </a:rPr>
              <a:t>Left Theta outer join:</a:t>
            </a:r>
            <a:r>
              <a:rPr lang="en-US" altLang="zh-TW"/>
              <a:t> R        S is like outer join, but only dangling tuples of </a:t>
            </a:r>
            <a:r>
              <a:rPr lang="en-US" altLang="zh-TW">
                <a:solidFill>
                  <a:srgbClr val="0000FF"/>
                </a:solidFill>
              </a:rPr>
              <a:t>left</a:t>
            </a:r>
            <a:r>
              <a:rPr lang="en-US" altLang="zh-TW"/>
              <a:t> arguments R are padded with ⊥.</a:t>
            </a:r>
          </a:p>
          <a:p>
            <a:r>
              <a:rPr lang="en-US" altLang="zh-TW">
                <a:solidFill>
                  <a:srgbClr val="0000FF"/>
                </a:solidFill>
              </a:rPr>
              <a:t>Right Theta outer join:</a:t>
            </a:r>
            <a:r>
              <a:rPr lang="en-US" altLang="zh-TW"/>
              <a:t> R        S is like outer join, but only dangling tuples of </a:t>
            </a:r>
            <a:r>
              <a:rPr lang="en-US" altLang="zh-TW">
                <a:solidFill>
                  <a:srgbClr val="0000FF"/>
                </a:solidFill>
              </a:rPr>
              <a:t>right</a:t>
            </a:r>
            <a:r>
              <a:rPr lang="en-US" altLang="zh-TW"/>
              <a:t> arguments R are padded with ⊥.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</p:txBody>
      </p:sp>
      <p:grpSp>
        <p:nvGrpSpPr>
          <p:cNvPr id="402449" name="Group 17"/>
          <p:cNvGrpSpPr>
            <a:grpSpLocks/>
          </p:cNvGrpSpPr>
          <p:nvPr/>
        </p:nvGrpSpPr>
        <p:grpSpPr bwMode="auto">
          <a:xfrm>
            <a:off x="6194425" y="2565400"/>
            <a:ext cx="682625" cy="792163"/>
            <a:chOff x="3833" y="1616"/>
            <a:chExt cx="430" cy="499"/>
          </a:xfrm>
        </p:grpSpPr>
        <p:grpSp>
          <p:nvGrpSpPr>
            <p:cNvPr id="402437" name="Group 5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402438" name="AutoShape 6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2439" name="AutoShape 7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2440" name="Text Box 8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02441" name="Text Box 9"/>
            <p:cNvSpPr txBox="1">
              <a:spLocks noChangeArrowheads="1"/>
            </p:cNvSpPr>
            <p:nvPr/>
          </p:nvSpPr>
          <p:spPr bwMode="auto">
            <a:xfrm>
              <a:off x="4059" y="179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L</a:t>
              </a:r>
            </a:p>
          </p:txBody>
        </p:sp>
        <p:sp>
          <p:nvSpPr>
            <p:cNvPr id="402448" name="Text Box 16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402450" name="Group 18"/>
          <p:cNvGrpSpPr>
            <a:grpSpLocks/>
          </p:cNvGrpSpPr>
          <p:nvPr/>
        </p:nvGrpSpPr>
        <p:grpSpPr bwMode="auto">
          <a:xfrm>
            <a:off x="6443663" y="4076700"/>
            <a:ext cx="695325" cy="792163"/>
            <a:chOff x="3833" y="1616"/>
            <a:chExt cx="438" cy="499"/>
          </a:xfrm>
        </p:grpSpPr>
        <p:grpSp>
          <p:nvGrpSpPr>
            <p:cNvPr id="402451" name="Group 19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402452" name="AutoShape 20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2453" name="AutoShape 21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2454" name="Text Box 22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02455" name="Text Box 23"/>
            <p:cNvSpPr txBox="1">
              <a:spLocks noChangeArrowheads="1"/>
            </p:cNvSpPr>
            <p:nvPr/>
          </p:nvSpPr>
          <p:spPr bwMode="auto">
            <a:xfrm>
              <a:off x="4059" y="1798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</a:t>
              </a:r>
            </a:p>
          </p:txBody>
        </p:sp>
        <p:sp>
          <p:nvSpPr>
            <p:cNvPr id="402456" name="Text Box 24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402457" name="Group 25"/>
          <p:cNvGrpSpPr>
            <a:grpSpLocks/>
          </p:cNvGrpSpPr>
          <p:nvPr/>
        </p:nvGrpSpPr>
        <p:grpSpPr bwMode="auto">
          <a:xfrm>
            <a:off x="4533900" y="1989138"/>
            <a:ext cx="542925" cy="792162"/>
            <a:chOff x="3833" y="1616"/>
            <a:chExt cx="342" cy="499"/>
          </a:xfrm>
        </p:grpSpPr>
        <p:grpSp>
          <p:nvGrpSpPr>
            <p:cNvPr id="402458" name="Group 26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402459" name="AutoShape 27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2460" name="AutoShape 28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2461" name="Text Box 29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02462" name="Text Box 30"/>
            <p:cNvSpPr txBox="1">
              <a:spLocks noChangeArrowheads="1"/>
            </p:cNvSpPr>
            <p:nvPr/>
          </p:nvSpPr>
          <p:spPr bwMode="auto">
            <a:xfrm>
              <a:off x="4059" y="17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zh-TW" sz="1800" b="1" i="1"/>
            </a:p>
          </p:txBody>
        </p:sp>
        <p:sp>
          <p:nvSpPr>
            <p:cNvPr id="402463" name="Text Box 31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5010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7A5E-80C7-4FA7-85E3-CAC3D1361416}" type="slidenum">
              <a:rPr lang="en-US" altLang="zh-TW"/>
              <a:pPr/>
              <a:t>84</a:t>
            </a:fld>
            <a:endParaRPr lang="en-US" altLang="zh-TW"/>
          </a:p>
        </p:txBody>
      </p:sp>
      <p:sp>
        <p:nvSpPr>
          <p:cNvPr id="403458" name="Rectangle 2"/>
          <p:cNvSpPr>
            <a:spLocks noChangeArrowheads="1"/>
          </p:cNvSpPr>
          <p:nvPr/>
        </p:nvSpPr>
        <p:spPr bwMode="auto">
          <a:xfrm>
            <a:off x="4267200" y="4648200"/>
            <a:ext cx="3400425" cy="15176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03459" name="Group 3"/>
          <p:cNvGrpSpPr>
            <a:grpSpLocks/>
          </p:cNvGrpSpPr>
          <p:nvPr/>
        </p:nvGrpSpPr>
        <p:grpSpPr bwMode="auto">
          <a:xfrm>
            <a:off x="6019800" y="2286000"/>
            <a:ext cx="1219200" cy="1143000"/>
            <a:chOff x="1488" y="1440"/>
            <a:chExt cx="768" cy="720"/>
          </a:xfrm>
        </p:grpSpPr>
        <p:sp>
          <p:nvSpPr>
            <p:cNvPr id="403460" name="Rectangle 4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3461" name="Line 5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3462" name="Line 6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03463" name="Group 7"/>
          <p:cNvGrpSpPr>
            <a:grpSpLocks/>
          </p:cNvGrpSpPr>
          <p:nvPr/>
        </p:nvGrpSpPr>
        <p:grpSpPr bwMode="auto">
          <a:xfrm>
            <a:off x="2362200" y="2286000"/>
            <a:ext cx="1219200" cy="1143000"/>
            <a:chOff x="1488" y="1440"/>
            <a:chExt cx="768" cy="720"/>
          </a:xfrm>
        </p:grpSpPr>
        <p:sp>
          <p:nvSpPr>
            <p:cNvPr id="403464" name="Rectangle 8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3465" name="Line 9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3466" name="Line 10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346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Theta-Outer Join</a:t>
            </a:r>
          </a:p>
        </p:txBody>
      </p:sp>
      <p:sp>
        <p:nvSpPr>
          <p:cNvPr id="403468" name="Text Box 12"/>
          <p:cNvSpPr txBox="1">
            <a:spLocks noChangeArrowheads="1"/>
          </p:cNvSpPr>
          <p:nvPr/>
        </p:nvSpPr>
        <p:spPr bwMode="auto">
          <a:xfrm>
            <a:off x="1431925" y="2243138"/>
            <a:ext cx="58531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4	5			6	7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</p:txBody>
      </p:sp>
      <p:sp>
        <p:nvSpPr>
          <p:cNvPr id="403469" name="Text Box 13"/>
          <p:cNvSpPr txBox="1">
            <a:spLocks noChangeArrowheads="1"/>
          </p:cNvSpPr>
          <p:nvPr/>
        </p:nvSpPr>
        <p:spPr bwMode="auto">
          <a:xfrm>
            <a:off x="1508125" y="4605338"/>
            <a:ext cx="58769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         S =		A	R.B	S.B    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</a:t>
            </a:r>
            <a:r>
              <a:rPr lang="en-US" altLang="zh-TW" b="1">
                <a:latin typeface="Tahoma" pitchFamily="34" charset="0"/>
              </a:rPr>
              <a:t>1	2	2       3</a:t>
            </a:r>
          </a:p>
          <a:p>
            <a:pPr eaLnBrk="0" hangingPunct="0"/>
            <a:r>
              <a:rPr lang="en-US" altLang="zh-TW" b="1">
                <a:latin typeface="Tahoma" pitchFamily="34" charset="0"/>
              </a:rPr>
              <a:t>			4 	5       </a:t>
            </a:r>
            <a:r>
              <a:rPr lang="en-US" altLang="zh-TW" b="1"/>
              <a:t>⊥        ⊥</a:t>
            </a:r>
            <a:endParaRPr lang="en-US" altLang="zh-TW" b="1">
              <a:latin typeface="Tahoma" pitchFamily="34" charset="0"/>
            </a:endParaRPr>
          </a:p>
          <a:p>
            <a:pPr eaLnBrk="0" hangingPunct="0"/>
            <a:r>
              <a:rPr lang="en-US" altLang="zh-TW" b="1">
                <a:latin typeface="Tahoma" pitchFamily="34" charset="0"/>
              </a:rPr>
              <a:t> 			</a:t>
            </a:r>
            <a:r>
              <a:rPr lang="en-US" altLang="zh-TW" b="1"/>
              <a:t>⊥       ⊥</a:t>
            </a:r>
            <a:r>
              <a:rPr lang="en-US" altLang="zh-TW"/>
              <a:t> </a:t>
            </a:r>
            <a:r>
              <a:rPr lang="en-US" altLang="zh-TW" b="1">
                <a:latin typeface="Tahoma" pitchFamily="34" charset="0"/>
              </a:rPr>
              <a:t>	6       7</a:t>
            </a:r>
          </a:p>
        </p:txBody>
      </p:sp>
      <p:sp>
        <p:nvSpPr>
          <p:cNvPr id="403472" name="Line 16"/>
          <p:cNvSpPr>
            <a:spLocks noChangeShapeType="1"/>
          </p:cNvSpPr>
          <p:nvPr/>
        </p:nvSpPr>
        <p:spPr bwMode="auto">
          <a:xfrm>
            <a:off x="5867400" y="4648200"/>
            <a:ext cx="0" cy="151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03491" name="Group 35"/>
          <p:cNvGrpSpPr>
            <a:grpSpLocks/>
          </p:cNvGrpSpPr>
          <p:nvPr/>
        </p:nvGrpSpPr>
        <p:grpSpPr bwMode="auto">
          <a:xfrm>
            <a:off x="1758950" y="4437063"/>
            <a:ext cx="1012825" cy="863600"/>
            <a:chOff x="1108" y="2795"/>
            <a:chExt cx="638" cy="544"/>
          </a:xfrm>
        </p:grpSpPr>
        <p:grpSp>
          <p:nvGrpSpPr>
            <p:cNvPr id="403479" name="Group 23"/>
            <p:cNvGrpSpPr>
              <a:grpSpLocks/>
            </p:cNvGrpSpPr>
            <p:nvPr/>
          </p:nvGrpSpPr>
          <p:grpSpPr bwMode="auto">
            <a:xfrm>
              <a:off x="1268" y="2976"/>
              <a:ext cx="272" cy="136"/>
              <a:chOff x="975" y="482"/>
              <a:chExt cx="272" cy="136"/>
            </a:xfrm>
          </p:grpSpPr>
          <p:sp>
            <p:nvSpPr>
              <p:cNvPr id="403480" name="AutoShape 24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3481" name="AutoShape 25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3482" name="Text Box 26"/>
            <p:cNvSpPr txBox="1">
              <a:spLocks noChangeArrowheads="1"/>
            </p:cNvSpPr>
            <p:nvPr/>
          </p:nvSpPr>
          <p:spPr bwMode="auto">
            <a:xfrm>
              <a:off x="1313" y="27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03483" name="Text Box 27"/>
            <p:cNvSpPr txBox="1">
              <a:spLocks noChangeArrowheads="1"/>
            </p:cNvSpPr>
            <p:nvPr/>
          </p:nvSpPr>
          <p:spPr bwMode="auto">
            <a:xfrm>
              <a:off x="1494" y="297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zh-TW" sz="1800" b="1" i="1"/>
            </a:p>
          </p:txBody>
        </p:sp>
        <p:sp>
          <p:nvSpPr>
            <p:cNvPr id="403484" name="Text Box 28"/>
            <p:cNvSpPr txBox="1">
              <a:spLocks noChangeArrowheads="1"/>
            </p:cNvSpPr>
            <p:nvPr/>
          </p:nvSpPr>
          <p:spPr bwMode="auto">
            <a:xfrm>
              <a:off x="1108" y="3108"/>
              <a:ext cx="6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R.B=S.B</a:t>
              </a:r>
            </a:p>
          </p:txBody>
        </p:sp>
      </p:grpSp>
      <p:sp>
        <p:nvSpPr>
          <p:cNvPr id="403486" name="Line 30"/>
          <p:cNvSpPr>
            <a:spLocks noChangeShapeType="1"/>
          </p:cNvSpPr>
          <p:nvPr/>
        </p:nvSpPr>
        <p:spPr bwMode="auto">
          <a:xfrm>
            <a:off x="4284663" y="5013325"/>
            <a:ext cx="33829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3487" name="Line 31"/>
          <p:cNvSpPr>
            <a:spLocks noChangeShapeType="1"/>
          </p:cNvSpPr>
          <p:nvPr/>
        </p:nvSpPr>
        <p:spPr bwMode="auto">
          <a:xfrm>
            <a:off x="6732588" y="4652963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3492" name="Line 36"/>
          <p:cNvSpPr>
            <a:spLocks noChangeShapeType="1"/>
          </p:cNvSpPr>
          <p:nvPr/>
        </p:nvSpPr>
        <p:spPr bwMode="auto">
          <a:xfrm>
            <a:off x="4932363" y="4652963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3493" name="Text Box 37"/>
          <p:cNvSpPr txBox="1">
            <a:spLocks noChangeArrowheads="1"/>
          </p:cNvSpPr>
          <p:nvPr/>
        </p:nvSpPr>
        <p:spPr bwMode="auto">
          <a:xfrm>
            <a:off x="3635375" y="256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03494" name="Text Box 38"/>
          <p:cNvSpPr txBox="1">
            <a:spLocks noChangeArrowheads="1"/>
          </p:cNvSpPr>
          <p:nvPr/>
        </p:nvSpPr>
        <p:spPr bwMode="auto">
          <a:xfrm>
            <a:off x="7308850" y="256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03495" name="Rectangle 39"/>
          <p:cNvSpPr>
            <a:spLocks noChangeArrowheads="1"/>
          </p:cNvSpPr>
          <p:nvPr/>
        </p:nvSpPr>
        <p:spPr bwMode="auto">
          <a:xfrm>
            <a:off x="1403350" y="5013325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3496" name="Rectangle 40"/>
          <p:cNvSpPr>
            <a:spLocks noChangeArrowheads="1"/>
          </p:cNvSpPr>
          <p:nvPr/>
        </p:nvSpPr>
        <p:spPr bwMode="auto">
          <a:xfrm>
            <a:off x="3995738" y="4437063"/>
            <a:ext cx="3889375" cy="1873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3497" name="Rectangle 41"/>
          <p:cNvSpPr>
            <a:spLocks noChangeArrowheads="1"/>
          </p:cNvSpPr>
          <p:nvPr/>
        </p:nvSpPr>
        <p:spPr bwMode="auto">
          <a:xfrm>
            <a:off x="2051050" y="2997200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3498" name="Rectangle 42"/>
          <p:cNvSpPr>
            <a:spLocks noChangeArrowheads="1"/>
          </p:cNvSpPr>
          <p:nvPr/>
        </p:nvSpPr>
        <p:spPr bwMode="auto">
          <a:xfrm>
            <a:off x="5724525" y="2997200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00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403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95" grpId="0" animBg="1"/>
      <p:bldP spid="403496" grpId="0" animBg="1"/>
      <p:bldP spid="403497" grpId="0" animBg="1"/>
      <p:bldP spid="40349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F0A6-E259-44C8-9530-7B472AF6D8E0}" type="slidenum">
              <a:rPr lang="en-US" altLang="zh-TW"/>
              <a:pPr/>
              <a:t>85</a:t>
            </a:fld>
            <a:endParaRPr lang="en-US" altLang="zh-TW"/>
          </a:p>
        </p:txBody>
      </p:sp>
      <p:sp>
        <p:nvSpPr>
          <p:cNvPr id="404482" name="Rectangle 2"/>
          <p:cNvSpPr>
            <a:spLocks noChangeArrowheads="1"/>
          </p:cNvSpPr>
          <p:nvPr/>
        </p:nvSpPr>
        <p:spPr bwMode="auto">
          <a:xfrm>
            <a:off x="4267200" y="4648200"/>
            <a:ext cx="3400425" cy="11572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04483" name="Group 3"/>
          <p:cNvGrpSpPr>
            <a:grpSpLocks/>
          </p:cNvGrpSpPr>
          <p:nvPr/>
        </p:nvGrpSpPr>
        <p:grpSpPr bwMode="auto">
          <a:xfrm>
            <a:off x="6019800" y="2286000"/>
            <a:ext cx="1219200" cy="1143000"/>
            <a:chOff x="1488" y="1440"/>
            <a:chExt cx="768" cy="720"/>
          </a:xfrm>
        </p:grpSpPr>
        <p:sp>
          <p:nvSpPr>
            <p:cNvPr id="404484" name="Rectangle 4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4485" name="Line 5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4486" name="Line 6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04487" name="Group 7"/>
          <p:cNvGrpSpPr>
            <a:grpSpLocks/>
          </p:cNvGrpSpPr>
          <p:nvPr/>
        </p:nvGrpSpPr>
        <p:grpSpPr bwMode="auto">
          <a:xfrm>
            <a:off x="2362200" y="2286000"/>
            <a:ext cx="1219200" cy="1143000"/>
            <a:chOff x="1488" y="1440"/>
            <a:chExt cx="768" cy="720"/>
          </a:xfrm>
        </p:grpSpPr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4489" name="Line 9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4490" name="Line 10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449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Left Theta-Outer Join</a:t>
            </a:r>
          </a:p>
        </p:txBody>
      </p:sp>
      <p:sp>
        <p:nvSpPr>
          <p:cNvPr id="404492" name="Text Box 12"/>
          <p:cNvSpPr txBox="1">
            <a:spLocks noChangeArrowheads="1"/>
          </p:cNvSpPr>
          <p:nvPr/>
        </p:nvSpPr>
        <p:spPr bwMode="auto">
          <a:xfrm>
            <a:off x="1431925" y="2243138"/>
            <a:ext cx="58531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4	5			6	7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</p:txBody>
      </p:sp>
      <p:sp>
        <p:nvSpPr>
          <p:cNvPr id="404493" name="Text Box 13"/>
          <p:cNvSpPr txBox="1">
            <a:spLocks noChangeArrowheads="1"/>
          </p:cNvSpPr>
          <p:nvPr/>
        </p:nvSpPr>
        <p:spPr bwMode="auto">
          <a:xfrm>
            <a:off x="1508125" y="4605338"/>
            <a:ext cx="5876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         S =		A	R.B	S.B    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</a:t>
            </a:r>
            <a:r>
              <a:rPr lang="en-US" altLang="zh-TW" b="1">
                <a:latin typeface="Tahoma" pitchFamily="34" charset="0"/>
              </a:rPr>
              <a:t>1	2	2       3</a:t>
            </a:r>
          </a:p>
          <a:p>
            <a:pPr eaLnBrk="0" hangingPunct="0"/>
            <a:r>
              <a:rPr lang="en-US" altLang="zh-TW" b="1">
                <a:latin typeface="Tahoma" pitchFamily="34" charset="0"/>
              </a:rPr>
              <a:t>			4 	5       </a:t>
            </a:r>
            <a:r>
              <a:rPr lang="en-US" altLang="zh-TW" b="1"/>
              <a:t>⊥        ⊥</a:t>
            </a:r>
            <a:endParaRPr lang="en-US" altLang="zh-TW" b="1">
              <a:latin typeface="Tahoma" pitchFamily="34" charset="0"/>
            </a:endParaRPr>
          </a:p>
        </p:txBody>
      </p:sp>
      <p:sp>
        <p:nvSpPr>
          <p:cNvPr id="404494" name="Line 14"/>
          <p:cNvSpPr>
            <a:spLocks noChangeShapeType="1"/>
          </p:cNvSpPr>
          <p:nvPr/>
        </p:nvSpPr>
        <p:spPr bwMode="auto">
          <a:xfrm>
            <a:off x="5867400" y="4648200"/>
            <a:ext cx="0" cy="1157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4502" name="Line 22"/>
          <p:cNvSpPr>
            <a:spLocks noChangeShapeType="1"/>
          </p:cNvSpPr>
          <p:nvPr/>
        </p:nvSpPr>
        <p:spPr bwMode="auto">
          <a:xfrm>
            <a:off x="4284663" y="5013325"/>
            <a:ext cx="33829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03" name="Line 23"/>
          <p:cNvSpPr>
            <a:spLocks noChangeShapeType="1"/>
          </p:cNvSpPr>
          <p:nvPr/>
        </p:nvSpPr>
        <p:spPr bwMode="auto">
          <a:xfrm>
            <a:off x="6732588" y="4652963"/>
            <a:ext cx="0" cy="11525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04" name="Line 24"/>
          <p:cNvSpPr>
            <a:spLocks noChangeShapeType="1"/>
          </p:cNvSpPr>
          <p:nvPr/>
        </p:nvSpPr>
        <p:spPr bwMode="auto">
          <a:xfrm>
            <a:off x="4932363" y="4652963"/>
            <a:ext cx="0" cy="11525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404506" name="Group 26"/>
          <p:cNvGrpSpPr>
            <a:grpSpLocks/>
          </p:cNvGrpSpPr>
          <p:nvPr/>
        </p:nvGrpSpPr>
        <p:grpSpPr bwMode="auto">
          <a:xfrm>
            <a:off x="1758950" y="4437063"/>
            <a:ext cx="1012825" cy="863600"/>
            <a:chOff x="1108" y="2795"/>
            <a:chExt cx="638" cy="544"/>
          </a:xfrm>
        </p:grpSpPr>
        <p:grpSp>
          <p:nvGrpSpPr>
            <p:cNvPr id="404496" name="Group 16"/>
            <p:cNvGrpSpPr>
              <a:grpSpLocks/>
            </p:cNvGrpSpPr>
            <p:nvPr/>
          </p:nvGrpSpPr>
          <p:grpSpPr bwMode="auto">
            <a:xfrm>
              <a:off x="1268" y="2976"/>
              <a:ext cx="272" cy="136"/>
              <a:chOff x="975" y="482"/>
              <a:chExt cx="272" cy="136"/>
            </a:xfrm>
          </p:grpSpPr>
          <p:sp>
            <p:nvSpPr>
              <p:cNvPr id="404497" name="AutoShape 17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4498" name="AutoShape 18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4499" name="Text Box 19"/>
            <p:cNvSpPr txBox="1">
              <a:spLocks noChangeArrowheads="1"/>
            </p:cNvSpPr>
            <p:nvPr/>
          </p:nvSpPr>
          <p:spPr bwMode="auto">
            <a:xfrm>
              <a:off x="1313" y="27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04501" name="Text Box 21"/>
            <p:cNvSpPr txBox="1">
              <a:spLocks noChangeArrowheads="1"/>
            </p:cNvSpPr>
            <p:nvPr/>
          </p:nvSpPr>
          <p:spPr bwMode="auto">
            <a:xfrm>
              <a:off x="1108" y="3108"/>
              <a:ext cx="6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R.B=S.B</a:t>
              </a:r>
            </a:p>
          </p:txBody>
        </p:sp>
        <p:sp>
          <p:nvSpPr>
            <p:cNvPr id="404505" name="Text Box 25"/>
            <p:cNvSpPr txBox="1">
              <a:spLocks noChangeArrowheads="1"/>
            </p:cNvSpPr>
            <p:nvPr/>
          </p:nvSpPr>
          <p:spPr bwMode="auto">
            <a:xfrm>
              <a:off x="1532" y="295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i="1"/>
                <a:t>L</a:t>
              </a:r>
            </a:p>
          </p:txBody>
        </p:sp>
      </p:grpSp>
      <p:sp>
        <p:nvSpPr>
          <p:cNvPr id="404507" name="Text Box 27"/>
          <p:cNvSpPr txBox="1">
            <a:spLocks noChangeArrowheads="1"/>
          </p:cNvSpPr>
          <p:nvPr/>
        </p:nvSpPr>
        <p:spPr bwMode="auto">
          <a:xfrm>
            <a:off x="3635375" y="256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04508" name="Text Box 28"/>
          <p:cNvSpPr txBox="1">
            <a:spLocks noChangeArrowheads="1"/>
          </p:cNvSpPr>
          <p:nvPr/>
        </p:nvSpPr>
        <p:spPr bwMode="auto">
          <a:xfrm>
            <a:off x="7308850" y="256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04509" name="Rectangle 29"/>
          <p:cNvSpPr>
            <a:spLocks noChangeArrowheads="1"/>
          </p:cNvSpPr>
          <p:nvPr/>
        </p:nvSpPr>
        <p:spPr bwMode="auto">
          <a:xfrm>
            <a:off x="1403350" y="5013325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4510" name="Rectangle 30"/>
          <p:cNvSpPr>
            <a:spLocks noChangeArrowheads="1"/>
          </p:cNvSpPr>
          <p:nvPr/>
        </p:nvSpPr>
        <p:spPr bwMode="auto">
          <a:xfrm>
            <a:off x="2051050" y="2997200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4511" name="Rectangle 31"/>
          <p:cNvSpPr>
            <a:spLocks noChangeArrowheads="1"/>
          </p:cNvSpPr>
          <p:nvPr/>
        </p:nvSpPr>
        <p:spPr bwMode="auto">
          <a:xfrm>
            <a:off x="3995738" y="4437063"/>
            <a:ext cx="3889375" cy="1873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30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40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09" grpId="0" animBg="1"/>
      <p:bldP spid="404510" grpId="0" animBg="1"/>
      <p:bldP spid="40451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538-2FDD-4549-BDDB-E1DA23DA23D1}" type="slidenum">
              <a:rPr lang="en-US" altLang="zh-TW"/>
              <a:pPr/>
              <a:t>86</a:t>
            </a:fld>
            <a:endParaRPr lang="en-US" altLang="zh-TW"/>
          </a:p>
        </p:txBody>
      </p:sp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4267200" y="4648200"/>
            <a:ext cx="3400425" cy="11572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05507" name="Group 3"/>
          <p:cNvGrpSpPr>
            <a:grpSpLocks/>
          </p:cNvGrpSpPr>
          <p:nvPr/>
        </p:nvGrpSpPr>
        <p:grpSpPr bwMode="auto">
          <a:xfrm>
            <a:off x="6019800" y="2286000"/>
            <a:ext cx="1219200" cy="1143000"/>
            <a:chOff x="1488" y="1440"/>
            <a:chExt cx="768" cy="720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5509" name="Line 5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5510" name="Line 6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05511" name="Group 7"/>
          <p:cNvGrpSpPr>
            <a:grpSpLocks/>
          </p:cNvGrpSpPr>
          <p:nvPr/>
        </p:nvGrpSpPr>
        <p:grpSpPr bwMode="auto">
          <a:xfrm>
            <a:off x="2362200" y="2286000"/>
            <a:ext cx="1219200" cy="1143000"/>
            <a:chOff x="1488" y="1440"/>
            <a:chExt cx="768" cy="720"/>
          </a:xfrm>
        </p:grpSpPr>
        <p:sp>
          <p:nvSpPr>
            <p:cNvPr id="405512" name="Rectangle 8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5513" name="Line 9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5514" name="Line 10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551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Right Theta-Outer Join</a:t>
            </a:r>
          </a:p>
        </p:txBody>
      </p:sp>
      <p:sp>
        <p:nvSpPr>
          <p:cNvPr id="405516" name="Text Box 12"/>
          <p:cNvSpPr txBox="1">
            <a:spLocks noChangeArrowheads="1"/>
          </p:cNvSpPr>
          <p:nvPr/>
        </p:nvSpPr>
        <p:spPr bwMode="auto">
          <a:xfrm>
            <a:off x="1431925" y="2243138"/>
            <a:ext cx="58531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4	5			6	7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</p:txBody>
      </p:sp>
      <p:sp>
        <p:nvSpPr>
          <p:cNvPr id="405517" name="Text Box 13"/>
          <p:cNvSpPr txBox="1">
            <a:spLocks noChangeArrowheads="1"/>
          </p:cNvSpPr>
          <p:nvPr/>
        </p:nvSpPr>
        <p:spPr bwMode="auto">
          <a:xfrm>
            <a:off x="1508125" y="4605338"/>
            <a:ext cx="576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         S =		A	R.B	S.B    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</a:t>
            </a:r>
            <a:r>
              <a:rPr lang="en-US" altLang="zh-TW" b="1">
                <a:latin typeface="Tahoma" pitchFamily="34" charset="0"/>
              </a:rPr>
              <a:t>1	2	2       3</a:t>
            </a:r>
          </a:p>
          <a:p>
            <a:pPr eaLnBrk="0" hangingPunct="0"/>
            <a:r>
              <a:rPr lang="en-US" altLang="zh-TW" b="1">
                <a:latin typeface="Tahoma" pitchFamily="34" charset="0"/>
              </a:rPr>
              <a:t> 			</a:t>
            </a:r>
            <a:r>
              <a:rPr lang="en-US" altLang="zh-TW" b="1"/>
              <a:t>⊥       ⊥</a:t>
            </a:r>
            <a:r>
              <a:rPr lang="en-US" altLang="zh-TW"/>
              <a:t> </a:t>
            </a:r>
            <a:r>
              <a:rPr lang="en-US" altLang="zh-TW" b="1">
                <a:latin typeface="Tahoma" pitchFamily="34" charset="0"/>
              </a:rPr>
              <a:t>	6       7</a:t>
            </a:r>
          </a:p>
        </p:txBody>
      </p:sp>
      <p:sp>
        <p:nvSpPr>
          <p:cNvPr id="405518" name="Line 14"/>
          <p:cNvSpPr>
            <a:spLocks noChangeShapeType="1"/>
          </p:cNvSpPr>
          <p:nvPr/>
        </p:nvSpPr>
        <p:spPr bwMode="auto">
          <a:xfrm>
            <a:off x="5867400" y="4648200"/>
            <a:ext cx="0" cy="1157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5526" name="Line 22"/>
          <p:cNvSpPr>
            <a:spLocks noChangeShapeType="1"/>
          </p:cNvSpPr>
          <p:nvPr/>
        </p:nvSpPr>
        <p:spPr bwMode="auto">
          <a:xfrm>
            <a:off x="4284663" y="5013325"/>
            <a:ext cx="33829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5527" name="Line 23"/>
          <p:cNvSpPr>
            <a:spLocks noChangeShapeType="1"/>
          </p:cNvSpPr>
          <p:nvPr/>
        </p:nvSpPr>
        <p:spPr bwMode="auto">
          <a:xfrm>
            <a:off x="6732588" y="4652963"/>
            <a:ext cx="0" cy="11525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5528" name="Line 24"/>
          <p:cNvSpPr>
            <a:spLocks noChangeShapeType="1"/>
          </p:cNvSpPr>
          <p:nvPr/>
        </p:nvSpPr>
        <p:spPr bwMode="auto">
          <a:xfrm>
            <a:off x="4932363" y="4652963"/>
            <a:ext cx="0" cy="11525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405529" name="Group 25"/>
          <p:cNvGrpSpPr>
            <a:grpSpLocks/>
          </p:cNvGrpSpPr>
          <p:nvPr/>
        </p:nvGrpSpPr>
        <p:grpSpPr bwMode="auto">
          <a:xfrm>
            <a:off x="1758950" y="4437063"/>
            <a:ext cx="1027113" cy="863600"/>
            <a:chOff x="1108" y="2795"/>
            <a:chExt cx="647" cy="544"/>
          </a:xfrm>
        </p:grpSpPr>
        <p:grpSp>
          <p:nvGrpSpPr>
            <p:cNvPr id="405530" name="Group 26"/>
            <p:cNvGrpSpPr>
              <a:grpSpLocks/>
            </p:cNvGrpSpPr>
            <p:nvPr/>
          </p:nvGrpSpPr>
          <p:grpSpPr bwMode="auto">
            <a:xfrm>
              <a:off x="1268" y="2976"/>
              <a:ext cx="272" cy="136"/>
              <a:chOff x="975" y="482"/>
              <a:chExt cx="272" cy="136"/>
            </a:xfrm>
          </p:grpSpPr>
          <p:sp>
            <p:nvSpPr>
              <p:cNvPr id="405531" name="AutoShape 27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5532" name="AutoShape 28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5533" name="Text Box 29"/>
            <p:cNvSpPr txBox="1">
              <a:spLocks noChangeArrowheads="1"/>
            </p:cNvSpPr>
            <p:nvPr/>
          </p:nvSpPr>
          <p:spPr bwMode="auto">
            <a:xfrm>
              <a:off x="1313" y="27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05534" name="Text Box 30"/>
            <p:cNvSpPr txBox="1">
              <a:spLocks noChangeArrowheads="1"/>
            </p:cNvSpPr>
            <p:nvPr/>
          </p:nvSpPr>
          <p:spPr bwMode="auto">
            <a:xfrm>
              <a:off x="1108" y="3108"/>
              <a:ext cx="6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R.B=S.B</a:t>
              </a:r>
            </a:p>
          </p:txBody>
        </p:sp>
        <p:sp>
          <p:nvSpPr>
            <p:cNvPr id="405535" name="Text Box 31"/>
            <p:cNvSpPr txBox="1">
              <a:spLocks noChangeArrowheads="1"/>
            </p:cNvSpPr>
            <p:nvPr/>
          </p:nvSpPr>
          <p:spPr bwMode="auto">
            <a:xfrm>
              <a:off x="1532" y="2953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i="1"/>
                <a:t>R</a:t>
              </a:r>
            </a:p>
          </p:txBody>
        </p:sp>
      </p:grpSp>
      <p:sp>
        <p:nvSpPr>
          <p:cNvPr id="405536" name="Text Box 32"/>
          <p:cNvSpPr txBox="1">
            <a:spLocks noChangeArrowheads="1"/>
          </p:cNvSpPr>
          <p:nvPr/>
        </p:nvSpPr>
        <p:spPr bwMode="auto">
          <a:xfrm>
            <a:off x="3635375" y="256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05537" name="Text Box 33"/>
          <p:cNvSpPr txBox="1">
            <a:spLocks noChangeArrowheads="1"/>
          </p:cNvSpPr>
          <p:nvPr/>
        </p:nvSpPr>
        <p:spPr bwMode="auto">
          <a:xfrm>
            <a:off x="7308850" y="256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05538" name="Rectangle 34"/>
          <p:cNvSpPr>
            <a:spLocks noChangeArrowheads="1"/>
          </p:cNvSpPr>
          <p:nvPr/>
        </p:nvSpPr>
        <p:spPr bwMode="auto">
          <a:xfrm>
            <a:off x="1403350" y="5013325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5539" name="Rectangle 35"/>
          <p:cNvSpPr>
            <a:spLocks noChangeArrowheads="1"/>
          </p:cNvSpPr>
          <p:nvPr/>
        </p:nvSpPr>
        <p:spPr bwMode="auto">
          <a:xfrm>
            <a:off x="5651500" y="2997200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5540" name="Rectangle 36"/>
          <p:cNvSpPr>
            <a:spLocks noChangeArrowheads="1"/>
          </p:cNvSpPr>
          <p:nvPr/>
        </p:nvSpPr>
        <p:spPr bwMode="auto">
          <a:xfrm>
            <a:off x="3995738" y="4437063"/>
            <a:ext cx="3889375" cy="1873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6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405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38" grpId="0" animBg="1"/>
      <p:bldP spid="405539" grpId="0" animBg="1"/>
      <p:bldP spid="40554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915F-C3C0-4458-B4EB-57CEF9286A95}" type="slidenum">
              <a:rPr lang="en-US" altLang="zh-TW"/>
              <a:pPr/>
              <a:t>87</a:t>
            </a:fld>
            <a:endParaRPr lang="en-US" altLang="zh-TW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260350"/>
            <a:ext cx="7315200" cy="838200"/>
          </a:xfrm>
        </p:spPr>
        <p:txBody>
          <a:bodyPr/>
          <a:lstStyle/>
          <a:p>
            <a:r>
              <a:rPr lang="en-US" altLang="zh-TW" sz="4000"/>
              <a:t>Depend and Independent Operations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628775"/>
            <a:ext cx="73152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600"/>
              <a:t>R∩S = R – ( R – S )</a:t>
            </a:r>
          </a:p>
          <a:p>
            <a:pPr>
              <a:lnSpc>
                <a:spcPct val="90000"/>
              </a:lnSpc>
            </a:pPr>
            <a:r>
              <a:rPr lang="en-US" altLang="zh-TW" sz="3600"/>
              <a:t>R       S = σ</a:t>
            </a:r>
            <a:r>
              <a:rPr lang="en-US" altLang="zh-TW" sz="3600" i="1" baseline="-25000"/>
              <a:t>C </a:t>
            </a:r>
            <a:r>
              <a:rPr lang="en-US" altLang="zh-TW" sz="3600" i="1"/>
              <a:t>(</a:t>
            </a:r>
            <a:r>
              <a:rPr lang="en-US" altLang="zh-TW" sz="3600"/>
              <a:t>R × S</a:t>
            </a:r>
            <a:r>
              <a:rPr lang="en-US" altLang="zh-TW" sz="3600" i="1"/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3600"/>
              <a:t>R       S</a:t>
            </a:r>
            <a:r>
              <a:rPr lang="en-US" altLang="zh-TW" sz="3600" i="1"/>
              <a:t> </a:t>
            </a:r>
            <a:r>
              <a:rPr lang="en-US" altLang="zh-TW" sz="3600"/>
              <a:t>= π</a:t>
            </a:r>
            <a:r>
              <a:rPr lang="en-US" altLang="zh-TW" sz="3600" i="1" baseline="-25000"/>
              <a:t>L</a:t>
            </a:r>
            <a:r>
              <a:rPr lang="en-US" altLang="zh-TW" sz="3600" i="1"/>
              <a:t>(</a:t>
            </a:r>
            <a:r>
              <a:rPr lang="en-US" altLang="zh-TW" sz="3600"/>
              <a:t>σ</a:t>
            </a:r>
            <a:r>
              <a:rPr lang="en-US" altLang="zh-TW" sz="3600" i="1" baseline="-25000"/>
              <a:t>C</a:t>
            </a:r>
            <a:r>
              <a:rPr lang="en-US" altLang="zh-TW" sz="3600" i="1"/>
              <a:t> (</a:t>
            </a:r>
            <a:r>
              <a:rPr lang="en-US" altLang="zh-TW" sz="3600"/>
              <a:t>R × S</a:t>
            </a:r>
            <a:r>
              <a:rPr lang="en-US" altLang="zh-TW" sz="3600" i="1"/>
              <a:t>) )</a:t>
            </a:r>
          </a:p>
          <a:p>
            <a:pPr lvl="1">
              <a:lnSpc>
                <a:spcPct val="90000"/>
              </a:lnSpc>
            </a:pPr>
            <a:r>
              <a:rPr lang="en-US" altLang="zh-TW" i="1"/>
              <a:t>C→R.A</a:t>
            </a:r>
            <a:r>
              <a:rPr lang="en-US" altLang="zh-TW" i="1" baseline="-25000"/>
              <a:t>1</a:t>
            </a:r>
            <a:r>
              <a:rPr lang="en-US" altLang="zh-TW" i="1"/>
              <a:t>=S. A</a:t>
            </a:r>
            <a:r>
              <a:rPr lang="en-US" altLang="zh-TW" i="1" baseline="-25000"/>
              <a:t>1 </a:t>
            </a:r>
            <a:r>
              <a:rPr lang="en-US" altLang="zh-TW" i="1"/>
              <a:t>AND R.A</a:t>
            </a:r>
            <a:r>
              <a:rPr lang="en-US" altLang="zh-TW" i="1" baseline="-25000"/>
              <a:t>2</a:t>
            </a:r>
            <a:r>
              <a:rPr lang="en-US" altLang="zh-TW" i="1"/>
              <a:t>=S. A</a:t>
            </a:r>
            <a:r>
              <a:rPr lang="en-US" altLang="zh-TW" i="1" baseline="-25000"/>
              <a:t>2 </a:t>
            </a:r>
            <a:r>
              <a:rPr lang="en-US" altLang="zh-TW" i="1"/>
              <a:t>AND … R.A</a:t>
            </a:r>
            <a:r>
              <a:rPr lang="en-US" altLang="zh-TW" i="1" baseline="-25000"/>
              <a:t>n</a:t>
            </a:r>
            <a:r>
              <a:rPr lang="en-US" altLang="zh-TW" i="1"/>
              <a:t>=S. A</a:t>
            </a:r>
            <a:r>
              <a:rPr lang="en-US" altLang="zh-TW" i="1" baseline="-25000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zh-TW" i="1"/>
              <a:t>A</a:t>
            </a:r>
            <a:r>
              <a:rPr lang="en-US" altLang="zh-TW" i="1" baseline="-25000"/>
              <a:t>1</a:t>
            </a:r>
            <a:r>
              <a:rPr lang="en-US" altLang="zh-TW" i="1"/>
              <a:t>… A</a:t>
            </a:r>
            <a:r>
              <a:rPr lang="en-US" altLang="zh-TW" i="1" baseline="-25000"/>
              <a:t>n</a:t>
            </a:r>
            <a:r>
              <a:rPr lang="en-US" altLang="zh-TW" i="1"/>
              <a:t> </a:t>
            </a:r>
            <a:r>
              <a:rPr lang="en-US" altLang="zh-TW"/>
              <a:t>are all attributes </a:t>
            </a:r>
            <a:r>
              <a:rPr lang="en-US" altLang="zh-TW" u="sng">
                <a:solidFill>
                  <a:srgbClr val="0000FF"/>
                </a:solidFill>
              </a:rPr>
              <a:t>appearing in the schemas of both R and S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L = </a:t>
            </a:r>
            <a:r>
              <a:rPr lang="en-US" altLang="zh-TW" u="sng">
                <a:solidFill>
                  <a:srgbClr val="0000FF"/>
                </a:solidFill>
              </a:rPr>
              <a:t>list of attributes in the schema R</a:t>
            </a:r>
            <a:r>
              <a:rPr lang="en-US" altLang="zh-TW"/>
              <a:t> </a:t>
            </a:r>
            <a:r>
              <a:rPr lang="en-US" altLang="zh-TW" sz="3600">
                <a:solidFill>
                  <a:srgbClr val="FF0000"/>
                </a:solidFill>
              </a:rPr>
              <a:t>+</a:t>
            </a:r>
            <a:r>
              <a:rPr lang="en-US" altLang="zh-TW"/>
              <a:t> </a:t>
            </a:r>
            <a:r>
              <a:rPr lang="en-US" altLang="zh-TW" u="sng">
                <a:solidFill>
                  <a:srgbClr val="0000FF"/>
                </a:solidFill>
              </a:rPr>
              <a:t>attributes in the schema S that are not in schema of R</a:t>
            </a:r>
            <a:endParaRPr lang="en-US" altLang="zh-TW"/>
          </a:p>
        </p:txBody>
      </p:sp>
      <p:grpSp>
        <p:nvGrpSpPr>
          <p:cNvPr id="406539" name="Group 11"/>
          <p:cNvGrpSpPr>
            <a:grpSpLocks/>
          </p:cNvGrpSpPr>
          <p:nvPr/>
        </p:nvGrpSpPr>
        <p:grpSpPr bwMode="auto">
          <a:xfrm>
            <a:off x="2124075" y="2347913"/>
            <a:ext cx="431800" cy="504825"/>
            <a:chOff x="1474" y="1570"/>
            <a:chExt cx="272" cy="318"/>
          </a:xfrm>
        </p:grpSpPr>
        <p:grpSp>
          <p:nvGrpSpPr>
            <p:cNvPr id="406533" name="Group 5"/>
            <p:cNvGrpSpPr>
              <a:grpSpLocks/>
            </p:cNvGrpSpPr>
            <p:nvPr/>
          </p:nvGrpSpPr>
          <p:grpSpPr bwMode="auto">
            <a:xfrm>
              <a:off x="1474" y="1570"/>
              <a:ext cx="272" cy="136"/>
              <a:chOff x="975" y="482"/>
              <a:chExt cx="272" cy="136"/>
            </a:xfrm>
          </p:grpSpPr>
          <p:sp>
            <p:nvSpPr>
              <p:cNvPr id="406534" name="AutoShape 6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6535" name="AutoShape 7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6538" name="Text Box 10"/>
            <p:cNvSpPr txBox="1">
              <a:spLocks noChangeArrowheads="1"/>
            </p:cNvSpPr>
            <p:nvPr/>
          </p:nvSpPr>
          <p:spPr bwMode="auto">
            <a:xfrm>
              <a:off x="1488" y="165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406541" name="Group 13"/>
          <p:cNvGrpSpPr>
            <a:grpSpLocks/>
          </p:cNvGrpSpPr>
          <p:nvPr/>
        </p:nvGrpSpPr>
        <p:grpSpPr bwMode="auto">
          <a:xfrm>
            <a:off x="2051050" y="2997200"/>
            <a:ext cx="431800" cy="215900"/>
            <a:chOff x="975" y="482"/>
            <a:chExt cx="272" cy="136"/>
          </a:xfrm>
        </p:grpSpPr>
        <p:sp>
          <p:nvSpPr>
            <p:cNvPr id="406542" name="AutoShape 14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6543" name="AutoShape 15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6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F40B-120A-47A6-92BE-DA594503F7BF}" type="slidenum">
              <a:rPr lang="en-US" altLang="zh-TW"/>
              <a:pPr/>
              <a:t>88</a:t>
            </a:fld>
            <a:endParaRPr lang="en-US" altLang="zh-TW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315200" cy="838200"/>
          </a:xfrm>
        </p:spPr>
        <p:txBody>
          <a:bodyPr/>
          <a:lstStyle/>
          <a:p>
            <a:r>
              <a:rPr lang="en-US" altLang="zh-TW" sz="4000"/>
              <a:t>Depend and Independent Operations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557338"/>
            <a:ext cx="7315200" cy="5040312"/>
          </a:xfrm>
        </p:spPr>
        <p:txBody>
          <a:bodyPr/>
          <a:lstStyle/>
          <a:p>
            <a:r>
              <a:rPr lang="en-US" altLang="en-US"/>
              <a:t>δ</a:t>
            </a:r>
            <a:r>
              <a:rPr lang="en-US" altLang="zh-TW"/>
              <a:t> is a special case of γ</a:t>
            </a:r>
          </a:p>
          <a:p>
            <a:pPr lvl="1"/>
            <a:r>
              <a:rPr lang="en-US" altLang="zh-TW" sz="3200"/>
              <a:t>If R(A</a:t>
            </a:r>
            <a:r>
              <a:rPr lang="en-US" altLang="zh-TW" sz="3200" baseline="-25000"/>
              <a:t>1</a:t>
            </a:r>
            <a:r>
              <a:rPr lang="en-US" altLang="zh-TW" sz="3200"/>
              <a:t>, A</a:t>
            </a:r>
            <a:r>
              <a:rPr lang="en-US" altLang="zh-TW" sz="3200" baseline="-25000"/>
              <a:t>2</a:t>
            </a:r>
            <a:r>
              <a:rPr lang="en-US" altLang="zh-TW" sz="3200"/>
              <a:t>,…A</a:t>
            </a:r>
            <a:r>
              <a:rPr lang="en-US" altLang="zh-TW" sz="3200" baseline="-25000"/>
              <a:t>n</a:t>
            </a:r>
            <a:r>
              <a:rPr lang="en-US" altLang="zh-TW" sz="3200"/>
              <a:t>) is a relation, </a:t>
            </a:r>
          </a:p>
          <a:p>
            <a:pPr lvl="1"/>
            <a:r>
              <a:rPr lang="en-US" altLang="zh-TW" sz="3200"/>
              <a:t>then </a:t>
            </a:r>
            <a:r>
              <a:rPr lang="en-US" altLang="en-US" sz="3200"/>
              <a:t>δ</a:t>
            </a:r>
            <a:r>
              <a:rPr lang="en-US" altLang="zh-TW" sz="3200"/>
              <a:t>(R) = γ</a:t>
            </a:r>
            <a:r>
              <a:rPr lang="en-US" altLang="zh-TW" sz="3200" baseline="-25000"/>
              <a:t>A1, A2,…An </a:t>
            </a:r>
            <a:r>
              <a:rPr lang="en-US" altLang="zh-TW" sz="3200"/>
              <a:t>(R)</a:t>
            </a:r>
          </a:p>
          <a:p>
            <a:r>
              <a:rPr lang="en-US" altLang="zh-TW"/>
              <a:t>γ</a:t>
            </a:r>
            <a:r>
              <a:rPr lang="en-US" altLang="zh-TW" baseline="-25000"/>
              <a:t>A1, A2,…An </a:t>
            </a:r>
            <a:r>
              <a:rPr lang="en-US" altLang="zh-TW"/>
              <a:t>(R) = π</a:t>
            </a:r>
            <a:r>
              <a:rPr lang="en-US" altLang="zh-TW" baseline="-25000"/>
              <a:t>A1, A2,…An </a:t>
            </a:r>
            <a:r>
              <a:rPr lang="en-US" altLang="zh-TW"/>
              <a:t>(R)</a:t>
            </a:r>
          </a:p>
          <a:p>
            <a:pPr lvl="1"/>
            <a:endParaRPr lang="en-US" altLang="zh-TW" sz="2400"/>
          </a:p>
          <a:p>
            <a:endParaRPr lang="en-US" altLang="zh-TW" sz="2800" baseline="-25000"/>
          </a:p>
        </p:txBody>
      </p:sp>
    </p:spTree>
    <p:extLst>
      <p:ext uri="{BB962C8B-B14F-4D97-AF65-F5344CB8AC3E}">
        <p14:creationId xmlns:p14="http://schemas.microsoft.com/office/powerpoint/2010/main" val="20911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281-822A-424E-A4C9-D10F015302E3}" type="slidenum">
              <a:rPr lang="en-US" altLang="zh-TW"/>
              <a:pPr/>
              <a:t>89</a:t>
            </a:fld>
            <a:endParaRPr lang="en-US" altLang="zh-TW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315200" cy="838200"/>
          </a:xfrm>
        </p:spPr>
        <p:txBody>
          <a:bodyPr/>
          <a:lstStyle/>
          <a:p>
            <a:r>
              <a:rPr lang="en-US" altLang="zh-TW"/>
              <a:t>Summary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1088" y="968375"/>
            <a:ext cx="2751137" cy="56292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000"/>
              <a:t>:Union 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:Intersect 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:Difference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:Select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:Project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:Product</a:t>
            </a:r>
          </a:p>
          <a:p>
            <a:pPr>
              <a:buFont typeface="Wingdings" pitchFamily="2" charset="2"/>
              <a:buNone/>
            </a:pPr>
            <a:endParaRPr lang="en-US" altLang="zh-TW" sz="2000"/>
          </a:p>
          <a:p>
            <a:pPr>
              <a:buFont typeface="Wingdings" pitchFamily="2" charset="2"/>
              <a:buNone/>
            </a:pPr>
            <a:endParaRPr lang="en-US" altLang="zh-TW" sz="2000"/>
          </a:p>
          <a:p>
            <a:pPr>
              <a:buFont typeface="Wingdings" pitchFamily="2" charset="2"/>
              <a:buNone/>
            </a:pPr>
            <a:r>
              <a:rPr lang="en-US" altLang="zh-TW" sz="2000"/>
              <a:t>:Nature Join</a:t>
            </a:r>
          </a:p>
          <a:p>
            <a:pPr>
              <a:buFont typeface="Wingdings" pitchFamily="2" charset="2"/>
              <a:buNone/>
            </a:pPr>
            <a:endParaRPr lang="en-US" altLang="zh-TW" sz="2000"/>
          </a:p>
          <a:p>
            <a:pPr>
              <a:buFont typeface="Wingdings" pitchFamily="2" charset="2"/>
              <a:buNone/>
            </a:pPr>
            <a:r>
              <a:rPr lang="en-US" altLang="zh-TW" sz="2000"/>
              <a:t>:Rename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:Duplication Eliminate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 Sort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 Group+Aggregate</a:t>
            </a:r>
          </a:p>
        </p:txBody>
      </p:sp>
      <p:grpSp>
        <p:nvGrpSpPr>
          <p:cNvPr id="536580" name="Group 4"/>
          <p:cNvGrpSpPr>
            <a:grpSpLocks/>
          </p:cNvGrpSpPr>
          <p:nvPr/>
        </p:nvGrpSpPr>
        <p:grpSpPr bwMode="auto">
          <a:xfrm>
            <a:off x="3203575" y="4005263"/>
            <a:ext cx="431800" cy="215900"/>
            <a:chOff x="975" y="482"/>
            <a:chExt cx="272" cy="136"/>
          </a:xfrm>
        </p:grpSpPr>
        <p:sp>
          <p:nvSpPr>
            <p:cNvPr id="536581" name="AutoShape 5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6582" name="AutoShape 6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36583" name="Group 7"/>
          <p:cNvGrpSpPr>
            <a:grpSpLocks/>
          </p:cNvGrpSpPr>
          <p:nvPr/>
        </p:nvGrpSpPr>
        <p:grpSpPr bwMode="auto">
          <a:xfrm>
            <a:off x="5940425" y="2798763"/>
            <a:ext cx="431800" cy="485775"/>
            <a:chOff x="2925" y="1752"/>
            <a:chExt cx="272" cy="306"/>
          </a:xfrm>
        </p:grpSpPr>
        <p:grpSp>
          <p:nvGrpSpPr>
            <p:cNvPr id="536584" name="Group 8"/>
            <p:cNvGrpSpPr>
              <a:grpSpLocks/>
            </p:cNvGrpSpPr>
            <p:nvPr/>
          </p:nvGrpSpPr>
          <p:grpSpPr bwMode="auto">
            <a:xfrm>
              <a:off x="2925" y="1752"/>
              <a:ext cx="272" cy="136"/>
              <a:chOff x="975" y="482"/>
              <a:chExt cx="272" cy="136"/>
            </a:xfrm>
          </p:grpSpPr>
          <p:sp>
            <p:nvSpPr>
              <p:cNvPr id="536585" name="AutoShape 9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6586" name="AutoShape 10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6587" name="Text Box 11"/>
            <p:cNvSpPr txBox="1">
              <a:spLocks noChangeArrowheads="1"/>
            </p:cNvSpPr>
            <p:nvPr/>
          </p:nvSpPr>
          <p:spPr bwMode="auto">
            <a:xfrm>
              <a:off x="2932" y="182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C</a:t>
              </a:r>
            </a:p>
          </p:txBody>
        </p:sp>
      </p:grpSp>
      <p:grpSp>
        <p:nvGrpSpPr>
          <p:cNvPr id="536588" name="Group 12"/>
          <p:cNvGrpSpPr>
            <a:grpSpLocks/>
          </p:cNvGrpSpPr>
          <p:nvPr/>
        </p:nvGrpSpPr>
        <p:grpSpPr bwMode="auto">
          <a:xfrm>
            <a:off x="7269163" y="2492375"/>
            <a:ext cx="542925" cy="792163"/>
            <a:chOff x="3833" y="1616"/>
            <a:chExt cx="342" cy="499"/>
          </a:xfrm>
        </p:grpSpPr>
        <p:grpSp>
          <p:nvGrpSpPr>
            <p:cNvPr id="536589" name="Group 13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536590" name="AutoShape 14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6591" name="AutoShape 15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6592" name="Text Box 16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6593" name="Text Box 17"/>
            <p:cNvSpPr txBox="1">
              <a:spLocks noChangeArrowheads="1"/>
            </p:cNvSpPr>
            <p:nvPr/>
          </p:nvSpPr>
          <p:spPr bwMode="auto">
            <a:xfrm>
              <a:off x="4059" y="17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zh-TW" sz="1800" b="1" i="1"/>
            </a:p>
          </p:txBody>
        </p:sp>
        <p:sp>
          <p:nvSpPr>
            <p:cNvPr id="536594" name="Text Box 18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536595" name="Group 19"/>
          <p:cNvGrpSpPr>
            <a:grpSpLocks/>
          </p:cNvGrpSpPr>
          <p:nvPr/>
        </p:nvGrpSpPr>
        <p:grpSpPr bwMode="auto">
          <a:xfrm>
            <a:off x="6011863" y="3716338"/>
            <a:ext cx="431800" cy="503237"/>
            <a:chOff x="2744" y="1525"/>
            <a:chExt cx="272" cy="317"/>
          </a:xfrm>
        </p:grpSpPr>
        <p:grpSp>
          <p:nvGrpSpPr>
            <p:cNvPr id="536596" name="Group 20"/>
            <p:cNvGrpSpPr>
              <a:grpSpLocks/>
            </p:cNvGrpSpPr>
            <p:nvPr/>
          </p:nvGrpSpPr>
          <p:grpSpPr bwMode="auto">
            <a:xfrm>
              <a:off x="2744" y="1706"/>
              <a:ext cx="272" cy="136"/>
              <a:chOff x="975" y="482"/>
              <a:chExt cx="272" cy="136"/>
            </a:xfrm>
          </p:grpSpPr>
          <p:sp>
            <p:nvSpPr>
              <p:cNvPr id="536597" name="AutoShape 21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6598" name="AutoShape 22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6599" name="Text Box 23"/>
            <p:cNvSpPr txBox="1">
              <a:spLocks noChangeArrowheads="1"/>
            </p:cNvSpPr>
            <p:nvPr/>
          </p:nvSpPr>
          <p:spPr bwMode="auto">
            <a:xfrm>
              <a:off x="2789" y="152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</p:grpSp>
      <p:grpSp>
        <p:nvGrpSpPr>
          <p:cNvPr id="536600" name="Group 24"/>
          <p:cNvGrpSpPr>
            <a:grpSpLocks/>
          </p:cNvGrpSpPr>
          <p:nvPr/>
        </p:nvGrpSpPr>
        <p:grpSpPr bwMode="auto">
          <a:xfrm>
            <a:off x="8461375" y="2133600"/>
            <a:ext cx="682625" cy="792163"/>
            <a:chOff x="3833" y="1616"/>
            <a:chExt cx="430" cy="499"/>
          </a:xfrm>
        </p:grpSpPr>
        <p:grpSp>
          <p:nvGrpSpPr>
            <p:cNvPr id="536601" name="Group 25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536602" name="AutoShape 26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6603" name="AutoShape 27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6604" name="Text Box 28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6605" name="Text Box 29"/>
            <p:cNvSpPr txBox="1">
              <a:spLocks noChangeArrowheads="1"/>
            </p:cNvSpPr>
            <p:nvPr/>
          </p:nvSpPr>
          <p:spPr bwMode="auto">
            <a:xfrm>
              <a:off x="4059" y="179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L</a:t>
              </a:r>
            </a:p>
          </p:txBody>
        </p:sp>
        <p:sp>
          <p:nvSpPr>
            <p:cNvPr id="536606" name="Text Box 30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536607" name="Group 31"/>
          <p:cNvGrpSpPr>
            <a:grpSpLocks/>
          </p:cNvGrpSpPr>
          <p:nvPr/>
        </p:nvGrpSpPr>
        <p:grpSpPr bwMode="auto">
          <a:xfrm>
            <a:off x="8448675" y="2852738"/>
            <a:ext cx="695325" cy="792162"/>
            <a:chOff x="3833" y="1616"/>
            <a:chExt cx="438" cy="499"/>
          </a:xfrm>
        </p:grpSpPr>
        <p:grpSp>
          <p:nvGrpSpPr>
            <p:cNvPr id="536608" name="Group 32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536609" name="AutoShape 33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6610" name="AutoShape 34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6611" name="Text Box 35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6612" name="Text Box 36"/>
            <p:cNvSpPr txBox="1">
              <a:spLocks noChangeArrowheads="1"/>
            </p:cNvSpPr>
            <p:nvPr/>
          </p:nvSpPr>
          <p:spPr bwMode="auto">
            <a:xfrm>
              <a:off x="4059" y="1798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</a:t>
              </a:r>
            </a:p>
          </p:txBody>
        </p:sp>
        <p:sp>
          <p:nvSpPr>
            <p:cNvPr id="536613" name="Text Box 37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536614" name="Group 38"/>
          <p:cNvGrpSpPr>
            <a:grpSpLocks/>
          </p:cNvGrpSpPr>
          <p:nvPr/>
        </p:nvGrpSpPr>
        <p:grpSpPr bwMode="auto">
          <a:xfrm>
            <a:off x="7308850" y="3357563"/>
            <a:ext cx="682625" cy="655637"/>
            <a:chOff x="567" y="935"/>
            <a:chExt cx="430" cy="413"/>
          </a:xfrm>
        </p:grpSpPr>
        <p:grpSp>
          <p:nvGrpSpPr>
            <p:cNvPr id="536615" name="Group 39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536616" name="AutoShape 40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6617" name="AutoShape 41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6618" name="Text Box 42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6619" name="Text Box 43"/>
            <p:cNvSpPr txBox="1">
              <a:spLocks noChangeArrowheads="1"/>
            </p:cNvSpPr>
            <p:nvPr/>
          </p:nvSpPr>
          <p:spPr bwMode="auto">
            <a:xfrm>
              <a:off x="793" y="111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L</a:t>
              </a:r>
            </a:p>
          </p:txBody>
        </p:sp>
      </p:grpSp>
      <p:grpSp>
        <p:nvGrpSpPr>
          <p:cNvPr id="536620" name="Group 44"/>
          <p:cNvGrpSpPr>
            <a:grpSpLocks/>
          </p:cNvGrpSpPr>
          <p:nvPr/>
        </p:nvGrpSpPr>
        <p:grpSpPr bwMode="auto">
          <a:xfrm>
            <a:off x="7308850" y="4076700"/>
            <a:ext cx="695325" cy="655638"/>
            <a:chOff x="567" y="935"/>
            <a:chExt cx="438" cy="413"/>
          </a:xfrm>
        </p:grpSpPr>
        <p:grpSp>
          <p:nvGrpSpPr>
            <p:cNvPr id="536621" name="Group 45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536622" name="AutoShape 46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6623" name="AutoShape 47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6624" name="Text Box 48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6625" name="Text Box 49"/>
            <p:cNvSpPr txBox="1">
              <a:spLocks noChangeArrowheads="1"/>
            </p:cNvSpPr>
            <p:nvPr/>
          </p:nvSpPr>
          <p:spPr bwMode="auto">
            <a:xfrm>
              <a:off x="793" y="111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</a:t>
              </a:r>
            </a:p>
          </p:txBody>
        </p:sp>
      </p:grpSp>
      <p:sp>
        <p:nvSpPr>
          <p:cNvPr id="536626" name="Rectangle 50"/>
          <p:cNvSpPr>
            <a:spLocks noChangeArrowheads="1"/>
          </p:cNvSpPr>
          <p:nvPr/>
        </p:nvSpPr>
        <p:spPr bwMode="auto">
          <a:xfrm>
            <a:off x="2843213" y="981075"/>
            <a:ext cx="9366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000" b="1">
                <a:solidFill>
                  <a:srgbClr val="000000"/>
                </a:solidFill>
              </a:rPr>
              <a:t>∪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000" b="1">
                <a:solidFill>
                  <a:srgbClr val="000000"/>
                </a:solidFill>
              </a:rPr>
              <a:t>∩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zh-TW" altLang="en-US" sz="2000" b="1">
                <a:solidFill>
                  <a:srgbClr val="000000"/>
                </a:solidFill>
              </a:rPr>
              <a:t>－    </a:t>
            </a:r>
            <a:endParaRPr lang="zh-TW" altLang="en-US" b="1">
              <a:solidFill>
                <a:srgbClr val="000000"/>
              </a:solidFill>
            </a:endParaRP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107950" y="1268413"/>
            <a:ext cx="25955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Set Operation</a:t>
            </a:r>
          </a:p>
        </p:txBody>
      </p:sp>
      <p:sp>
        <p:nvSpPr>
          <p:cNvPr id="536628" name="AutoShape 52"/>
          <p:cNvSpPr>
            <a:spLocks/>
          </p:cNvSpPr>
          <p:nvPr/>
        </p:nvSpPr>
        <p:spPr bwMode="auto">
          <a:xfrm>
            <a:off x="2771775" y="981075"/>
            <a:ext cx="144463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29" name="Rectangle 53"/>
          <p:cNvSpPr>
            <a:spLocks noChangeArrowheads="1"/>
          </p:cNvSpPr>
          <p:nvPr/>
        </p:nvSpPr>
        <p:spPr bwMode="auto">
          <a:xfrm>
            <a:off x="2843213" y="1989138"/>
            <a:ext cx="936625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sz="2000" b="1">
                <a:solidFill>
                  <a:srgbClr val="000000"/>
                </a:solidFill>
              </a:rPr>
              <a:t>σ</a:t>
            </a:r>
            <a:endParaRPr lang="en-US" altLang="zh-TW" sz="2000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000000"/>
                </a:solidFill>
              </a:rPr>
              <a:t>π</a:t>
            </a:r>
            <a:endParaRPr lang="en-US" altLang="zh-TW" sz="2000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000" b="1">
                <a:solidFill>
                  <a:srgbClr val="000000"/>
                </a:solidFill>
              </a:rPr>
              <a:t> ×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zh-TW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zh-TW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000000"/>
                </a:solidFill>
              </a:rPr>
              <a:t>      </a:t>
            </a:r>
          </a:p>
        </p:txBody>
      </p:sp>
      <p:sp>
        <p:nvSpPr>
          <p:cNvPr id="536630" name="AutoShape 54"/>
          <p:cNvSpPr>
            <a:spLocks/>
          </p:cNvSpPr>
          <p:nvPr/>
        </p:nvSpPr>
        <p:spPr bwMode="auto">
          <a:xfrm>
            <a:off x="2771775" y="2060575"/>
            <a:ext cx="144463" cy="2089150"/>
          </a:xfrm>
          <a:prstGeom prst="leftBrace">
            <a:avLst>
              <a:gd name="adj1" fmla="val 120512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31" name="Text Box 55"/>
          <p:cNvSpPr txBox="1">
            <a:spLocks noChangeArrowheads="1"/>
          </p:cNvSpPr>
          <p:nvPr/>
        </p:nvSpPr>
        <p:spPr bwMode="auto">
          <a:xfrm>
            <a:off x="395288" y="2276475"/>
            <a:ext cx="2047875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latin typeface="Courier New" pitchFamily="49" charset="0"/>
              </a:rPr>
              <a:t>Relational</a:t>
            </a:r>
          </a:p>
          <a:p>
            <a:pPr algn="ctr"/>
            <a:r>
              <a:rPr lang="en-US" altLang="zh-TW" b="1">
                <a:latin typeface="Courier New" pitchFamily="49" charset="0"/>
              </a:rPr>
              <a:t>Operation</a:t>
            </a:r>
          </a:p>
        </p:txBody>
      </p:sp>
      <p:sp>
        <p:nvSpPr>
          <p:cNvPr id="536632" name="Text Box 56"/>
          <p:cNvSpPr txBox="1">
            <a:spLocks noChangeArrowheads="1"/>
          </p:cNvSpPr>
          <p:nvPr/>
        </p:nvSpPr>
        <p:spPr bwMode="auto">
          <a:xfrm>
            <a:off x="485775" y="5084763"/>
            <a:ext cx="1865313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latin typeface="Courier New" pitchFamily="49" charset="0"/>
              </a:rPr>
              <a:t>Extension</a:t>
            </a:r>
          </a:p>
          <a:p>
            <a:pPr algn="ctr"/>
            <a:r>
              <a:rPr lang="en-US" altLang="zh-TW" b="1">
                <a:latin typeface="Courier New" pitchFamily="49" charset="0"/>
              </a:rPr>
              <a:t>Operation</a:t>
            </a:r>
          </a:p>
        </p:txBody>
      </p:sp>
      <p:sp>
        <p:nvSpPr>
          <p:cNvPr id="536633" name="Rectangle 57"/>
          <p:cNvSpPr>
            <a:spLocks noChangeArrowheads="1"/>
          </p:cNvSpPr>
          <p:nvPr/>
        </p:nvSpPr>
        <p:spPr bwMode="auto">
          <a:xfrm>
            <a:off x="2914650" y="4579938"/>
            <a:ext cx="936625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000000"/>
                </a:solidFill>
              </a:rPr>
              <a:t>ρ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b="1">
                <a:solidFill>
                  <a:srgbClr val="000000"/>
                </a:solidFill>
              </a:rPr>
              <a:t>δ</a:t>
            </a:r>
            <a:endParaRPr lang="en-US" altLang="zh-TW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b="1">
                <a:solidFill>
                  <a:srgbClr val="000000"/>
                </a:solidFill>
              </a:rPr>
              <a:t>τ</a:t>
            </a:r>
            <a:endParaRPr lang="en-US" altLang="zh-TW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000000"/>
                </a:solidFill>
              </a:rPr>
              <a:t>γ    </a:t>
            </a:r>
          </a:p>
        </p:txBody>
      </p:sp>
      <p:sp>
        <p:nvSpPr>
          <p:cNvPr id="536634" name="AutoShape 58"/>
          <p:cNvSpPr>
            <a:spLocks/>
          </p:cNvSpPr>
          <p:nvPr/>
        </p:nvSpPr>
        <p:spPr bwMode="auto">
          <a:xfrm>
            <a:off x="2771775" y="4795838"/>
            <a:ext cx="144463" cy="1368425"/>
          </a:xfrm>
          <a:prstGeom prst="leftBrace">
            <a:avLst>
              <a:gd name="adj1" fmla="val 78937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35" name="Line 59"/>
          <p:cNvSpPr>
            <a:spLocks noChangeShapeType="1"/>
          </p:cNvSpPr>
          <p:nvPr/>
        </p:nvSpPr>
        <p:spPr bwMode="auto">
          <a:xfrm>
            <a:off x="5148263" y="4149725"/>
            <a:ext cx="7207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6636" name="Text Box 60"/>
          <p:cNvSpPr txBox="1">
            <a:spLocks noChangeArrowheads="1"/>
          </p:cNvSpPr>
          <p:nvPr/>
        </p:nvSpPr>
        <p:spPr bwMode="auto">
          <a:xfrm>
            <a:off x="5795963" y="3213100"/>
            <a:ext cx="895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Outer </a:t>
            </a:r>
          </a:p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536637" name="Line 61"/>
          <p:cNvSpPr>
            <a:spLocks noChangeShapeType="1"/>
          </p:cNvSpPr>
          <p:nvPr/>
        </p:nvSpPr>
        <p:spPr bwMode="auto">
          <a:xfrm flipV="1">
            <a:off x="6659563" y="3644900"/>
            <a:ext cx="576262" cy="360363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6638" name="Line 62"/>
          <p:cNvSpPr>
            <a:spLocks noChangeShapeType="1"/>
          </p:cNvSpPr>
          <p:nvPr/>
        </p:nvSpPr>
        <p:spPr bwMode="auto">
          <a:xfrm>
            <a:off x="6659563" y="4219575"/>
            <a:ext cx="576262" cy="28892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6639" name="Line 63"/>
          <p:cNvSpPr>
            <a:spLocks noChangeShapeType="1"/>
          </p:cNvSpPr>
          <p:nvPr/>
        </p:nvSpPr>
        <p:spPr bwMode="auto">
          <a:xfrm>
            <a:off x="5146675" y="2997200"/>
            <a:ext cx="7207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6640" name="Text Box 64"/>
          <p:cNvSpPr txBox="1">
            <a:spLocks noChangeArrowheads="1"/>
          </p:cNvSpPr>
          <p:nvPr/>
        </p:nvSpPr>
        <p:spPr bwMode="auto">
          <a:xfrm>
            <a:off x="5791200" y="1916113"/>
            <a:ext cx="882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Theta </a:t>
            </a:r>
          </a:p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536641" name="Text Box 65"/>
          <p:cNvSpPr txBox="1">
            <a:spLocks noChangeArrowheads="1"/>
          </p:cNvSpPr>
          <p:nvPr/>
        </p:nvSpPr>
        <p:spPr bwMode="auto">
          <a:xfrm>
            <a:off x="6650038" y="1935163"/>
            <a:ext cx="1593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Outer Theta </a:t>
            </a:r>
          </a:p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536642" name="Line 66"/>
          <p:cNvSpPr>
            <a:spLocks noChangeShapeType="1"/>
          </p:cNvSpPr>
          <p:nvPr/>
        </p:nvSpPr>
        <p:spPr bwMode="auto">
          <a:xfrm>
            <a:off x="6515100" y="2997200"/>
            <a:ext cx="7207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6643" name="Line 67"/>
          <p:cNvSpPr>
            <a:spLocks noChangeShapeType="1"/>
          </p:cNvSpPr>
          <p:nvPr/>
        </p:nvSpPr>
        <p:spPr bwMode="auto">
          <a:xfrm flipV="1">
            <a:off x="7812088" y="2493963"/>
            <a:ext cx="576262" cy="360362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6644" name="Line 68"/>
          <p:cNvSpPr>
            <a:spLocks noChangeShapeType="1"/>
          </p:cNvSpPr>
          <p:nvPr/>
        </p:nvSpPr>
        <p:spPr bwMode="auto">
          <a:xfrm>
            <a:off x="7812088" y="3068638"/>
            <a:ext cx="576262" cy="28892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6646" name="Rectangle 70"/>
          <p:cNvSpPr>
            <a:spLocks noChangeArrowheads="1"/>
          </p:cNvSpPr>
          <p:nvPr/>
        </p:nvSpPr>
        <p:spPr bwMode="auto">
          <a:xfrm>
            <a:off x="3203575" y="981075"/>
            <a:ext cx="14398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47" name="Rectangle 71"/>
          <p:cNvSpPr>
            <a:spLocks noChangeArrowheads="1"/>
          </p:cNvSpPr>
          <p:nvPr/>
        </p:nvSpPr>
        <p:spPr bwMode="auto">
          <a:xfrm>
            <a:off x="3203575" y="1700213"/>
            <a:ext cx="1873250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48" name="Rectangle 72"/>
          <p:cNvSpPr>
            <a:spLocks noChangeArrowheads="1"/>
          </p:cNvSpPr>
          <p:nvPr/>
        </p:nvSpPr>
        <p:spPr bwMode="auto">
          <a:xfrm>
            <a:off x="3203575" y="2781300"/>
            <a:ext cx="16557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49" name="Rectangle 73"/>
          <p:cNvSpPr>
            <a:spLocks noChangeArrowheads="1"/>
          </p:cNvSpPr>
          <p:nvPr/>
        </p:nvSpPr>
        <p:spPr bwMode="auto">
          <a:xfrm>
            <a:off x="3203575" y="2060575"/>
            <a:ext cx="14398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50" name="Rectangle 74"/>
          <p:cNvSpPr>
            <a:spLocks noChangeArrowheads="1"/>
          </p:cNvSpPr>
          <p:nvPr/>
        </p:nvSpPr>
        <p:spPr bwMode="auto">
          <a:xfrm>
            <a:off x="3203575" y="2420938"/>
            <a:ext cx="14398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51" name="Rectangle 75"/>
          <p:cNvSpPr>
            <a:spLocks noChangeArrowheads="1"/>
          </p:cNvSpPr>
          <p:nvPr/>
        </p:nvSpPr>
        <p:spPr bwMode="auto">
          <a:xfrm>
            <a:off x="4643438" y="6308725"/>
            <a:ext cx="503237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52" name="Text Box 76"/>
          <p:cNvSpPr txBox="1">
            <a:spLocks noChangeArrowheads="1"/>
          </p:cNvSpPr>
          <p:nvPr/>
        </p:nvSpPr>
        <p:spPr bwMode="auto">
          <a:xfrm>
            <a:off x="5076825" y="6237288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:primitive operations</a:t>
            </a:r>
          </a:p>
        </p:txBody>
      </p:sp>
    </p:spTree>
    <p:extLst>
      <p:ext uri="{BB962C8B-B14F-4D97-AF65-F5344CB8AC3E}">
        <p14:creationId xmlns:p14="http://schemas.microsoft.com/office/powerpoint/2010/main" val="233383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3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3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3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3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3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53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53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3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3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3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53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53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53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53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53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53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53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536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536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536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536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53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53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53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53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53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53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53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26" grpId="0"/>
      <p:bldP spid="536627" grpId="0" animBg="1"/>
      <p:bldP spid="536628" grpId="0" animBg="1"/>
      <p:bldP spid="536629" grpId="0"/>
      <p:bldP spid="536629" grpId="1"/>
      <p:bldP spid="536630" grpId="0" animBg="1"/>
      <p:bldP spid="536631" grpId="0" animBg="1"/>
      <p:bldP spid="536632" grpId="0" animBg="1"/>
      <p:bldP spid="536633" grpId="0"/>
      <p:bldP spid="536634" grpId="0" animBg="1"/>
      <p:bldP spid="536635" grpId="0" animBg="1"/>
      <p:bldP spid="536636" grpId="0"/>
      <p:bldP spid="536637" grpId="0" animBg="1"/>
      <p:bldP spid="536638" grpId="0" animBg="1"/>
      <p:bldP spid="536639" grpId="0" animBg="1"/>
      <p:bldP spid="536640" grpId="0"/>
      <p:bldP spid="536641" grpId="0"/>
      <p:bldP spid="536642" grpId="0" animBg="1"/>
      <p:bldP spid="536643" grpId="0" animBg="1"/>
      <p:bldP spid="536644" grpId="0" animBg="1"/>
      <p:bldP spid="536646" grpId="0" animBg="1"/>
      <p:bldP spid="536647" grpId="0" animBg="1"/>
      <p:bldP spid="536648" grpId="0" animBg="1"/>
      <p:bldP spid="536649" grpId="0" animBg="1"/>
      <p:bldP spid="536650" grpId="0" animBg="1"/>
      <p:bldP spid="536651" grpId="0" animBg="1"/>
      <p:bldP spid="5366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966A-5FE1-4D12-BEBD-C0F9CF68F831}" type="slidenum">
              <a:rPr lang="en-US" altLang="zh-TW"/>
              <a:pPr/>
              <a:t>9</a:t>
            </a:fld>
            <a:endParaRPr lang="en-US" altLang="zh-TW"/>
          </a:p>
        </p:txBody>
      </p:sp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938" y="-100013"/>
            <a:ext cx="9667876" cy="705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5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968A-1A9A-4272-B4BF-7CB04B228C2F}" type="slidenum">
              <a:rPr lang="en-US" altLang="zh-TW"/>
              <a:pPr/>
              <a:t>90</a:t>
            </a:fld>
            <a:endParaRPr lang="en-US" altLang="zh-TW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6235700" y="12715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678" name="Line 6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679" name="Line 7"/>
          <p:cNvSpPr>
            <a:spLocks noChangeShapeType="1"/>
          </p:cNvSpPr>
          <p:nvPr/>
        </p:nvSpPr>
        <p:spPr bwMode="auto">
          <a:xfrm flipH="1">
            <a:off x="6804025" y="1271588"/>
            <a:ext cx="41275" cy="258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681" name="Rectangle 9"/>
          <p:cNvSpPr>
            <a:spLocks noChangeArrowheads="1"/>
          </p:cNvSpPr>
          <p:nvPr/>
        </p:nvSpPr>
        <p:spPr bwMode="auto">
          <a:xfrm>
            <a:off x="2555875" y="12684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682" name="Line 10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683" name="Line 11"/>
          <p:cNvSpPr>
            <a:spLocks noChangeShapeType="1"/>
          </p:cNvSpPr>
          <p:nvPr/>
        </p:nvSpPr>
        <p:spPr bwMode="auto">
          <a:xfrm>
            <a:off x="3165475" y="12684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685" name="Text Box 13"/>
          <p:cNvSpPr txBox="1">
            <a:spLocks noChangeArrowheads="1"/>
          </p:cNvSpPr>
          <p:nvPr/>
        </p:nvSpPr>
        <p:spPr bwMode="auto">
          <a:xfrm>
            <a:off x="1647825" y="1228725"/>
            <a:ext cx="5853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	3	4</a:t>
            </a:r>
          </a:p>
        </p:txBody>
      </p:sp>
      <p:sp>
        <p:nvSpPr>
          <p:cNvPr id="412689" name="Rectangle 17"/>
          <p:cNvSpPr>
            <a:spLocks noChangeArrowheads="1"/>
          </p:cNvSpPr>
          <p:nvPr/>
        </p:nvSpPr>
        <p:spPr bwMode="auto">
          <a:xfrm>
            <a:off x="3443288" y="4060825"/>
            <a:ext cx="2424112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691" name="Line 19"/>
          <p:cNvSpPr>
            <a:spLocks noChangeShapeType="1"/>
          </p:cNvSpPr>
          <p:nvPr/>
        </p:nvSpPr>
        <p:spPr bwMode="auto">
          <a:xfrm>
            <a:off x="4140200" y="4060825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692" name="Text Box 20"/>
          <p:cNvSpPr txBox="1">
            <a:spLocks noChangeArrowheads="1"/>
          </p:cNvSpPr>
          <p:nvPr/>
        </p:nvSpPr>
        <p:spPr bwMode="auto">
          <a:xfrm>
            <a:off x="3419475" y="4005263"/>
            <a:ext cx="24479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A+B	A</a:t>
            </a:r>
            <a:r>
              <a:rPr lang="en-US" altLang="zh-TW" baseline="30000">
                <a:latin typeface="Tahoma" pitchFamily="34" charset="0"/>
              </a:rPr>
              <a:t>2	 </a:t>
            </a:r>
            <a:r>
              <a:rPr lang="en-US" altLang="zh-TW"/>
              <a:t>B</a:t>
            </a:r>
            <a:r>
              <a:rPr lang="en-US" altLang="zh-TW" baseline="30000"/>
              <a:t>2</a:t>
            </a:r>
          </a:p>
          <a:p>
            <a:pPr eaLnBrk="0" hangingPunct="0"/>
            <a:r>
              <a:rPr lang="en-US" altLang="zh-TW"/>
              <a:t>1	0	1</a:t>
            </a:r>
          </a:p>
          <a:p>
            <a:pPr eaLnBrk="0" hangingPunct="0"/>
            <a:r>
              <a:rPr lang="en-US" altLang="zh-TW"/>
              <a:t>5	4	9</a:t>
            </a:r>
          </a:p>
          <a:p>
            <a:pPr eaLnBrk="0" hangingPunct="0"/>
            <a:r>
              <a:rPr lang="en-US" altLang="zh-TW"/>
              <a:t>1	0	1</a:t>
            </a:r>
          </a:p>
          <a:p>
            <a:pPr eaLnBrk="0" hangingPunct="0"/>
            <a:r>
              <a:rPr lang="en-US" altLang="zh-TW"/>
              <a:t>6	4	16</a:t>
            </a:r>
          </a:p>
          <a:p>
            <a:pPr eaLnBrk="0" hangingPunct="0"/>
            <a:r>
              <a:rPr lang="en-US" altLang="zh-TW"/>
              <a:t>7	9	16</a:t>
            </a:r>
            <a:endParaRPr lang="en-US" altLang="zh-TW">
              <a:latin typeface="Tahoma" pitchFamily="34" charset="0"/>
            </a:endParaRPr>
          </a:p>
        </p:txBody>
      </p:sp>
      <p:sp>
        <p:nvSpPr>
          <p:cNvPr id="412693" name="Line 21"/>
          <p:cNvSpPr>
            <a:spLocks noChangeShapeType="1"/>
          </p:cNvSpPr>
          <p:nvPr/>
        </p:nvSpPr>
        <p:spPr bwMode="auto">
          <a:xfrm>
            <a:off x="3419475" y="4437063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2694" name="Line 22"/>
          <p:cNvSpPr>
            <a:spLocks noChangeShapeType="1"/>
          </p:cNvSpPr>
          <p:nvPr/>
        </p:nvSpPr>
        <p:spPr bwMode="auto">
          <a:xfrm>
            <a:off x="5003800" y="4076700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2697" name="Text Box 25"/>
          <p:cNvSpPr txBox="1">
            <a:spLocks noChangeArrowheads="1"/>
          </p:cNvSpPr>
          <p:nvPr/>
        </p:nvSpPr>
        <p:spPr bwMode="auto">
          <a:xfrm>
            <a:off x="893763" y="4076700"/>
            <a:ext cx="224631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π</a:t>
            </a:r>
            <a:r>
              <a:rPr lang="en-US" altLang="zh-TW" b="1" baseline="-25000"/>
              <a:t>A+B, A</a:t>
            </a:r>
            <a:r>
              <a:rPr lang="en-US" altLang="zh-TW" b="1" baseline="30000"/>
              <a:t>2</a:t>
            </a:r>
            <a:r>
              <a:rPr lang="en-US" altLang="zh-TW" b="1" baseline="-25000"/>
              <a:t>, B</a:t>
            </a:r>
            <a:r>
              <a:rPr lang="en-US" altLang="zh-TW" b="1" baseline="30000"/>
              <a:t>2</a:t>
            </a:r>
            <a:r>
              <a:rPr lang="en-US" altLang="zh-TW" b="1"/>
              <a:t> (R)=</a:t>
            </a:r>
          </a:p>
        </p:txBody>
      </p:sp>
      <p:sp>
        <p:nvSpPr>
          <p:cNvPr id="412698" name="Rectangle 26"/>
          <p:cNvSpPr>
            <a:spLocks noChangeArrowheads="1"/>
          </p:cNvSpPr>
          <p:nvPr/>
        </p:nvSpPr>
        <p:spPr bwMode="auto">
          <a:xfrm>
            <a:off x="3276600" y="3932238"/>
            <a:ext cx="3024188" cy="2592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30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9" grpId="0" animBg="1"/>
      <p:bldP spid="412691" grpId="0" animBg="1"/>
      <p:bldP spid="412692" grpId="0"/>
      <p:bldP spid="412693" grpId="0" animBg="1"/>
      <p:bldP spid="412694" grpId="0" animBg="1"/>
      <p:bldP spid="41269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302B-30ED-4C37-A6A6-A530D8A3C812}" type="slidenum">
              <a:rPr lang="en-US" altLang="zh-TW"/>
              <a:pPr/>
              <a:t>91</a:t>
            </a:fld>
            <a:endParaRPr lang="en-US" altLang="zh-TW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6235700" y="12715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4724" name="Line 4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4725" name="Line 5"/>
          <p:cNvSpPr>
            <a:spLocks noChangeShapeType="1"/>
          </p:cNvSpPr>
          <p:nvPr/>
        </p:nvSpPr>
        <p:spPr bwMode="auto">
          <a:xfrm flipH="1">
            <a:off x="6804025" y="1271588"/>
            <a:ext cx="41275" cy="258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4726" name="Rectangle 6"/>
          <p:cNvSpPr>
            <a:spLocks noChangeArrowheads="1"/>
          </p:cNvSpPr>
          <p:nvPr/>
        </p:nvSpPr>
        <p:spPr bwMode="auto">
          <a:xfrm>
            <a:off x="2555875" y="12684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4727" name="Line 7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4728" name="Line 8"/>
          <p:cNvSpPr>
            <a:spLocks noChangeShapeType="1"/>
          </p:cNvSpPr>
          <p:nvPr/>
        </p:nvSpPr>
        <p:spPr bwMode="auto">
          <a:xfrm>
            <a:off x="3165475" y="12684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4729" name="Text Box 9"/>
          <p:cNvSpPr txBox="1">
            <a:spLocks noChangeArrowheads="1"/>
          </p:cNvSpPr>
          <p:nvPr/>
        </p:nvSpPr>
        <p:spPr bwMode="auto">
          <a:xfrm>
            <a:off x="1647825" y="1228725"/>
            <a:ext cx="5853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	3	4</a:t>
            </a:r>
          </a:p>
        </p:txBody>
      </p:sp>
      <p:sp>
        <p:nvSpPr>
          <p:cNvPr id="414730" name="Rectangle 10"/>
          <p:cNvSpPr>
            <a:spLocks noChangeArrowheads="1"/>
          </p:cNvSpPr>
          <p:nvPr/>
        </p:nvSpPr>
        <p:spPr bwMode="auto">
          <a:xfrm>
            <a:off x="3443288" y="4060825"/>
            <a:ext cx="1560512" cy="2608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4731" name="Line 11"/>
          <p:cNvSpPr>
            <a:spLocks noChangeShapeType="1"/>
          </p:cNvSpPr>
          <p:nvPr/>
        </p:nvSpPr>
        <p:spPr bwMode="auto">
          <a:xfrm>
            <a:off x="4140200" y="4060825"/>
            <a:ext cx="0" cy="2608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4732" name="Text Box 12"/>
          <p:cNvSpPr txBox="1">
            <a:spLocks noChangeArrowheads="1"/>
          </p:cNvSpPr>
          <p:nvPr/>
        </p:nvSpPr>
        <p:spPr bwMode="auto">
          <a:xfrm>
            <a:off x="3419475" y="4005263"/>
            <a:ext cx="18732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0" hangingPunct="0"/>
            <a:r>
              <a:rPr kumimoji="0" lang="en-US" altLang="zh-TW" dirty="0">
                <a:latin typeface="Tahoma" pitchFamily="34" charset="0"/>
              </a:rPr>
              <a:t>B+C	C-1</a:t>
            </a:r>
            <a:endParaRPr kumimoji="0" lang="en-US" altLang="zh-TW" baseline="30000" dirty="0">
              <a:latin typeface="Times New Roman" pitchFamily="18" charset="0"/>
            </a:endParaRPr>
          </a:p>
          <a:p>
            <a:pPr eaLnBrk="0" hangingPunct="0"/>
            <a:r>
              <a:rPr kumimoji="0" lang="en-US" altLang="zh-TW" dirty="0">
                <a:latin typeface="Times New Roman" pitchFamily="18" charset="0"/>
              </a:rPr>
              <a:t>1		</a:t>
            </a:r>
            <a:r>
              <a:rPr kumimoji="0" lang="en-US" altLang="zh-TW" dirty="0" smtClean="0">
                <a:latin typeface="Times New Roman" pitchFamily="18" charset="0"/>
              </a:rPr>
              <a:t>0</a:t>
            </a:r>
            <a:endParaRPr kumimoji="0" lang="en-US" altLang="zh-TW" dirty="0">
              <a:latin typeface="Times New Roman" pitchFamily="18" charset="0"/>
            </a:endParaRPr>
          </a:p>
          <a:p>
            <a:pPr eaLnBrk="0" hangingPunct="0"/>
            <a:r>
              <a:rPr kumimoji="0" lang="en-US" altLang="zh-TW" dirty="0">
                <a:latin typeface="Times New Roman" pitchFamily="18" charset="0"/>
              </a:rPr>
              <a:t>6		3</a:t>
            </a:r>
          </a:p>
          <a:p>
            <a:pPr eaLnBrk="0" hangingPunct="0"/>
            <a:r>
              <a:rPr kumimoji="0" lang="en-US" altLang="zh-TW" dirty="0">
                <a:latin typeface="Times New Roman" pitchFamily="18" charset="0"/>
              </a:rPr>
              <a:t>7		4</a:t>
            </a:r>
          </a:p>
          <a:p>
            <a:pPr eaLnBrk="0" hangingPunct="0"/>
            <a:r>
              <a:rPr kumimoji="0" lang="en-US" altLang="zh-TW" dirty="0">
                <a:latin typeface="Times New Roman" pitchFamily="18" charset="0"/>
              </a:rPr>
              <a:t>7		3</a:t>
            </a:r>
          </a:p>
          <a:p>
            <a:pPr eaLnBrk="0" hangingPunct="0"/>
            <a:r>
              <a:rPr kumimoji="0" lang="en-US" altLang="zh-TW" dirty="0">
                <a:latin typeface="Times New Roman" pitchFamily="18" charset="0"/>
              </a:rPr>
              <a:t>2		1</a:t>
            </a:r>
          </a:p>
          <a:p>
            <a:pPr eaLnBrk="0" hangingPunct="0"/>
            <a:r>
              <a:rPr kumimoji="0" lang="en-US" altLang="zh-TW" dirty="0">
                <a:latin typeface="Tahoma" pitchFamily="34" charset="0"/>
              </a:rPr>
              <a:t>7		3</a:t>
            </a:r>
          </a:p>
        </p:txBody>
      </p:sp>
      <p:sp>
        <p:nvSpPr>
          <p:cNvPr id="414733" name="Line 13"/>
          <p:cNvSpPr>
            <a:spLocks noChangeShapeType="1"/>
          </p:cNvSpPr>
          <p:nvPr/>
        </p:nvSpPr>
        <p:spPr bwMode="auto">
          <a:xfrm>
            <a:off x="3419475" y="4437063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4735" name="Text Box 15"/>
          <p:cNvSpPr txBox="1">
            <a:spLocks noChangeArrowheads="1"/>
          </p:cNvSpPr>
          <p:nvPr/>
        </p:nvSpPr>
        <p:spPr bwMode="auto">
          <a:xfrm>
            <a:off x="893763" y="4076700"/>
            <a:ext cx="180369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dirty="0"/>
              <a:t>π</a:t>
            </a:r>
            <a:r>
              <a:rPr lang="en-US" altLang="zh-TW" b="1" baseline="-25000" dirty="0"/>
              <a:t>B+C, C-1</a:t>
            </a:r>
            <a:r>
              <a:rPr lang="en-US" altLang="zh-TW" b="1" dirty="0"/>
              <a:t> </a:t>
            </a:r>
            <a:r>
              <a:rPr lang="en-US" altLang="zh-TW" b="1" dirty="0" smtClean="0"/>
              <a:t>(S)=</a:t>
            </a:r>
            <a:endParaRPr lang="en-US" altLang="zh-TW" b="1" dirty="0"/>
          </a:p>
        </p:txBody>
      </p:sp>
      <p:sp>
        <p:nvSpPr>
          <p:cNvPr id="414736" name="Rectangle 16"/>
          <p:cNvSpPr>
            <a:spLocks noChangeArrowheads="1"/>
          </p:cNvSpPr>
          <p:nvPr/>
        </p:nvSpPr>
        <p:spPr bwMode="auto">
          <a:xfrm>
            <a:off x="2844006" y="3976459"/>
            <a:ext cx="3024188" cy="2735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4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14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30" grpId="0" animBg="1"/>
      <p:bldP spid="414731" grpId="0" animBg="1"/>
      <p:bldP spid="414732" grpId="0"/>
      <p:bldP spid="414733" grpId="0" animBg="1"/>
      <p:bldP spid="41473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894E-C5F8-4F49-9DE1-BCAEE4E37BD5}" type="slidenum">
              <a:rPr lang="en-US" altLang="zh-TW"/>
              <a:pPr/>
              <a:t>92</a:t>
            </a:fld>
            <a:endParaRPr lang="en-US" altLang="zh-TW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6235700" y="12715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5748" name="Line 4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5749" name="Line 5"/>
          <p:cNvSpPr>
            <a:spLocks noChangeShapeType="1"/>
          </p:cNvSpPr>
          <p:nvPr/>
        </p:nvSpPr>
        <p:spPr bwMode="auto">
          <a:xfrm flipH="1">
            <a:off x="6804025" y="1271588"/>
            <a:ext cx="41275" cy="258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5750" name="Rectangle 6"/>
          <p:cNvSpPr>
            <a:spLocks noChangeArrowheads="1"/>
          </p:cNvSpPr>
          <p:nvPr/>
        </p:nvSpPr>
        <p:spPr bwMode="auto">
          <a:xfrm>
            <a:off x="2555875" y="12684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5751" name="Line 7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5752" name="Line 8"/>
          <p:cNvSpPr>
            <a:spLocks noChangeShapeType="1"/>
          </p:cNvSpPr>
          <p:nvPr/>
        </p:nvSpPr>
        <p:spPr bwMode="auto">
          <a:xfrm>
            <a:off x="3165475" y="12684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1647825" y="1228725"/>
            <a:ext cx="5853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	3	4</a:t>
            </a:r>
          </a:p>
        </p:txBody>
      </p:sp>
      <p:sp>
        <p:nvSpPr>
          <p:cNvPr id="415754" name="Rectangle 10"/>
          <p:cNvSpPr>
            <a:spLocks noChangeArrowheads="1"/>
          </p:cNvSpPr>
          <p:nvPr/>
        </p:nvSpPr>
        <p:spPr bwMode="auto">
          <a:xfrm>
            <a:off x="3443288" y="4060825"/>
            <a:ext cx="141605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5755" name="Line 11"/>
          <p:cNvSpPr>
            <a:spLocks noChangeShapeType="1"/>
          </p:cNvSpPr>
          <p:nvPr/>
        </p:nvSpPr>
        <p:spPr bwMode="auto">
          <a:xfrm>
            <a:off x="4140200" y="4060825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5756" name="Text Box 12"/>
          <p:cNvSpPr txBox="1">
            <a:spLocks noChangeArrowheads="1"/>
          </p:cNvSpPr>
          <p:nvPr/>
        </p:nvSpPr>
        <p:spPr bwMode="auto">
          <a:xfrm>
            <a:off x="3419475" y="4005263"/>
            <a:ext cx="14398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	B</a:t>
            </a:r>
            <a:endParaRPr lang="en-US" altLang="zh-TW" baseline="30000"/>
          </a:p>
          <a:p>
            <a:pPr eaLnBrk="0" hangingPunct="0"/>
            <a:r>
              <a:rPr lang="en-US" altLang="zh-TW"/>
              <a:t>0	1</a:t>
            </a:r>
          </a:p>
          <a:p>
            <a:pPr eaLnBrk="0" hangingPunct="0"/>
            <a:r>
              <a:rPr lang="en-US" altLang="zh-TW"/>
              <a:t>0	1</a:t>
            </a:r>
          </a:p>
          <a:p>
            <a:pPr eaLnBrk="0" hangingPunct="0"/>
            <a:r>
              <a:rPr lang="en-US" altLang="zh-TW"/>
              <a:t>2	3</a:t>
            </a:r>
          </a:p>
          <a:p>
            <a:pPr eaLnBrk="0" hangingPunct="0"/>
            <a:r>
              <a:rPr lang="en-US" altLang="zh-TW"/>
              <a:t>2	4</a:t>
            </a:r>
          </a:p>
          <a:p>
            <a:pPr eaLnBrk="0" hangingPunct="0"/>
            <a:r>
              <a:rPr lang="en-US" altLang="zh-TW"/>
              <a:t>3	4</a:t>
            </a:r>
            <a:endParaRPr lang="en-US" altLang="zh-TW">
              <a:latin typeface="Tahoma" pitchFamily="34" charset="0"/>
            </a:endParaRPr>
          </a:p>
        </p:txBody>
      </p:sp>
      <p:sp>
        <p:nvSpPr>
          <p:cNvPr id="415757" name="Line 13"/>
          <p:cNvSpPr>
            <a:spLocks noChangeShapeType="1"/>
          </p:cNvSpPr>
          <p:nvPr/>
        </p:nvSpPr>
        <p:spPr bwMode="auto">
          <a:xfrm>
            <a:off x="3419475" y="4437063"/>
            <a:ext cx="14398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5759" name="Text Box 15"/>
          <p:cNvSpPr txBox="1">
            <a:spLocks noChangeArrowheads="1"/>
          </p:cNvSpPr>
          <p:nvPr/>
        </p:nvSpPr>
        <p:spPr bwMode="auto">
          <a:xfrm>
            <a:off x="1547813" y="4076700"/>
            <a:ext cx="15446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τ</a:t>
            </a:r>
            <a:r>
              <a:rPr lang="en-US" altLang="zh-TW" b="1" baseline="-25000"/>
              <a:t>B, A</a:t>
            </a:r>
            <a:r>
              <a:rPr lang="en-US" altLang="zh-TW" b="1"/>
              <a:t> (R)=</a:t>
            </a:r>
          </a:p>
        </p:txBody>
      </p:sp>
      <p:sp>
        <p:nvSpPr>
          <p:cNvPr id="415760" name="Rectangle 16"/>
          <p:cNvSpPr>
            <a:spLocks noChangeArrowheads="1"/>
          </p:cNvSpPr>
          <p:nvPr/>
        </p:nvSpPr>
        <p:spPr bwMode="auto">
          <a:xfrm>
            <a:off x="3276600" y="3932238"/>
            <a:ext cx="2447925" cy="2592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97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4" grpId="0" animBg="1"/>
      <p:bldP spid="415755" grpId="0" animBg="1"/>
      <p:bldP spid="415756" grpId="0"/>
      <p:bldP spid="415757" grpId="0" animBg="1"/>
      <p:bldP spid="41576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2CDE-EDBC-47C3-912B-114C4A6C5CB5}" type="slidenum">
              <a:rPr lang="en-US" altLang="zh-TW"/>
              <a:pPr/>
              <a:t>93</a:t>
            </a:fld>
            <a:endParaRPr lang="en-US" altLang="zh-TW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16771" name="Rectangle 3"/>
          <p:cNvSpPr>
            <a:spLocks noChangeArrowheads="1"/>
          </p:cNvSpPr>
          <p:nvPr/>
        </p:nvSpPr>
        <p:spPr bwMode="auto">
          <a:xfrm>
            <a:off x="6235700" y="12715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6772" name="Line 4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6773" name="Line 5"/>
          <p:cNvSpPr>
            <a:spLocks noChangeShapeType="1"/>
          </p:cNvSpPr>
          <p:nvPr/>
        </p:nvSpPr>
        <p:spPr bwMode="auto">
          <a:xfrm flipH="1">
            <a:off x="6804025" y="1271588"/>
            <a:ext cx="41275" cy="258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6774" name="Rectangle 6"/>
          <p:cNvSpPr>
            <a:spLocks noChangeArrowheads="1"/>
          </p:cNvSpPr>
          <p:nvPr/>
        </p:nvSpPr>
        <p:spPr bwMode="auto">
          <a:xfrm>
            <a:off x="2555875" y="12684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6775" name="Line 7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6776" name="Line 8"/>
          <p:cNvSpPr>
            <a:spLocks noChangeShapeType="1"/>
          </p:cNvSpPr>
          <p:nvPr/>
        </p:nvSpPr>
        <p:spPr bwMode="auto">
          <a:xfrm>
            <a:off x="3165475" y="12684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1647825" y="1228725"/>
            <a:ext cx="5853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	3	4</a:t>
            </a:r>
          </a:p>
        </p:txBody>
      </p:sp>
      <p:sp>
        <p:nvSpPr>
          <p:cNvPr id="416778" name="Rectangle 10"/>
          <p:cNvSpPr>
            <a:spLocks noChangeArrowheads="1"/>
          </p:cNvSpPr>
          <p:nvPr/>
        </p:nvSpPr>
        <p:spPr bwMode="auto">
          <a:xfrm>
            <a:off x="3443288" y="4060825"/>
            <a:ext cx="1489075" cy="1889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6779" name="Line 11"/>
          <p:cNvSpPr>
            <a:spLocks noChangeShapeType="1"/>
          </p:cNvSpPr>
          <p:nvPr/>
        </p:nvSpPr>
        <p:spPr bwMode="auto">
          <a:xfrm>
            <a:off x="4140200" y="4060825"/>
            <a:ext cx="0" cy="188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6780" name="Text Box 12"/>
          <p:cNvSpPr txBox="1">
            <a:spLocks noChangeArrowheads="1"/>
          </p:cNvSpPr>
          <p:nvPr/>
        </p:nvSpPr>
        <p:spPr bwMode="auto">
          <a:xfrm>
            <a:off x="3419475" y="4005263"/>
            <a:ext cx="24479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	B</a:t>
            </a:r>
            <a:endParaRPr lang="en-US" altLang="zh-TW" baseline="30000"/>
          </a:p>
          <a:p>
            <a:pPr eaLnBrk="0" hangingPunct="0"/>
            <a:r>
              <a:rPr lang="en-US" altLang="zh-TW"/>
              <a:t>0	1</a:t>
            </a:r>
          </a:p>
          <a:p>
            <a:pPr eaLnBrk="0" hangingPunct="0"/>
            <a:r>
              <a:rPr lang="en-US" altLang="zh-TW"/>
              <a:t>2	3</a:t>
            </a:r>
          </a:p>
          <a:p>
            <a:pPr eaLnBrk="0" hangingPunct="0"/>
            <a:r>
              <a:rPr lang="en-US" altLang="zh-TW"/>
              <a:t>2	4</a:t>
            </a:r>
          </a:p>
          <a:p>
            <a:pPr eaLnBrk="0" hangingPunct="0"/>
            <a:r>
              <a:rPr lang="en-US" altLang="zh-TW"/>
              <a:t>3	4</a:t>
            </a:r>
            <a:endParaRPr lang="en-US" altLang="zh-TW">
              <a:latin typeface="Tahoma" pitchFamily="34" charset="0"/>
            </a:endParaRPr>
          </a:p>
        </p:txBody>
      </p:sp>
      <p:sp>
        <p:nvSpPr>
          <p:cNvPr id="416781" name="Line 13"/>
          <p:cNvSpPr>
            <a:spLocks noChangeShapeType="1"/>
          </p:cNvSpPr>
          <p:nvPr/>
        </p:nvSpPr>
        <p:spPr bwMode="auto">
          <a:xfrm>
            <a:off x="3419475" y="4437063"/>
            <a:ext cx="15128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6783" name="Text Box 15"/>
          <p:cNvSpPr txBox="1">
            <a:spLocks noChangeArrowheads="1"/>
          </p:cNvSpPr>
          <p:nvPr/>
        </p:nvSpPr>
        <p:spPr bwMode="auto">
          <a:xfrm>
            <a:off x="1908175" y="4076700"/>
            <a:ext cx="1085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δ</a:t>
            </a:r>
            <a:r>
              <a:rPr lang="en-US" altLang="zh-TW" b="1"/>
              <a:t>(R)=</a:t>
            </a:r>
          </a:p>
        </p:txBody>
      </p:sp>
      <p:sp>
        <p:nvSpPr>
          <p:cNvPr id="416784" name="Rectangle 16"/>
          <p:cNvSpPr>
            <a:spLocks noChangeArrowheads="1"/>
          </p:cNvSpPr>
          <p:nvPr/>
        </p:nvSpPr>
        <p:spPr bwMode="auto">
          <a:xfrm>
            <a:off x="3276600" y="3932238"/>
            <a:ext cx="2374900" cy="2592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0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16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8" grpId="0" animBg="1"/>
      <p:bldP spid="416779" grpId="0" animBg="1"/>
      <p:bldP spid="416780" grpId="0"/>
      <p:bldP spid="416781" grpId="0" animBg="1"/>
      <p:bldP spid="41678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C33-FEFA-41D3-BA72-B85D811B9C7A}" type="slidenum">
              <a:rPr lang="en-US" altLang="zh-TW"/>
              <a:pPr/>
              <a:t>94</a:t>
            </a:fld>
            <a:endParaRPr lang="en-US" altLang="zh-TW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6235700" y="12715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7796" name="Line 4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 flipH="1">
            <a:off x="6804025" y="1271588"/>
            <a:ext cx="41275" cy="258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7798" name="Rectangle 6"/>
          <p:cNvSpPr>
            <a:spLocks noChangeArrowheads="1"/>
          </p:cNvSpPr>
          <p:nvPr/>
        </p:nvSpPr>
        <p:spPr bwMode="auto">
          <a:xfrm>
            <a:off x="2555875" y="12684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7800" name="Line 8"/>
          <p:cNvSpPr>
            <a:spLocks noChangeShapeType="1"/>
          </p:cNvSpPr>
          <p:nvPr/>
        </p:nvSpPr>
        <p:spPr bwMode="auto">
          <a:xfrm>
            <a:off x="3165475" y="12684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1647825" y="1228725"/>
            <a:ext cx="5853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	3	4</a:t>
            </a:r>
          </a:p>
        </p:txBody>
      </p:sp>
      <p:sp>
        <p:nvSpPr>
          <p:cNvPr id="417802" name="Rectangle 10"/>
          <p:cNvSpPr>
            <a:spLocks noChangeArrowheads="1"/>
          </p:cNvSpPr>
          <p:nvPr/>
        </p:nvSpPr>
        <p:spPr bwMode="auto">
          <a:xfrm>
            <a:off x="3443288" y="4060825"/>
            <a:ext cx="2136775" cy="14557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7803" name="Line 11"/>
          <p:cNvSpPr>
            <a:spLocks noChangeShapeType="1"/>
          </p:cNvSpPr>
          <p:nvPr/>
        </p:nvSpPr>
        <p:spPr bwMode="auto">
          <a:xfrm>
            <a:off x="4140200" y="4060825"/>
            <a:ext cx="0" cy="1455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7804" name="Text Box 12"/>
          <p:cNvSpPr txBox="1">
            <a:spLocks noChangeArrowheads="1"/>
          </p:cNvSpPr>
          <p:nvPr/>
        </p:nvSpPr>
        <p:spPr bwMode="auto">
          <a:xfrm>
            <a:off x="3419475" y="4005263"/>
            <a:ext cx="21605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	SUM(B)</a:t>
            </a:r>
            <a:endParaRPr lang="en-US" altLang="zh-TW" baseline="30000"/>
          </a:p>
          <a:p>
            <a:pPr eaLnBrk="0" hangingPunct="0"/>
            <a:r>
              <a:rPr lang="en-US" altLang="zh-TW"/>
              <a:t>0	2</a:t>
            </a:r>
          </a:p>
          <a:p>
            <a:pPr eaLnBrk="0" hangingPunct="0"/>
            <a:r>
              <a:rPr lang="en-US" altLang="zh-TW"/>
              <a:t>2	7</a:t>
            </a:r>
          </a:p>
          <a:p>
            <a:pPr eaLnBrk="0" hangingPunct="0"/>
            <a:r>
              <a:rPr lang="en-US" altLang="zh-TW"/>
              <a:t>3	4</a:t>
            </a:r>
            <a:endParaRPr lang="en-US" altLang="zh-TW">
              <a:latin typeface="Tahoma" pitchFamily="34" charset="0"/>
            </a:endParaRPr>
          </a:p>
        </p:txBody>
      </p:sp>
      <p:sp>
        <p:nvSpPr>
          <p:cNvPr id="417805" name="Line 13"/>
          <p:cNvSpPr>
            <a:spLocks noChangeShapeType="1"/>
          </p:cNvSpPr>
          <p:nvPr/>
        </p:nvSpPr>
        <p:spPr bwMode="auto">
          <a:xfrm>
            <a:off x="3419475" y="4437063"/>
            <a:ext cx="21605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7807" name="Text Box 15"/>
          <p:cNvSpPr txBox="1">
            <a:spLocks noChangeArrowheads="1"/>
          </p:cNvSpPr>
          <p:nvPr/>
        </p:nvSpPr>
        <p:spPr bwMode="auto">
          <a:xfrm>
            <a:off x="893763" y="4076700"/>
            <a:ext cx="213201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γ</a:t>
            </a:r>
            <a:r>
              <a:rPr lang="en-US" altLang="zh-TW" b="1" baseline="-25000"/>
              <a:t>A, SUM(B)</a:t>
            </a:r>
            <a:r>
              <a:rPr lang="en-US" altLang="zh-TW" b="1"/>
              <a:t> (R)=</a:t>
            </a:r>
          </a:p>
        </p:txBody>
      </p:sp>
      <p:sp>
        <p:nvSpPr>
          <p:cNvPr id="417808" name="Rectangle 16"/>
          <p:cNvSpPr>
            <a:spLocks noChangeArrowheads="1"/>
          </p:cNvSpPr>
          <p:nvPr/>
        </p:nvSpPr>
        <p:spPr bwMode="auto">
          <a:xfrm>
            <a:off x="3276600" y="3932238"/>
            <a:ext cx="2663825" cy="2592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44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17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2" grpId="0" animBg="1"/>
      <p:bldP spid="417803" grpId="0" animBg="1"/>
      <p:bldP spid="417804" grpId="0"/>
      <p:bldP spid="417805" grpId="0" animBg="1"/>
      <p:bldP spid="41780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6AF-4DF3-41F0-A6B3-D98F066EDB2C}" type="slidenum">
              <a:rPr lang="en-US" altLang="zh-TW"/>
              <a:pPr/>
              <a:t>95</a:t>
            </a:fld>
            <a:endParaRPr lang="en-US" altLang="zh-TW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18819" name="Rectangle 3"/>
          <p:cNvSpPr>
            <a:spLocks noChangeArrowheads="1"/>
          </p:cNvSpPr>
          <p:nvPr/>
        </p:nvSpPr>
        <p:spPr bwMode="auto">
          <a:xfrm>
            <a:off x="6235700" y="12715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8820" name="Line 4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8821" name="Line 5"/>
          <p:cNvSpPr>
            <a:spLocks noChangeShapeType="1"/>
          </p:cNvSpPr>
          <p:nvPr/>
        </p:nvSpPr>
        <p:spPr bwMode="auto">
          <a:xfrm flipH="1">
            <a:off x="6804025" y="1271588"/>
            <a:ext cx="41275" cy="258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8822" name="Rectangle 6"/>
          <p:cNvSpPr>
            <a:spLocks noChangeArrowheads="1"/>
          </p:cNvSpPr>
          <p:nvPr/>
        </p:nvSpPr>
        <p:spPr bwMode="auto">
          <a:xfrm>
            <a:off x="2555875" y="12684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8824" name="Line 8"/>
          <p:cNvSpPr>
            <a:spLocks noChangeShapeType="1"/>
          </p:cNvSpPr>
          <p:nvPr/>
        </p:nvSpPr>
        <p:spPr bwMode="auto">
          <a:xfrm>
            <a:off x="3165475" y="12684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1647825" y="1228725"/>
            <a:ext cx="5853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	3	4</a:t>
            </a:r>
          </a:p>
        </p:txBody>
      </p:sp>
      <p:sp>
        <p:nvSpPr>
          <p:cNvPr id="418826" name="Rectangle 10"/>
          <p:cNvSpPr>
            <a:spLocks noChangeArrowheads="1"/>
          </p:cNvSpPr>
          <p:nvPr/>
        </p:nvSpPr>
        <p:spPr bwMode="auto">
          <a:xfrm>
            <a:off x="3443288" y="4060825"/>
            <a:ext cx="2208212" cy="14557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8827" name="Line 11"/>
          <p:cNvSpPr>
            <a:spLocks noChangeShapeType="1"/>
          </p:cNvSpPr>
          <p:nvPr/>
        </p:nvSpPr>
        <p:spPr bwMode="auto">
          <a:xfrm>
            <a:off x="4140200" y="4060825"/>
            <a:ext cx="0" cy="1455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8828" name="Text Box 12"/>
          <p:cNvSpPr txBox="1">
            <a:spLocks noChangeArrowheads="1"/>
          </p:cNvSpPr>
          <p:nvPr/>
        </p:nvSpPr>
        <p:spPr bwMode="auto">
          <a:xfrm>
            <a:off x="3419475" y="4005263"/>
            <a:ext cx="24479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0" hangingPunct="0"/>
            <a:r>
              <a:rPr kumimoji="0" lang="en-US" altLang="zh-TW">
                <a:latin typeface="Tahoma" pitchFamily="34" charset="0"/>
              </a:rPr>
              <a:t>B		AVG(C)</a:t>
            </a:r>
            <a:endParaRPr kumimoji="0" lang="en-US" altLang="zh-TW" baseline="30000">
              <a:latin typeface="Times New Roman" pitchFamily="18" charset="0"/>
            </a:endParaRPr>
          </a:p>
          <a:p>
            <a:pPr eaLnBrk="0" hangingPunct="0"/>
            <a:r>
              <a:rPr kumimoji="0" lang="en-US" altLang="zh-TW">
                <a:latin typeface="Times New Roman" pitchFamily="18" charset="0"/>
              </a:rPr>
              <a:t>0		1.5</a:t>
            </a:r>
          </a:p>
          <a:p>
            <a:pPr eaLnBrk="0" hangingPunct="0"/>
            <a:r>
              <a:rPr kumimoji="0" lang="en-US" altLang="zh-TW">
                <a:latin typeface="Times New Roman" pitchFamily="18" charset="0"/>
              </a:rPr>
              <a:t>2		4.5</a:t>
            </a:r>
          </a:p>
          <a:p>
            <a:pPr eaLnBrk="0" hangingPunct="0"/>
            <a:r>
              <a:rPr kumimoji="0" lang="en-US" altLang="zh-TW">
                <a:latin typeface="Tahoma" pitchFamily="34" charset="0"/>
              </a:rPr>
              <a:t>3		4</a:t>
            </a:r>
          </a:p>
        </p:txBody>
      </p:sp>
      <p:sp>
        <p:nvSpPr>
          <p:cNvPr id="418829" name="Line 13"/>
          <p:cNvSpPr>
            <a:spLocks noChangeShapeType="1"/>
          </p:cNvSpPr>
          <p:nvPr/>
        </p:nvSpPr>
        <p:spPr bwMode="auto">
          <a:xfrm>
            <a:off x="3419475" y="4437063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8831" name="Text Box 15"/>
          <p:cNvSpPr txBox="1">
            <a:spLocks noChangeArrowheads="1"/>
          </p:cNvSpPr>
          <p:nvPr/>
        </p:nvSpPr>
        <p:spPr bwMode="auto">
          <a:xfrm>
            <a:off x="893763" y="4076700"/>
            <a:ext cx="208121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γ</a:t>
            </a:r>
            <a:r>
              <a:rPr lang="en-US" altLang="zh-TW" b="1" baseline="-25000"/>
              <a:t>B, AVG(C)</a:t>
            </a:r>
            <a:r>
              <a:rPr lang="en-US" altLang="zh-TW" b="1"/>
              <a:t> (S)=</a:t>
            </a:r>
          </a:p>
        </p:txBody>
      </p:sp>
      <p:sp>
        <p:nvSpPr>
          <p:cNvPr id="418832" name="Rectangle 16"/>
          <p:cNvSpPr>
            <a:spLocks noChangeArrowheads="1"/>
          </p:cNvSpPr>
          <p:nvPr/>
        </p:nvSpPr>
        <p:spPr bwMode="auto">
          <a:xfrm>
            <a:off x="3276600" y="3932238"/>
            <a:ext cx="2808288" cy="2592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76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18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6" grpId="0" animBg="1"/>
      <p:bldP spid="418827" grpId="0" animBg="1"/>
      <p:bldP spid="418828" grpId="0"/>
      <p:bldP spid="418829" grpId="0" animBg="1"/>
      <p:bldP spid="41883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2B7B-564F-4318-93BE-8D29EE3CE0B3}" type="slidenum">
              <a:rPr lang="en-US" altLang="zh-TW"/>
              <a:pPr/>
              <a:t>96</a:t>
            </a:fld>
            <a:endParaRPr lang="en-US" altLang="zh-TW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6235700" y="1271588"/>
            <a:ext cx="1219200" cy="14366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844" name="Line 4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2555875" y="1268413"/>
            <a:ext cx="1219200" cy="14398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847" name="Line 7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1647825" y="1228725"/>
            <a:ext cx="58531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</p:txBody>
      </p: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4883150" y="3052763"/>
            <a:ext cx="3216275" cy="36179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852" name="Text Box 12"/>
          <p:cNvSpPr txBox="1">
            <a:spLocks noChangeArrowheads="1"/>
          </p:cNvSpPr>
          <p:nvPr/>
        </p:nvSpPr>
        <p:spPr bwMode="auto">
          <a:xfrm>
            <a:off x="4859338" y="2997200"/>
            <a:ext cx="33845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	R.B</a:t>
            </a:r>
            <a:r>
              <a:rPr lang="en-US" altLang="zh-TW" baseline="30000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S.B	C</a:t>
            </a:r>
            <a:endParaRPr lang="en-US" altLang="zh-TW" baseline="30000"/>
          </a:p>
          <a:p>
            <a:pPr eaLnBrk="0" hangingPunct="0"/>
            <a:r>
              <a:rPr lang="en-US" altLang="zh-TW"/>
              <a:t>0	1	0	1</a:t>
            </a:r>
          </a:p>
          <a:p>
            <a:pPr eaLnBrk="0" hangingPunct="0"/>
            <a:r>
              <a:rPr lang="en-US" altLang="zh-TW"/>
              <a:t>0	1	2	4</a:t>
            </a:r>
          </a:p>
          <a:p>
            <a:pPr eaLnBrk="0" hangingPunct="0"/>
            <a:r>
              <a:rPr lang="en-US" altLang="zh-TW"/>
              <a:t>0	1	2	5</a:t>
            </a:r>
          </a:p>
          <a:p>
            <a:pPr eaLnBrk="0" hangingPunct="0"/>
            <a:r>
              <a:rPr lang="en-US" altLang="zh-TW"/>
              <a:t>2	3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2	3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2	3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0	1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0	1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0	1	2	5</a:t>
            </a:r>
          </a:p>
        </p:txBody>
      </p:sp>
      <p:sp>
        <p:nvSpPr>
          <p:cNvPr id="419853" name="Line 13"/>
          <p:cNvSpPr>
            <a:spLocks noChangeShapeType="1"/>
          </p:cNvSpPr>
          <p:nvPr/>
        </p:nvSpPr>
        <p:spPr bwMode="auto">
          <a:xfrm>
            <a:off x="4859338" y="3429000"/>
            <a:ext cx="32400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855" name="Text Box 15"/>
          <p:cNvSpPr txBox="1">
            <a:spLocks noChangeArrowheads="1"/>
          </p:cNvSpPr>
          <p:nvPr/>
        </p:nvSpPr>
        <p:spPr bwMode="auto">
          <a:xfrm>
            <a:off x="34925" y="2995613"/>
            <a:ext cx="24987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γ</a:t>
            </a:r>
            <a:r>
              <a:rPr lang="en-US" altLang="zh-TW" b="1" baseline="-25000"/>
              <a:t>A, MAX(C)</a:t>
            </a:r>
            <a:r>
              <a:rPr lang="en-US" altLang="zh-TW" b="1"/>
              <a:t> (R</a:t>
            </a:r>
            <a:r>
              <a:rPr lang="en-US" altLang="en-US" b="1"/>
              <a:t>×</a:t>
            </a:r>
            <a:r>
              <a:rPr lang="en-US" altLang="zh-TW" b="1"/>
              <a:t>S)=</a:t>
            </a:r>
          </a:p>
        </p:txBody>
      </p:sp>
      <p:sp>
        <p:nvSpPr>
          <p:cNvPr id="419857" name="Line 17"/>
          <p:cNvSpPr>
            <a:spLocks noChangeShapeType="1"/>
          </p:cNvSpPr>
          <p:nvPr/>
        </p:nvSpPr>
        <p:spPr bwMode="auto">
          <a:xfrm>
            <a:off x="3132138" y="1268413"/>
            <a:ext cx="0" cy="14398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858" name="Line 18"/>
          <p:cNvSpPr>
            <a:spLocks noChangeShapeType="1"/>
          </p:cNvSpPr>
          <p:nvPr/>
        </p:nvSpPr>
        <p:spPr bwMode="auto">
          <a:xfrm>
            <a:off x="6877050" y="1268413"/>
            <a:ext cx="0" cy="14398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859" name="Line 19"/>
          <p:cNvSpPr>
            <a:spLocks noChangeShapeType="1"/>
          </p:cNvSpPr>
          <p:nvPr/>
        </p:nvSpPr>
        <p:spPr bwMode="auto">
          <a:xfrm>
            <a:off x="5435600" y="3070225"/>
            <a:ext cx="1588" cy="3600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860" name="Line 20"/>
          <p:cNvSpPr>
            <a:spLocks noChangeShapeType="1"/>
          </p:cNvSpPr>
          <p:nvPr/>
        </p:nvSpPr>
        <p:spPr bwMode="auto">
          <a:xfrm>
            <a:off x="6443663" y="3070225"/>
            <a:ext cx="1587" cy="3600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861" name="Line 21"/>
          <p:cNvSpPr>
            <a:spLocks noChangeShapeType="1"/>
          </p:cNvSpPr>
          <p:nvPr/>
        </p:nvSpPr>
        <p:spPr bwMode="auto">
          <a:xfrm>
            <a:off x="7451725" y="3070225"/>
            <a:ext cx="1588" cy="3600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2651125" y="3052763"/>
            <a:ext cx="1633538" cy="1096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863" name="Text Box 23"/>
          <p:cNvSpPr txBox="1">
            <a:spLocks noChangeArrowheads="1"/>
          </p:cNvSpPr>
          <p:nvPr/>
        </p:nvSpPr>
        <p:spPr bwMode="auto">
          <a:xfrm>
            <a:off x="2627313" y="2997200"/>
            <a:ext cx="17287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    </a:t>
            </a:r>
            <a:r>
              <a:rPr lang="en-US" altLang="zh-TW" sz="2000" b="1">
                <a:latin typeface="Tahoma" pitchFamily="34" charset="0"/>
              </a:rPr>
              <a:t>max(C)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0	5</a:t>
            </a:r>
          </a:p>
          <a:p>
            <a:r>
              <a:rPr lang="en-US" altLang="zh-TW"/>
              <a:t>2	5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</p:txBody>
      </p:sp>
      <p:sp>
        <p:nvSpPr>
          <p:cNvPr id="419864" name="Line 24"/>
          <p:cNvSpPr>
            <a:spLocks noChangeShapeType="1"/>
          </p:cNvSpPr>
          <p:nvPr/>
        </p:nvSpPr>
        <p:spPr bwMode="auto">
          <a:xfrm>
            <a:off x="2627313" y="3429000"/>
            <a:ext cx="165735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865" name="Line 25"/>
          <p:cNvSpPr>
            <a:spLocks noChangeShapeType="1"/>
          </p:cNvSpPr>
          <p:nvPr/>
        </p:nvSpPr>
        <p:spPr bwMode="auto">
          <a:xfrm>
            <a:off x="3203575" y="3070225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868" name="Rectangle 28"/>
          <p:cNvSpPr>
            <a:spLocks noChangeArrowheads="1"/>
          </p:cNvSpPr>
          <p:nvPr/>
        </p:nvSpPr>
        <p:spPr bwMode="auto">
          <a:xfrm>
            <a:off x="2555875" y="2924175"/>
            <a:ext cx="5761038" cy="3933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79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1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1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1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419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0" grpId="0" animBg="1"/>
      <p:bldP spid="419852" grpId="0"/>
      <p:bldP spid="419853" grpId="0" animBg="1"/>
      <p:bldP spid="419859" grpId="0" animBg="1"/>
      <p:bldP spid="419860" grpId="0" animBg="1"/>
      <p:bldP spid="419861" grpId="0" animBg="1"/>
      <p:bldP spid="419862" grpId="0" animBg="1"/>
      <p:bldP spid="419863" grpId="0"/>
      <p:bldP spid="419864" grpId="0" animBg="1"/>
      <p:bldP spid="419865" grpId="0" animBg="1"/>
      <p:bldP spid="41986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48C7-D330-42C9-A53C-F2955216EEC9}" type="slidenum">
              <a:rPr lang="en-US" altLang="zh-TW"/>
              <a:pPr/>
              <a:t>97</a:t>
            </a:fld>
            <a:endParaRPr lang="en-US" altLang="zh-TW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6235700" y="12715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868" name="Line 4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869" name="Line 5"/>
          <p:cNvSpPr>
            <a:spLocks noChangeShapeType="1"/>
          </p:cNvSpPr>
          <p:nvPr/>
        </p:nvSpPr>
        <p:spPr bwMode="auto">
          <a:xfrm flipH="1">
            <a:off x="6804025" y="1271588"/>
            <a:ext cx="41275" cy="258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2555875" y="12684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871" name="Line 7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872" name="Line 8"/>
          <p:cNvSpPr>
            <a:spLocks noChangeShapeType="1"/>
          </p:cNvSpPr>
          <p:nvPr/>
        </p:nvSpPr>
        <p:spPr bwMode="auto">
          <a:xfrm>
            <a:off x="3165475" y="12684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873" name="Text Box 9"/>
          <p:cNvSpPr txBox="1">
            <a:spLocks noChangeArrowheads="1"/>
          </p:cNvSpPr>
          <p:nvPr/>
        </p:nvSpPr>
        <p:spPr bwMode="auto">
          <a:xfrm>
            <a:off x="1647825" y="1228725"/>
            <a:ext cx="5853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	3	4</a:t>
            </a:r>
          </a:p>
        </p:txBody>
      </p:sp>
      <p:sp>
        <p:nvSpPr>
          <p:cNvPr id="420874" name="Rectangle 10"/>
          <p:cNvSpPr>
            <a:spLocks noChangeArrowheads="1"/>
          </p:cNvSpPr>
          <p:nvPr/>
        </p:nvSpPr>
        <p:spPr bwMode="auto">
          <a:xfrm>
            <a:off x="3443288" y="4060825"/>
            <a:ext cx="2424112" cy="2536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875" name="Line 11"/>
          <p:cNvSpPr>
            <a:spLocks noChangeShapeType="1"/>
          </p:cNvSpPr>
          <p:nvPr/>
        </p:nvSpPr>
        <p:spPr bwMode="auto">
          <a:xfrm>
            <a:off x="4140200" y="4060825"/>
            <a:ext cx="1588" cy="2536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876" name="Text Box 12"/>
          <p:cNvSpPr txBox="1">
            <a:spLocks noChangeArrowheads="1"/>
          </p:cNvSpPr>
          <p:nvPr/>
        </p:nvSpPr>
        <p:spPr bwMode="auto">
          <a:xfrm>
            <a:off x="3419475" y="4005263"/>
            <a:ext cx="24479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0	1	</a:t>
            </a:r>
            <a:r>
              <a:rPr lang="en-US" altLang="zh-TW" b="1"/>
              <a:t>⊥</a:t>
            </a:r>
          </a:p>
          <a:p>
            <a:pPr eaLnBrk="0" hangingPunct="0"/>
            <a:r>
              <a:rPr lang="en-US" altLang="zh-TW" b="1"/>
              <a:t>2	3	4</a:t>
            </a:r>
          </a:p>
          <a:p>
            <a:pPr eaLnBrk="0" hangingPunct="0"/>
            <a:r>
              <a:rPr lang="en-US" altLang="zh-TW" b="1"/>
              <a:t>2	3	4</a:t>
            </a:r>
          </a:p>
          <a:p>
            <a:pPr eaLnBrk="0" hangingPunct="0"/>
            <a:r>
              <a:rPr lang="en-US" altLang="zh-TW" b="1"/>
              <a:t>0	1	⊥</a:t>
            </a:r>
          </a:p>
          <a:p>
            <a:pPr eaLnBrk="0" hangingPunct="0"/>
            <a:r>
              <a:rPr lang="en-US" altLang="zh-TW" b="1"/>
              <a:t>2	4	⊥</a:t>
            </a:r>
          </a:p>
          <a:p>
            <a:pPr eaLnBrk="0" hangingPunct="0"/>
            <a:r>
              <a:rPr lang="en-US" altLang="zh-TW" b="1"/>
              <a:t>3	4	⊥</a:t>
            </a:r>
          </a:p>
        </p:txBody>
      </p:sp>
      <p:sp>
        <p:nvSpPr>
          <p:cNvPr id="420877" name="Line 13"/>
          <p:cNvSpPr>
            <a:spLocks noChangeShapeType="1"/>
          </p:cNvSpPr>
          <p:nvPr/>
        </p:nvSpPr>
        <p:spPr bwMode="auto">
          <a:xfrm>
            <a:off x="3419475" y="4437063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0878" name="Line 14"/>
          <p:cNvSpPr>
            <a:spLocks noChangeShapeType="1"/>
          </p:cNvSpPr>
          <p:nvPr/>
        </p:nvSpPr>
        <p:spPr bwMode="auto">
          <a:xfrm>
            <a:off x="5003800" y="4076700"/>
            <a:ext cx="1588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0879" name="Text Box 15"/>
          <p:cNvSpPr txBox="1">
            <a:spLocks noChangeArrowheads="1"/>
          </p:cNvSpPr>
          <p:nvPr/>
        </p:nvSpPr>
        <p:spPr bwMode="auto">
          <a:xfrm>
            <a:off x="1690688" y="4076700"/>
            <a:ext cx="1441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R	S=</a:t>
            </a:r>
          </a:p>
        </p:txBody>
      </p:sp>
      <p:grpSp>
        <p:nvGrpSpPr>
          <p:cNvPr id="420880" name="Group 16"/>
          <p:cNvGrpSpPr>
            <a:grpSpLocks/>
          </p:cNvGrpSpPr>
          <p:nvPr/>
        </p:nvGrpSpPr>
        <p:grpSpPr bwMode="auto">
          <a:xfrm>
            <a:off x="2093913" y="3933825"/>
            <a:ext cx="682625" cy="655638"/>
            <a:chOff x="567" y="935"/>
            <a:chExt cx="430" cy="413"/>
          </a:xfrm>
        </p:grpSpPr>
        <p:grpSp>
          <p:nvGrpSpPr>
            <p:cNvPr id="420881" name="Group 17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420882" name="AutoShape 18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0883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20884" name="Text Box 20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20885" name="Text Box 21"/>
            <p:cNvSpPr txBox="1">
              <a:spLocks noChangeArrowheads="1"/>
            </p:cNvSpPr>
            <p:nvPr/>
          </p:nvSpPr>
          <p:spPr bwMode="auto">
            <a:xfrm>
              <a:off x="793" y="111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L</a:t>
              </a:r>
            </a:p>
          </p:txBody>
        </p:sp>
      </p:grpSp>
      <p:sp>
        <p:nvSpPr>
          <p:cNvPr id="420892" name="Text Box 28"/>
          <p:cNvSpPr txBox="1">
            <a:spLocks noChangeArrowheads="1"/>
          </p:cNvSpPr>
          <p:nvPr/>
        </p:nvSpPr>
        <p:spPr bwMode="auto">
          <a:xfrm>
            <a:off x="3779838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0893" name="Text Box 29"/>
          <p:cNvSpPr txBox="1">
            <a:spLocks noChangeArrowheads="1"/>
          </p:cNvSpPr>
          <p:nvPr/>
        </p:nvSpPr>
        <p:spPr bwMode="auto">
          <a:xfrm>
            <a:off x="7475538" y="26368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0894" name="Text Box 30"/>
          <p:cNvSpPr txBox="1">
            <a:spLocks noChangeArrowheads="1"/>
          </p:cNvSpPr>
          <p:nvPr/>
        </p:nvSpPr>
        <p:spPr bwMode="auto">
          <a:xfrm>
            <a:off x="7451725" y="3357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0895" name="Rectangle 31"/>
          <p:cNvSpPr>
            <a:spLocks noChangeArrowheads="1"/>
          </p:cNvSpPr>
          <p:nvPr/>
        </p:nvSpPr>
        <p:spPr bwMode="auto">
          <a:xfrm>
            <a:off x="3276600" y="3932238"/>
            <a:ext cx="3024188" cy="280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420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4" grpId="0" animBg="1"/>
      <p:bldP spid="420875" grpId="0" animBg="1"/>
      <p:bldP spid="420876" grpId="0"/>
      <p:bldP spid="420877" grpId="0" animBg="1"/>
      <p:bldP spid="420878" grpId="0" animBg="1"/>
      <p:bldP spid="42089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C75B-5837-4EE9-AA15-493B37B3BAE1}" type="slidenum">
              <a:rPr lang="en-US" altLang="zh-TW"/>
              <a:pPr/>
              <a:t>98</a:t>
            </a:fld>
            <a:endParaRPr lang="en-US" altLang="zh-TW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6235700" y="12715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1892" name="Line 4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1893" name="Line 5"/>
          <p:cNvSpPr>
            <a:spLocks noChangeShapeType="1"/>
          </p:cNvSpPr>
          <p:nvPr/>
        </p:nvSpPr>
        <p:spPr bwMode="auto">
          <a:xfrm flipH="1">
            <a:off x="6804025" y="1271588"/>
            <a:ext cx="41275" cy="258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2555875" y="12684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1895" name="Line 7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1896" name="Line 8"/>
          <p:cNvSpPr>
            <a:spLocks noChangeShapeType="1"/>
          </p:cNvSpPr>
          <p:nvPr/>
        </p:nvSpPr>
        <p:spPr bwMode="auto">
          <a:xfrm>
            <a:off x="3165475" y="12684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1897" name="Text Box 9"/>
          <p:cNvSpPr txBox="1">
            <a:spLocks noChangeArrowheads="1"/>
          </p:cNvSpPr>
          <p:nvPr/>
        </p:nvSpPr>
        <p:spPr bwMode="auto">
          <a:xfrm>
            <a:off x="1647825" y="1228725"/>
            <a:ext cx="5853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	3	4</a:t>
            </a:r>
          </a:p>
        </p:txBody>
      </p: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3443288" y="4060825"/>
            <a:ext cx="2424112" cy="2536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1899" name="Line 11"/>
          <p:cNvSpPr>
            <a:spLocks noChangeShapeType="1"/>
          </p:cNvSpPr>
          <p:nvPr/>
        </p:nvSpPr>
        <p:spPr bwMode="auto">
          <a:xfrm>
            <a:off x="4140200" y="4060825"/>
            <a:ext cx="1588" cy="2536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1900" name="Text Box 12"/>
          <p:cNvSpPr txBox="1">
            <a:spLocks noChangeArrowheads="1"/>
          </p:cNvSpPr>
          <p:nvPr/>
        </p:nvSpPr>
        <p:spPr bwMode="auto">
          <a:xfrm>
            <a:off x="3419475" y="4005263"/>
            <a:ext cx="24479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	B	C</a:t>
            </a:r>
          </a:p>
          <a:p>
            <a:pPr eaLnBrk="0" hangingPunct="0"/>
            <a:r>
              <a:rPr lang="en-US" altLang="zh-TW" b="1"/>
              <a:t>⊥	0	1</a:t>
            </a:r>
          </a:p>
          <a:p>
            <a:pPr eaLnBrk="0" hangingPunct="0"/>
            <a:r>
              <a:rPr lang="en-US" altLang="zh-TW" b="1"/>
              <a:t>⊥	2	4</a:t>
            </a:r>
          </a:p>
          <a:p>
            <a:pPr eaLnBrk="0" hangingPunct="0"/>
            <a:r>
              <a:rPr lang="en-US" altLang="zh-TW" b="1"/>
              <a:t>⊥	2	5</a:t>
            </a:r>
          </a:p>
          <a:p>
            <a:pPr eaLnBrk="0" hangingPunct="0"/>
            <a:r>
              <a:rPr lang="en-US" altLang="zh-TW" b="1"/>
              <a:t> 2	3	4</a:t>
            </a:r>
          </a:p>
          <a:p>
            <a:pPr eaLnBrk="0" hangingPunct="0"/>
            <a:r>
              <a:rPr lang="en-US" altLang="zh-TW" b="1"/>
              <a:t>⊥	0	2</a:t>
            </a:r>
          </a:p>
          <a:p>
            <a:pPr eaLnBrk="0" hangingPunct="0"/>
            <a:r>
              <a:rPr lang="en-US" altLang="zh-TW" b="1"/>
              <a:t> 2	3	4</a:t>
            </a:r>
          </a:p>
        </p:txBody>
      </p:sp>
      <p:sp>
        <p:nvSpPr>
          <p:cNvPr id="421901" name="Line 13"/>
          <p:cNvSpPr>
            <a:spLocks noChangeShapeType="1"/>
          </p:cNvSpPr>
          <p:nvPr/>
        </p:nvSpPr>
        <p:spPr bwMode="auto">
          <a:xfrm>
            <a:off x="3419475" y="4437063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1902" name="Line 14"/>
          <p:cNvSpPr>
            <a:spLocks noChangeShapeType="1"/>
          </p:cNvSpPr>
          <p:nvPr/>
        </p:nvSpPr>
        <p:spPr bwMode="auto">
          <a:xfrm>
            <a:off x="5003800" y="4076700"/>
            <a:ext cx="1588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1903" name="Text Box 15"/>
          <p:cNvSpPr txBox="1">
            <a:spLocks noChangeArrowheads="1"/>
          </p:cNvSpPr>
          <p:nvPr/>
        </p:nvSpPr>
        <p:spPr bwMode="auto">
          <a:xfrm>
            <a:off x="1690688" y="4076700"/>
            <a:ext cx="1441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R	S=</a:t>
            </a:r>
          </a:p>
        </p:txBody>
      </p:sp>
      <p:grpSp>
        <p:nvGrpSpPr>
          <p:cNvPr id="421904" name="Group 16"/>
          <p:cNvGrpSpPr>
            <a:grpSpLocks/>
          </p:cNvGrpSpPr>
          <p:nvPr/>
        </p:nvGrpSpPr>
        <p:grpSpPr bwMode="auto">
          <a:xfrm>
            <a:off x="2093913" y="3933825"/>
            <a:ext cx="695325" cy="655638"/>
            <a:chOff x="567" y="935"/>
            <a:chExt cx="438" cy="413"/>
          </a:xfrm>
        </p:grpSpPr>
        <p:grpSp>
          <p:nvGrpSpPr>
            <p:cNvPr id="421905" name="Group 17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421906" name="AutoShape 18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1907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21908" name="Text Box 20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21909" name="Text Box 21"/>
            <p:cNvSpPr txBox="1">
              <a:spLocks noChangeArrowheads="1"/>
            </p:cNvSpPr>
            <p:nvPr/>
          </p:nvSpPr>
          <p:spPr bwMode="auto">
            <a:xfrm>
              <a:off x="793" y="111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</a:t>
              </a:r>
            </a:p>
          </p:txBody>
        </p:sp>
      </p:grpSp>
      <p:sp>
        <p:nvSpPr>
          <p:cNvPr id="421918" name="Text Box 30"/>
          <p:cNvSpPr txBox="1">
            <a:spLocks noChangeArrowheads="1"/>
          </p:cNvSpPr>
          <p:nvPr/>
        </p:nvSpPr>
        <p:spPr bwMode="auto">
          <a:xfrm>
            <a:off x="3779838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1919" name="Text Box 31"/>
          <p:cNvSpPr txBox="1">
            <a:spLocks noChangeArrowheads="1"/>
          </p:cNvSpPr>
          <p:nvPr/>
        </p:nvSpPr>
        <p:spPr bwMode="auto">
          <a:xfrm>
            <a:off x="7475538" y="261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1920" name="Text Box 32"/>
          <p:cNvSpPr txBox="1">
            <a:spLocks noChangeArrowheads="1"/>
          </p:cNvSpPr>
          <p:nvPr/>
        </p:nvSpPr>
        <p:spPr bwMode="auto">
          <a:xfrm>
            <a:off x="7475538" y="340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1921" name="Rectangle 33"/>
          <p:cNvSpPr>
            <a:spLocks noChangeArrowheads="1"/>
          </p:cNvSpPr>
          <p:nvPr/>
        </p:nvSpPr>
        <p:spPr bwMode="auto">
          <a:xfrm>
            <a:off x="3276600" y="3932238"/>
            <a:ext cx="3024188" cy="280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0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2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2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421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8" grpId="0" animBg="1"/>
      <p:bldP spid="421899" grpId="0" animBg="1"/>
      <p:bldP spid="421900" grpId="0"/>
      <p:bldP spid="421901" grpId="0" animBg="1"/>
      <p:bldP spid="421902" grpId="0" animBg="1"/>
      <p:bldP spid="42192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AAD3-3E71-44E3-879B-03F3519F1AC1}" type="slidenum">
              <a:rPr lang="en-US" altLang="zh-TW"/>
              <a:pPr/>
              <a:t>99</a:t>
            </a:fld>
            <a:endParaRPr lang="en-US" altLang="zh-TW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985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22915" name="Rectangle 3"/>
          <p:cNvSpPr>
            <a:spLocks noChangeArrowheads="1"/>
          </p:cNvSpPr>
          <p:nvPr/>
        </p:nvSpPr>
        <p:spPr bwMode="auto">
          <a:xfrm>
            <a:off x="3851275" y="8397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2916" name="Line 4"/>
          <p:cNvSpPr>
            <a:spLocks noChangeShapeType="1"/>
          </p:cNvSpPr>
          <p:nvPr/>
        </p:nvSpPr>
        <p:spPr bwMode="auto">
          <a:xfrm>
            <a:off x="3851275" y="12207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2918" name="Rectangle 6"/>
          <p:cNvSpPr>
            <a:spLocks noChangeArrowheads="1"/>
          </p:cNvSpPr>
          <p:nvPr/>
        </p:nvSpPr>
        <p:spPr bwMode="auto">
          <a:xfrm>
            <a:off x="1087438" y="8366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2919" name="Line 7"/>
          <p:cNvSpPr>
            <a:spLocks noChangeShapeType="1"/>
          </p:cNvSpPr>
          <p:nvPr/>
        </p:nvSpPr>
        <p:spPr bwMode="auto">
          <a:xfrm>
            <a:off x="1087438" y="11969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2920" name="Line 8"/>
          <p:cNvSpPr>
            <a:spLocks noChangeShapeType="1"/>
          </p:cNvSpPr>
          <p:nvPr/>
        </p:nvSpPr>
        <p:spPr bwMode="auto">
          <a:xfrm>
            <a:off x="1697038" y="8366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2921" name="Text Box 9"/>
          <p:cNvSpPr txBox="1">
            <a:spLocks noChangeArrowheads="1"/>
          </p:cNvSpPr>
          <p:nvPr/>
        </p:nvSpPr>
        <p:spPr bwMode="auto">
          <a:xfrm>
            <a:off x="179388" y="796925"/>
            <a:ext cx="493871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3	4</a:t>
            </a:r>
          </a:p>
        </p:txBody>
      </p:sp>
      <p:sp>
        <p:nvSpPr>
          <p:cNvPr id="422922" name="Rectangle 10"/>
          <p:cNvSpPr>
            <a:spLocks noChangeArrowheads="1"/>
          </p:cNvSpPr>
          <p:nvPr/>
        </p:nvSpPr>
        <p:spPr bwMode="auto">
          <a:xfrm>
            <a:off x="6302375" y="2717800"/>
            <a:ext cx="2424113" cy="40243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2923" name="Line 11"/>
          <p:cNvSpPr>
            <a:spLocks noChangeShapeType="1"/>
          </p:cNvSpPr>
          <p:nvPr/>
        </p:nvSpPr>
        <p:spPr bwMode="auto">
          <a:xfrm>
            <a:off x="6999288" y="2717800"/>
            <a:ext cx="1587" cy="4024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2924" name="Text Box 12"/>
          <p:cNvSpPr txBox="1">
            <a:spLocks noChangeArrowheads="1"/>
          </p:cNvSpPr>
          <p:nvPr/>
        </p:nvSpPr>
        <p:spPr bwMode="auto">
          <a:xfrm>
            <a:off x="6278563" y="2662238"/>
            <a:ext cx="244792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	B	C</a:t>
            </a:r>
          </a:p>
          <a:p>
            <a:pPr eaLnBrk="0" hangingPunct="0"/>
            <a:r>
              <a:rPr lang="en-US" altLang="zh-TW" b="1"/>
              <a:t> 0	1	⊥</a:t>
            </a:r>
          </a:p>
          <a:p>
            <a:pPr eaLnBrk="0" hangingPunct="0"/>
            <a:r>
              <a:rPr lang="en-US" altLang="zh-TW" b="1"/>
              <a:t>2	3	4</a:t>
            </a:r>
          </a:p>
          <a:p>
            <a:pPr eaLnBrk="0" hangingPunct="0"/>
            <a:r>
              <a:rPr lang="en-US" altLang="zh-TW" b="1"/>
              <a:t>2	3	4</a:t>
            </a:r>
          </a:p>
          <a:p>
            <a:pPr eaLnBrk="0" hangingPunct="0"/>
            <a:r>
              <a:rPr lang="en-US" altLang="zh-TW" b="1"/>
              <a:t>0	1	⊥</a:t>
            </a:r>
          </a:p>
          <a:p>
            <a:pPr eaLnBrk="0" hangingPunct="0"/>
            <a:r>
              <a:rPr lang="en-US" altLang="zh-TW" b="1"/>
              <a:t>2	4	⊥</a:t>
            </a:r>
          </a:p>
          <a:p>
            <a:pPr eaLnBrk="0" hangingPunct="0"/>
            <a:r>
              <a:rPr lang="en-US" altLang="zh-TW" b="1"/>
              <a:t>3	4	⊥</a:t>
            </a:r>
          </a:p>
          <a:p>
            <a:pPr eaLnBrk="0" hangingPunct="0"/>
            <a:r>
              <a:rPr lang="en-US" altLang="zh-TW" b="1"/>
              <a:t>⊥	0	1</a:t>
            </a:r>
          </a:p>
          <a:p>
            <a:pPr eaLnBrk="0" hangingPunct="0"/>
            <a:r>
              <a:rPr lang="en-US" altLang="zh-TW" b="1"/>
              <a:t>⊥	2	4</a:t>
            </a:r>
          </a:p>
          <a:p>
            <a:pPr eaLnBrk="0" hangingPunct="0"/>
            <a:r>
              <a:rPr lang="en-US" altLang="zh-TW" b="1"/>
              <a:t>⊥	2	5</a:t>
            </a:r>
          </a:p>
          <a:p>
            <a:pPr eaLnBrk="0" hangingPunct="0"/>
            <a:r>
              <a:rPr lang="en-US" altLang="zh-TW" b="1"/>
              <a:t>⊥	0	2</a:t>
            </a:r>
          </a:p>
        </p:txBody>
      </p:sp>
      <p:sp>
        <p:nvSpPr>
          <p:cNvPr id="422925" name="Line 13"/>
          <p:cNvSpPr>
            <a:spLocks noChangeShapeType="1"/>
          </p:cNvSpPr>
          <p:nvPr/>
        </p:nvSpPr>
        <p:spPr bwMode="auto">
          <a:xfrm>
            <a:off x="6278563" y="3094038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2926" name="Line 14"/>
          <p:cNvSpPr>
            <a:spLocks noChangeShapeType="1"/>
          </p:cNvSpPr>
          <p:nvPr/>
        </p:nvSpPr>
        <p:spPr bwMode="auto">
          <a:xfrm>
            <a:off x="7862888" y="2733675"/>
            <a:ext cx="1587" cy="39893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2927" name="Text Box 15"/>
          <p:cNvSpPr txBox="1">
            <a:spLocks noChangeArrowheads="1"/>
          </p:cNvSpPr>
          <p:nvPr/>
        </p:nvSpPr>
        <p:spPr bwMode="auto">
          <a:xfrm>
            <a:off x="5795963" y="2133600"/>
            <a:ext cx="1441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R	S=</a:t>
            </a:r>
          </a:p>
        </p:txBody>
      </p:sp>
      <p:grpSp>
        <p:nvGrpSpPr>
          <p:cNvPr id="422928" name="Group 16"/>
          <p:cNvGrpSpPr>
            <a:grpSpLocks/>
          </p:cNvGrpSpPr>
          <p:nvPr/>
        </p:nvGrpSpPr>
        <p:grpSpPr bwMode="auto">
          <a:xfrm>
            <a:off x="6227763" y="1989138"/>
            <a:ext cx="542925" cy="657225"/>
            <a:chOff x="567" y="935"/>
            <a:chExt cx="342" cy="414"/>
          </a:xfrm>
        </p:grpSpPr>
        <p:grpSp>
          <p:nvGrpSpPr>
            <p:cNvPr id="422929" name="Group 17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422930" name="AutoShape 18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2931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22932" name="Text Box 20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22933" name="Text Box 21"/>
            <p:cNvSpPr txBox="1">
              <a:spLocks noChangeArrowheads="1"/>
            </p:cNvSpPr>
            <p:nvPr/>
          </p:nvSpPr>
          <p:spPr bwMode="auto">
            <a:xfrm>
              <a:off x="793" y="111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zh-TW" sz="1800" b="1" i="1"/>
            </a:p>
          </p:txBody>
        </p:sp>
      </p:grpSp>
      <p:sp>
        <p:nvSpPr>
          <p:cNvPr id="422934" name="Text Box 22"/>
          <p:cNvSpPr txBox="1">
            <a:spLocks noChangeArrowheads="1"/>
          </p:cNvSpPr>
          <p:nvPr/>
        </p:nvSpPr>
        <p:spPr bwMode="auto">
          <a:xfrm>
            <a:off x="5192713" y="22050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2938" name="Text Box 26"/>
          <p:cNvSpPr txBox="1">
            <a:spLocks noChangeArrowheads="1"/>
          </p:cNvSpPr>
          <p:nvPr/>
        </p:nvSpPr>
        <p:spPr bwMode="auto">
          <a:xfrm>
            <a:off x="2335213" y="14843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2939" name="Text Box 27"/>
          <p:cNvSpPr txBox="1">
            <a:spLocks noChangeArrowheads="1"/>
          </p:cNvSpPr>
          <p:nvPr/>
        </p:nvSpPr>
        <p:spPr bwMode="auto">
          <a:xfrm>
            <a:off x="5148263" y="299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2940" name="Line 28"/>
          <p:cNvSpPr>
            <a:spLocks noChangeShapeType="1"/>
          </p:cNvSpPr>
          <p:nvPr/>
        </p:nvSpPr>
        <p:spPr bwMode="auto">
          <a:xfrm>
            <a:off x="4427538" y="836613"/>
            <a:ext cx="0" cy="25923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2941" name="Rectangle 29"/>
          <p:cNvSpPr>
            <a:spLocks noChangeArrowheads="1"/>
          </p:cNvSpPr>
          <p:nvPr/>
        </p:nvSpPr>
        <p:spPr bwMode="auto">
          <a:xfrm>
            <a:off x="5868988" y="2636838"/>
            <a:ext cx="3024187" cy="422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5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422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2" grpId="0" animBg="1"/>
      <p:bldP spid="422923" grpId="0" animBg="1"/>
      <p:bldP spid="422924" grpId="0"/>
      <p:bldP spid="422925" grpId="0" animBg="1"/>
      <p:bldP spid="422926" grpId="0" animBg="1"/>
      <p:bldP spid="422941" grpId="0" animBg="1"/>
    </p:bld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4606</TotalTime>
  <Words>5773</Words>
  <Application>Microsoft Office PowerPoint</Application>
  <PresentationFormat>如螢幕大小 (4:3)</PresentationFormat>
  <Paragraphs>1752</Paragraphs>
  <Slides>160</Slides>
  <Notes>160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160</vt:i4>
      </vt:variant>
    </vt:vector>
  </HeadingPairs>
  <TitlesOfParts>
    <vt:vector size="162" baseType="lpstr">
      <vt:lpstr>古典-1</vt:lpstr>
      <vt:lpstr>Picture</vt:lpstr>
      <vt:lpstr>Introduction to  Database System</vt:lpstr>
      <vt:lpstr>資訊爆炸</vt:lpstr>
      <vt:lpstr>資訊爆炸的時代， 「被找到」才有機會生存 </vt:lpstr>
      <vt:lpstr>What is Database?</vt:lpstr>
      <vt:lpstr>Evolution</vt:lpstr>
      <vt:lpstr>DataBase Management System DBMS,資料庫管理系統</vt:lpstr>
      <vt:lpstr>DBMS</vt:lpstr>
      <vt:lpstr>DBMS -SQL</vt:lpstr>
      <vt:lpstr>PowerPoint 簡報</vt:lpstr>
      <vt:lpstr>PowerPoint 簡報</vt:lpstr>
      <vt:lpstr>PowerPoint 簡報</vt:lpstr>
      <vt:lpstr>Current Database</vt:lpstr>
      <vt:lpstr>A Relation is a Table</vt:lpstr>
      <vt:lpstr>橫肉(國語) 豬腳(台語)</vt:lpstr>
      <vt:lpstr>Schema</vt:lpstr>
      <vt:lpstr>Why Relation Model?</vt:lpstr>
      <vt:lpstr>Database Three Layers</vt:lpstr>
      <vt:lpstr>Three Layers (1/3)</vt:lpstr>
      <vt:lpstr>PowerPoint 簡報</vt:lpstr>
      <vt:lpstr>PowerPoint 簡報</vt:lpstr>
      <vt:lpstr>Algebraic and Logical Query Languages  Chapter 5</vt:lpstr>
      <vt:lpstr>What is an “Algebra”</vt:lpstr>
      <vt:lpstr>What is Relational Algebra?</vt:lpstr>
      <vt:lpstr>Roadmap</vt:lpstr>
      <vt:lpstr>Summary</vt:lpstr>
      <vt:lpstr>Core Relational Algebra</vt:lpstr>
      <vt:lpstr>Core Relational Algebra (Cont.)</vt:lpstr>
      <vt:lpstr>Set Operations</vt:lpstr>
      <vt:lpstr>Selection</vt:lpstr>
      <vt:lpstr>Example</vt:lpstr>
      <vt:lpstr>Projection</vt:lpstr>
      <vt:lpstr>Example</vt:lpstr>
      <vt:lpstr>Cartesian Product</vt:lpstr>
      <vt:lpstr>Example: R3 := R1 × R2</vt:lpstr>
      <vt:lpstr>Natural Join</vt:lpstr>
      <vt:lpstr>Example</vt:lpstr>
      <vt:lpstr>Theta-Join</vt:lpstr>
      <vt:lpstr>Example</vt:lpstr>
      <vt:lpstr>Renaming</vt:lpstr>
      <vt:lpstr>Example</vt:lpstr>
      <vt:lpstr>Building Complex Expressions</vt:lpstr>
      <vt:lpstr>Sequences of Assignments</vt:lpstr>
      <vt:lpstr>Expressions in a  Single Assignment</vt:lpstr>
      <vt:lpstr>Expression Trees</vt:lpstr>
      <vt:lpstr>Example</vt:lpstr>
      <vt:lpstr>As a Tree:</vt:lpstr>
      <vt:lpstr>Example</vt:lpstr>
      <vt:lpstr>The Tree</vt:lpstr>
      <vt:lpstr>Schemas for Interior Nodes</vt:lpstr>
      <vt:lpstr>PowerPoint 簡報</vt:lpstr>
      <vt:lpstr>Schema-Defining (Rules 1)</vt:lpstr>
      <vt:lpstr>Schema-Defining (Rules 2)</vt:lpstr>
      <vt:lpstr>PowerPoint 簡報</vt:lpstr>
      <vt:lpstr>Relational Algebra on Bags</vt:lpstr>
      <vt:lpstr>Why Bags?</vt:lpstr>
      <vt:lpstr>Operations on Bags</vt:lpstr>
      <vt:lpstr>Example: Bag Selection</vt:lpstr>
      <vt:lpstr>Example: Bag Projection</vt:lpstr>
      <vt:lpstr>Example: Bag Product</vt:lpstr>
      <vt:lpstr>Example: Bag Theta-Join</vt:lpstr>
      <vt:lpstr>Bag Union</vt:lpstr>
      <vt:lpstr>Bag Intersection</vt:lpstr>
      <vt:lpstr>Bag Difference</vt:lpstr>
      <vt:lpstr>Beware:  Bag Laws != Set Laws</vt:lpstr>
      <vt:lpstr>An Example of  Inequivalence</vt:lpstr>
      <vt:lpstr>The Extended Algebra</vt:lpstr>
      <vt:lpstr>Duplicate Elimination</vt:lpstr>
      <vt:lpstr>Example: Duplicate Elimination</vt:lpstr>
      <vt:lpstr>Sorting</vt:lpstr>
      <vt:lpstr>Example: Sorting</vt:lpstr>
      <vt:lpstr>Extended Projection</vt:lpstr>
      <vt:lpstr>Example: Extended Projection</vt:lpstr>
      <vt:lpstr>Aggregation Operators</vt:lpstr>
      <vt:lpstr>Example: Aggregation</vt:lpstr>
      <vt:lpstr>Grouping Operator</vt:lpstr>
      <vt:lpstr>Applying γL(R)</vt:lpstr>
      <vt:lpstr>Example:  Grouping/Aggregation</vt:lpstr>
      <vt:lpstr>Outer Join</vt:lpstr>
      <vt:lpstr>Example: Outer Join</vt:lpstr>
      <vt:lpstr>Variants of Outer Join</vt:lpstr>
      <vt:lpstr>Example: Left Outer Join</vt:lpstr>
      <vt:lpstr>Example: Right Outer Join</vt:lpstr>
      <vt:lpstr>Theta-Outer Join</vt:lpstr>
      <vt:lpstr>Example: Theta-Outer Join</vt:lpstr>
      <vt:lpstr>Left Theta-Outer Join</vt:lpstr>
      <vt:lpstr>Right Theta-Outer Join</vt:lpstr>
      <vt:lpstr>Depend and Independent Operations</vt:lpstr>
      <vt:lpstr>Depend and Independent Operations</vt:lpstr>
      <vt:lpstr>Summary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Introduction to SQL (1)</vt:lpstr>
      <vt:lpstr>Why SQL?</vt:lpstr>
      <vt:lpstr>DBMS</vt:lpstr>
      <vt:lpstr>SQL “Select”</vt:lpstr>
      <vt:lpstr>Select-From-Where  Statements</vt:lpstr>
      <vt:lpstr>Our Running Example</vt:lpstr>
      <vt:lpstr>Example</vt:lpstr>
      <vt:lpstr>Result of Query</vt:lpstr>
      <vt:lpstr>Meaning of  Single-Relation Query</vt:lpstr>
      <vt:lpstr>Operational Semantics</vt:lpstr>
      <vt:lpstr>‘*’ In SELECT clauses</vt:lpstr>
      <vt:lpstr>Result of Query:</vt:lpstr>
      <vt:lpstr>Renaming Attributes</vt:lpstr>
      <vt:lpstr>Result of Query:</vt:lpstr>
      <vt:lpstr>Expressions  in SELECT Clauses</vt:lpstr>
      <vt:lpstr>Result of Query</vt:lpstr>
      <vt:lpstr>Another Example: Constant Expressions</vt:lpstr>
      <vt:lpstr>Result of Query</vt:lpstr>
      <vt:lpstr>Complex Conditions in WHERE Clause</vt:lpstr>
      <vt:lpstr>Result of Query</vt:lpstr>
      <vt:lpstr>Important Points</vt:lpstr>
      <vt:lpstr>Patterns</vt:lpstr>
      <vt:lpstr>Example</vt:lpstr>
      <vt:lpstr>NULL Values</vt:lpstr>
      <vt:lpstr>NULL Values (con’t)</vt:lpstr>
      <vt:lpstr>Comparing NULL’s to Values</vt:lpstr>
      <vt:lpstr>Three-Valued Logic</vt:lpstr>
      <vt:lpstr>Example</vt:lpstr>
      <vt:lpstr>Reason:  2-Valued Laws != 3-Valued Laws</vt:lpstr>
      <vt:lpstr>Ordering the Output</vt:lpstr>
      <vt:lpstr>Output</vt:lpstr>
      <vt:lpstr>Multi-Relation Queries</vt:lpstr>
      <vt:lpstr>Example</vt:lpstr>
      <vt:lpstr>Output</vt:lpstr>
      <vt:lpstr>Formal Semantics</vt:lpstr>
      <vt:lpstr>Operational Semantics</vt:lpstr>
      <vt:lpstr>Example</vt:lpstr>
      <vt:lpstr>Explicit Tuple-Variables</vt:lpstr>
      <vt:lpstr>Example</vt:lpstr>
      <vt:lpstr>Output</vt:lpstr>
      <vt:lpstr>Subqueries</vt:lpstr>
      <vt:lpstr>Subqueries  that Return One Tuple</vt:lpstr>
      <vt:lpstr>Example</vt:lpstr>
      <vt:lpstr>Subquery Solution</vt:lpstr>
      <vt:lpstr>Query + Subquery Solution</vt:lpstr>
      <vt:lpstr>The IN Operator</vt:lpstr>
      <vt:lpstr>Example</vt:lpstr>
      <vt:lpstr>Subquery</vt:lpstr>
      <vt:lpstr>Query+Subquery</vt:lpstr>
      <vt:lpstr>The Exists Operator</vt:lpstr>
      <vt:lpstr>Example</vt:lpstr>
      <vt:lpstr>Subquery</vt:lpstr>
      <vt:lpstr>Query + Subquery</vt:lpstr>
      <vt:lpstr>Example</vt:lpstr>
      <vt:lpstr>The Operator ANY</vt:lpstr>
      <vt:lpstr>The Operator ALL</vt:lpstr>
      <vt:lpstr>Example</vt:lpstr>
      <vt:lpstr>Subquery</vt:lpstr>
      <vt:lpstr>Query+Subquery</vt:lpstr>
      <vt:lpstr>SQL “Select”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Viola</cp:lastModifiedBy>
  <cp:revision>1295</cp:revision>
  <dcterms:created xsi:type="dcterms:W3CDTF">2007-09-19T03:56:29Z</dcterms:created>
  <dcterms:modified xsi:type="dcterms:W3CDTF">2017-09-26T05:32:30Z</dcterms:modified>
</cp:coreProperties>
</file>