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2"/>
  </p:notesMasterIdLst>
  <p:sldIdLst>
    <p:sldId id="366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89" r:id="rId15"/>
    <p:sldId id="379" r:id="rId16"/>
    <p:sldId id="390" r:id="rId17"/>
    <p:sldId id="380" r:id="rId18"/>
    <p:sldId id="391" r:id="rId19"/>
    <p:sldId id="381" r:id="rId20"/>
    <p:sldId id="382" r:id="rId21"/>
    <p:sldId id="383" r:id="rId22"/>
    <p:sldId id="493" r:id="rId23"/>
    <p:sldId id="384" r:id="rId24"/>
    <p:sldId id="497" r:id="rId25"/>
    <p:sldId id="385" r:id="rId26"/>
    <p:sldId id="495" r:id="rId27"/>
    <p:sldId id="386" r:id="rId28"/>
    <p:sldId id="387" r:id="rId29"/>
    <p:sldId id="496" r:id="rId30"/>
    <p:sldId id="388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74" r:id="rId53"/>
    <p:sldId id="475" r:id="rId54"/>
    <p:sldId id="476" r:id="rId55"/>
    <p:sldId id="477" r:id="rId56"/>
    <p:sldId id="478" r:id="rId57"/>
    <p:sldId id="479" r:id="rId58"/>
    <p:sldId id="480" r:id="rId59"/>
    <p:sldId id="481" r:id="rId60"/>
    <p:sldId id="482" r:id="rId61"/>
    <p:sldId id="483" r:id="rId62"/>
    <p:sldId id="484" r:id="rId63"/>
    <p:sldId id="485" r:id="rId64"/>
    <p:sldId id="486" r:id="rId65"/>
    <p:sldId id="487" r:id="rId66"/>
    <p:sldId id="488" r:id="rId67"/>
    <p:sldId id="489" r:id="rId68"/>
    <p:sldId id="490" r:id="rId69"/>
    <p:sldId id="491" r:id="rId70"/>
    <p:sldId id="492" r:id="rId71"/>
    <p:sldId id="433" r:id="rId72"/>
    <p:sldId id="434" r:id="rId73"/>
    <p:sldId id="435" r:id="rId74"/>
    <p:sldId id="436" r:id="rId75"/>
    <p:sldId id="437" r:id="rId76"/>
    <p:sldId id="438" r:id="rId77"/>
    <p:sldId id="439" r:id="rId78"/>
    <p:sldId id="440" r:id="rId79"/>
    <p:sldId id="441" r:id="rId80"/>
    <p:sldId id="442" r:id="rId81"/>
    <p:sldId id="443" r:id="rId82"/>
    <p:sldId id="444" r:id="rId83"/>
    <p:sldId id="445" r:id="rId84"/>
    <p:sldId id="446" r:id="rId85"/>
    <p:sldId id="447" r:id="rId86"/>
    <p:sldId id="448" r:id="rId87"/>
    <p:sldId id="449" r:id="rId88"/>
    <p:sldId id="450" r:id="rId89"/>
    <p:sldId id="451" r:id="rId90"/>
    <p:sldId id="452" r:id="rId9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9999"/>
    <a:srgbClr val="0000FF"/>
    <a:srgbClr val="FF0000"/>
    <a:srgbClr val="0099CC"/>
    <a:srgbClr val="CCCC00"/>
    <a:srgbClr val="66FF33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9" autoAdjust="0"/>
    <p:restoredTop sz="94660"/>
  </p:normalViewPr>
  <p:slideViewPr>
    <p:cSldViewPr>
      <p:cViewPr>
        <p:scale>
          <a:sx n="100" d="100"/>
          <a:sy n="100" d="100"/>
        </p:scale>
        <p:origin x="-1860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4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4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84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fld id="{209964D0-9B70-4828-96E8-1E22A20BA1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1950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TW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Ctr="0"/>
          <a:lstStyle>
            <a:lvl1pPr>
              <a:defRPr/>
            </a:lvl1pPr>
          </a:lstStyle>
          <a:p>
            <a:fld id="{52F2BE9E-F13C-45A3-B6BC-377781B9824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8DF57-6C02-4B0B-B24E-7F9A9F5B23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348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5F30F-3936-4CF2-952E-D7A8B42638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2331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556625" y="6369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02421296-0BF0-4393-BCA7-65E3184373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21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3A6AE-EFA0-48F8-8BD4-753DC2D9C5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342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41653-C1F4-4F38-A9E5-6311A2DDE1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876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B0A66-A1FB-43EA-B8AD-91C5FDF62F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B005F-2DD6-4574-9032-E2B1C08B24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335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17EBB-D35E-47A9-9A07-0C341A0E2D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387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46942-BDD5-4BAA-BB5F-C318A4A80F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0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249B2-935A-4281-BB9E-A3E3FF742F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39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E01C2-D7B0-45D9-A430-B93EF965F3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666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6369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3D30E2CE-8D4B-4BC9-A0F1-C0F044FA49A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Transactions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Shin-Hung Chang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12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611560" y="3501008"/>
            <a:ext cx="8136904" cy="25922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E291-9DE3-4C90-B13B-80B0B1223363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548680"/>
            <a:ext cx="7315200" cy="8382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Mary’s </a:t>
            </a:r>
            <a:r>
              <a:rPr lang="en-US" altLang="zh-TW" dirty="0">
                <a:ea typeface="新細明體" charset="-120"/>
              </a:rPr>
              <a:t>Program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8352928" cy="44958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At about the same time, </a:t>
            </a:r>
            <a:r>
              <a:rPr lang="en-US" altLang="zh-TW" u="sng" dirty="0" smtClean="0">
                <a:solidFill>
                  <a:srgbClr val="FF6600"/>
                </a:solidFill>
                <a:ea typeface="新細明體" charset="-120"/>
              </a:rPr>
              <a:t>Mary</a:t>
            </a:r>
            <a:r>
              <a:rPr lang="en-US" altLang="zh-TW" dirty="0" smtClean="0">
                <a:ea typeface="新細明體" charset="-120"/>
              </a:rPr>
              <a:t> executes </a:t>
            </a:r>
            <a:r>
              <a:rPr lang="en-US" altLang="zh-TW" dirty="0">
                <a:ea typeface="新細明體" charset="-120"/>
              </a:rPr>
              <a:t>the following steps, which have the mnemonic names (del) and (ins</a:t>
            </a:r>
            <a:r>
              <a:rPr lang="en-US" altLang="zh-TW" dirty="0" smtClean="0">
                <a:ea typeface="新細明體" charset="-120"/>
              </a:rPr>
              <a:t>).</a:t>
            </a:r>
          </a:p>
          <a:p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u="sng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(del)</a:t>
            </a:r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DELETE </a:t>
            </a:r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FROM Sells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WHERE </a:t>
            </a:r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bar = </a:t>
            </a: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zh-TW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Mary”s</a:t>
            </a: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Bar’;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u="sng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(ins)</a:t>
            </a:r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INSERT </a:t>
            </a:r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INTO Sells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VALUES(‘Mary’s Bar’, </a:t>
            </a:r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HK’, 3.50</a:t>
            </a:r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47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8C45-ED0F-4D65-8FC0-E534D147F7B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76470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Interleaving of Statements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916832"/>
            <a:ext cx="7315200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Although </a:t>
            </a: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(max) 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→ (min</a:t>
            </a: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endParaRPr lang="en-US" altLang="zh-TW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</a:t>
            </a:r>
            <a:r>
              <a:rPr lang="en-US" altLang="zh-TW" dirty="0" smtClean="0">
                <a:ea typeface="新細明體" charset="-120"/>
              </a:rPr>
              <a:t>and </a:t>
            </a: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  ) </a:t>
            </a:r>
            <a:r>
              <a:rPr lang="en-US" altLang="zh-TW" dirty="0" smtClean="0">
                <a:ea typeface="新細明體" charset="-120"/>
              </a:rPr>
              <a:t>→ 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(ins )</a:t>
            </a:r>
          </a:p>
          <a:p>
            <a:pPr lvl="1"/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o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other constraints</a:t>
            </a:r>
            <a:r>
              <a:rPr lang="en-US" altLang="zh-TW" dirty="0">
                <a:ea typeface="新細明體" charset="-120"/>
              </a:rPr>
              <a:t> on the order of these </a:t>
            </a:r>
            <a:r>
              <a:rPr lang="en-US" altLang="zh-TW" dirty="0" smtClean="0">
                <a:ea typeface="新細明體" charset="-120"/>
              </a:rPr>
              <a:t>statements</a:t>
            </a:r>
          </a:p>
          <a:p>
            <a:r>
              <a:rPr lang="en-US" altLang="zh-TW" dirty="0">
                <a:ea typeface="新細明體" charset="-120"/>
              </a:rPr>
              <a:t>U</a:t>
            </a:r>
            <a:r>
              <a:rPr lang="en-US" altLang="zh-TW" dirty="0" smtClean="0">
                <a:ea typeface="新細明體" charset="-120"/>
              </a:rPr>
              <a:t>nless </a:t>
            </a:r>
            <a:r>
              <a:rPr lang="en-US" altLang="zh-TW" dirty="0">
                <a:ea typeface="新細明體" charset="-120"/>
              </a:rPr>
              <a:t>we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group </a:t>
            </a:r>
            <a:r>
              <a:rPr lang="en-US" altLang="zh-TW" dirty="0" smtClean="0">
                <a:solidFill>
                  <a:schemeClr val="accent1"/>
                </a:solidFill>
                <a:ea typeface="新細明體" charset="-120"/>
              </a:rPr>
              <a:t>Peter’s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 and </a:t>
            </a:r>
            <a:r>
              <a:rPr lang="en-US" altLang="zh-TW" dirty="0" smtClean="0">
                <a:solidFill>
                  <a:srgbClr val="FF6600"/>
                </a:solidFill>
                <a:ea typeface="新細明體" charset="-120"/>
              </a:rPr>
              <a:t>Mary’s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statements</a:t>
            </a:r>
            <a:r>
              <a:rPr lang="en-US" altLang="zh-TW" dirty="0">
                <a:ea typeface="新細明體" charset="-120"/>
              </a:rPr>
              <a:t> into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247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 bwMode="auto">
          <a:xfrm>
            <a:off x="539551" y="3429000"/>
            <a:ext cx="8343495" cy="21602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9A7-2255-4E07-873E-E56797300709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1" y="260648"/>
            <a:ext cx="8496945" cy="8382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Problem</a:t>
            </a:r>
            <a:r>
              <a:rPr lang="en-US" altLang="zh-TW" dirty="0" smtClean="0">
                <a:ea typeface="新細明體" charset="-120"/>
              </a:rPr>
              <a:t>: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Strange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Interleaving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1866900"/>
            <a:ext cx="7766818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Suppose the steps execute in the order </a:t>
            </a:r>
            <a:r>
              <a:rPr lang="en-US" altLang="zh-TW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(max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altLang="zh-TW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→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TW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del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altLang="zh-TW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→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TW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ins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altLang="zh-TW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→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TW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min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charset="-120"/>
              </a:rPr>
              <a:t>Mary’s prices:</a:t>
            </a:r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Statement: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charset="-120"/>
              </a:rPr>
              <a:t>Peter see:</a:t>
            </a:r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charset="-120"/>
            </a:endParaRPr>
          </a:p>
        </p:txBody>
      </p:sp>
      <p:grpSp>
        <p:nvGrpSpPr>
          <p:cNvPr id="19471" name="Group 15"/>
          <p:cNvGrpSpPr>
            <a:grpSpLocks/>
          </p:cNvGrpSpPr>
          <p:nvPr/>
        </p:nvGrpSpPr>
        <p:grpSpPr bwMode="auto">
          <a:xfrm>
            <a:off x="5092081" y="3629001"/>
            <a:ext cx="1636713" cy="1071563"/>
            <a:chOff x="3024" y="1968"/>
            <a:chExt cx="1031" cy="675"/>
          </a:xfrm>
        </p:grpSpPr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3024" y="1968"/>
              <a:ext cx="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latin typeface="Tahoma" pitchFamily="34" charset="0"/>
                  <a:ea typeface="新細明體" charset="-120"/>
                </a:rPr>
                <a:t>   </a:t>
              </a:r>
              <a:endParaRPr lang="en-US" altLang="zh-TW" b="1" dirty="0">
                <a:latin typeface="Tahoma" pitchFamily="34" charset="0"/>
                <a:ea typeface="新細明體" charset="-120"/>
              </a:endParaRPr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3467" y="2352"/>
              <a:ext cx="5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Tahoma" pitchFamily="34" charset="0"/>
                  <a:ea typeface="新細明體" charset="-120"/>
                </a:rPr>
                <a:t>(del)</a:t>
              </a:r>
            </a:p>
          </p:txBody>
        </p:sp>
      </p:grpSp>
      <p:sp>
        <p:nvSpPr>
          <p:cNvPr id="19466" name="Text Box 10"/>
          <p:cNvSpPr txBox="1">
            <a:spLocks noChangeArrowheads="1"/>
          </p:cNvSpPr>
          <p:nvPr/>
        </p:nvSpPr>
        <p:spPr bwMode="auto">
          <a:xfrm flipH="1">
            <a:off x="7046168" y="4238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 dirty="0">
                <a:latin typeface="Tahoma" pitchFamily="34" charset="0"/>
                <a:ea typeface="新細明體" charset="-120"/>
              </a:rPr>
              <a:t>(ins)</a:t>
            </a:r>
          </a:p>
        </p:txBody>
      </p: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7017731" y="3629001"/>
            <a:ext cx="1865316" cy="1604963"/>
            <a:chOff x="4237" y="1968"/>
            <a:chExt cx="1175" cy="1011"/>
          </a:xfrm>
        </p:grpSpPr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4237" y="1968"/>
              <a:ext cx="5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Tahoma" pitchFamily="34" charset="0"/>
                  <a:ea typeface="新細明體" charset="-120"/>
                </a:rPr>
                <a:t>3.50</a:t>
              </a: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4752" y="2352"/>
              <a:ext cx="6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ahoma" pitchFamily="34" charset="0"/>
                  <a:ea typeface="新細明體" charset="-120"/>
                </a:rPr>
                <a:t>(min)</a:t>
              </a:r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4827" y="2688"/>
              <a:ext cx="5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Tahoma" pitchFamily="34" charset="0"/>
                  <a:ea typeface="新細明體" charset="-120"/>
                </a:rPr>
                <a:t>3.50</a:t>
              </a:r>
            </a:p>
          </p:txBody>
        </p:sp>
      </p:grpSp>
      <p:grpSp>
        <p:nvGrpSpPr>
          <p:cNvPr id="19470" name="Group 14"/>
          <p:cNvGrpSpPr>
            <a:grpSpLocks/>
          </p:cNvGrpSpPr>
          <p:nvPr/>
        </p:nvGrpSpPr>
        <p:grpSpPr bwMode="auto">
          <a:xfrm>
            <a:off x="3491880" y="3629001"/>
            <a:ext cx="1825625" cy="1604963"/>
            <a:chOff x="2016" y="1968"/>
            <a:chExt cx="1150" cy="1011"/>
          </a:xfrm>
        </p:grpSpPr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2016" y="1968"/>
              <a:ext cx="11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Tahoma" pitchFamily="34" charset="0"/>
                  <a:ea typeface="新細明體" charset="-120"/>
                </a:rPr>
                <a:t>2.50, </a:t>
              </a:r>
              <a:r>
                <a:rPr lang="en-US" altLang="zh-TW" b="1" dirty="0" smtClean="0">
                  <a:latin typeface="Tahoma" pitchFamily="34" charset="0"/>
                  <a:ea typeface="新細明體" charset="-120"/>
                </a:rPr>
                <a:t> 3.00</a:t>
              </a:r>
              <a:endParaRPr lang="en-US" altLang="zh-TW" b="1" dirty="0">
                <a:latin typeface="Tahoma" pitchFamily="34" charset="0"/>
                <a:ea typeface="新細明體" charset="-120"/>
              </a:endParaRPr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2259" y="2352"/>
              <a:ext cx="7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Tahoma" pitchFamily="34" charset="0"/>
                  <a:ea typeface="新細明體" charset="-120"/>
                </a:rPr>
                <a:t>(max)</a:t>
              </a:r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2334" y="2688"/>
              <a:ext cx="5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Tahoma" pitchFamily="34" charset="0"/>
                  <a:ea typeface="新細明體" charset="-120"/>
                </a:rPr>
                <a:t>3.00</a:t>
              </a:r>
            </a:p>
          </p:txBody>
        </p:sp>
      </p:grpSp>
      <p:sp>
        <p:nvSpPr>
          <p:cNvPr id="4" name="矩形 3"/>
          <p:cNvSpPr/>
          <p:nvPr/>
        </p:nvSpPr>
        <p:spPr bwMode="auto">
          <a:xfrm>
            <a:off x="1547664" y="5877272"/>
            <a:ext cx="6439999" cy="72008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Peter </a:t>
            </a:r>
            <a:r>
              <a:rPr lang="en-US" altLang="zh-TW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sees   </a:t>
            </a:r>
            <a:r>
              <a:rPr lang="en-US" altLang="zh-TW" sz="32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MAX &lt; </a:t>
            </a:r>
            <a:r>
              <a:rPr lang="en-US" altLang="zh-TW" sz="32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 ???</a:t>
            </a:r>
            <a:endParaRPr lang="en-US" altLang="zh-TW" sz="3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  <a:cs typeface="Verdana" pitchFamily="3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563888" y="3501008"/>
            <a:ext cx="1800200" cy="194421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364088" y="3501008"/>
            <a:ext cx="1733006" cy="194421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092280" y="3501008"/>
            <a:ext cx="1790766" cy="194421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956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 bwMode="auto">
          <a:xfrm>
            <a:off x="6660232" y="2132856"/>
            <a:ext cx="2088232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4935438" y="4653136"/>
            <a:ext cx="2232248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F975-FAC4-45FC-980E-236CB20514CE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8680"/>
            <a:ext cx="91440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Fixing the Problem With Transactions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046312"/>
            <a:ext cx="8136904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If we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group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ea typeface="新細明體" charset="-120"/>
              </a:rPr>
              <a:t>Peter’s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statements </a:t>
            </a:r>
            <a:r>
              <a:rPr lang="en-US" altLang="zh-TW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(max)(min)</a:t>
            </a:r>
            <a:r>
              <a:rPr lang="en-US" altLang="zh-TW" dirty="0">
                <a:ea typeface="新細明體" charset="-120"/>
              </a:rPr>
              <a:t> into one transaction, then </a:t>
            </a:r>
            <a:r>
              <a:rPr lang="en-US" altLang="zh-TW" dirty="0" smtClean="0">
                <a:ea typeface="新細明體" charset="-120"/>
              </a:rPr>
              <a:t>he </a:t>
            </a:r>
            <a:r>
              <a:rPr lang="en-US" altLang="zh-TW" dirty="0">
                <a:ea typeface="新細明體" charset="-120"/>
              </a:rPr>
              <a:t>cannot see this inconsistency.</a:t>
            </a:r>
          </a:p>
          <a:p>
            <a:r>
              <a:rPr lang="en-US" altLang="zh-TW" dirty="0" smtClean="0">
                <a:solidFill>
                  <a:schemeClr val="accent1"/>
                </a:solidFill>
                <a:ea typeface="新細明體" charset="-120"/>
              </a:rPr>
              <a:t>Peter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sees </a:t>
            </a:r>
            <a:r>
              <a:rPr lang="en-US" altLang="zh-TW" dirty="0" smtClean="0">
                <a:solidFill>
                  <a:srgbClr val="FF6600"/>
                </a:solidFill>
                <a:ea typeface="新細明體" charset="-120"/>
              </a:rPr>
              <a:t>Mary’s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prices at some fixed time.</a:t>
            </a:r>
          </a:p>
          <a:p>
            <a:pPr lvl="1"/>
            <a:r>
              <a:rPr lang="en-US" altLang="zh-TW" dirty="0">
                <a:ea typeface="新細明體" charset="-120"/>
              </a:rPr>
              <a:t>Either before or after </a:t>
            </a:r>
            <a:r>
              <a:rPr lang="en-US" altLang="zh-TW" dirty="0" smtClean="0">
                <a:solidFill>
                  <a:srgbClr val="FF6600"/>
                </a:solidFill>
                <a:ea typeface="新細明體" charset="-120"/>
              </a:rPr>
              <a:t>Mary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changes prices, or in the middle, but the </a:t>
            </a:r>
            <a:r>
              <a:rPr lang="en-US" altLang="zh-TW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(max)(min)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  are </a:t>
            </a:r>
            <a:r>
              <a:rPr lang="en-US" altLang="zh-TW" dirty="0">
                <a:ea typeface="新細明體" charset="-120"/>
              </a:rPr>
              <a:t>computed from the same prices.</a:t>
            </a:r>
          </a:p>
        </p:txBody>
      </p:sp>
    </p:spTree>
    <p:extLst>
      <p:ext uri="{BB962C8B-B14F-4D97-AF65-F5344CB8AC3E}">
        <p14:creationId xmlns:p14="http://schemas.microsoft.com/office/powerpoint/2010/main" val="14360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 bwMode="auto">
          <a:xfrm>
            <a:off x="539551" y="3429000"/>
            <a:ext cx="8343495" cy="21602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7591128" y="3629002"/>
            <a:ext cx="866778" cy="1066798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5317505" y="3629002"/>
            <a:ext cx="1700241" cy="10667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49121" y="6369050"/>
            <a:ext cx="587375" cy="488950"/>
          </a:xfrm>
        </p:spPr>
        <p:txBody>
          <a:bodyPr/>
          <a:lstStyle/>
          <a:p>
            <a:fld id="{8FC019A7-2255-4E07-873E-E56797300709}" type="slidenum">
              <a:rPr lang="en-US" altLang="zh-TW"/>
              <a:pPr/>
              <a:t>14</a:t>
            </a:fld>
            <a:endParaRPr lang="en-US" altLang="zh-TW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Example: </a:t>
            </a: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Strange </a:t>
            </a:r>
            <a:r>
              <a:rPr lang="en-US" altLang="zh-TW" dirty="0">
                <a:ea typeface="新細明體" charset="-120"/>
              </a:rPr>
              <a:t>Interleaving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1866900"/>
            <a:ext cx="7766818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Suppose the steps execute in the order </a:t>
            </a:r>
            <a:r>
              <a:rPr lang="en-US" altLang="zh-TW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(del)</a:t>
            </a:r>
            <a:r>
              <a:rPr lang="en-US" altLang="zh-TW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→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TW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ins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endParaRPr lang="en-US" altLang="zh-TW" dirty="0" smtClean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charset="-120"/>
              </a:rPr>
              <a:t>Mary’s </a:t>
            </a:r>
            <a:r>
              <a:rPr lang="en-US" altLang="zh-TW" dirty="0">
                <a:ea typeface="新細明體" charset="-120"/>
              </a:rPr>
              <a:t>prices: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charset="-120"/>
              </a:rPr>
              <a:t>Statement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charset="-120"/>
              </a:rPr>
              <a:t>Peter see:</a:t>
            </a:r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charset="-120"/>
            </a:endParaRPr>
          </a:p>
        </p:txBody>
      </p:sp>
      <p:grpSp>
        <p:nvGrpSpPr>
          <p:cNvPr id="19471" name="Group 15"/>
          <p:cNvGrpSpPr>
            <a:grpSpLocks/>
          </p:cNvGrpSpPr>
          <p:nvPr/>
        </p:nvGrpSpPr>
        <p:grpSpPr bwMode="auto">
          <a:xfrm>
            <a:off x="5092080" y="3629002"/>
            <a:ext cx="1565275" cy="1095376"/>
            <a:chOff x="3024" y="1968"/>
            <a:chExt cx="986" cy="690"/>
          </a:xfrm>
        </p:grpSpPr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3024" y="1968"/>
              <a:ext cx="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latin typeface="Tahoma" pitchFamily="34" charset="0"/>
                  <a:ea typeface="新細明體" charset="-120"/>
                </a:rPr>
                <a:t>   </a:t>
              </a:r>
              <a:endParaRPr lang="en-US" altLang="zh-TW" b="1" dirty="0">
                <a:latin typeface="Tahoma" pitchFamily="34" charset="0"/>
                <a:ea typeface="新細明體" charset="-120"/>
              </a:endParaRPr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3422" y="2367"/>
              <a:ext cx="5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Tahoma" pitchFamily="34" charset="0"/>
                  <a:ea typeface="新細明體" charset="-120"/>
                </a:rPr>
                <a:t>(del)</a:t>
              </a:r>
            </a:p>
          </p:txBody>
        </p:sp>
      </p:grpSp>
      <p:sp>
        <p:nvSpPr>
          <p:cNvPr id="19466" name="Text Box 10"/>
          <p:cNvSpPr txBox="1">
            <a:spLocks noChangeArrowheads="1"/>
          </p:cNvSpPr>
          <p:nvPr/>
        </p:nvSpPr>
        <p:spPr bwMode="auto">
          <a:xfrm flipH="1">
            <a:off x="7605417" y="4217121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 dirty="0">
                <a:latin typeface="Tahoma" pitchFamily="34" charset="0"/>
                <a:ea typeface="新細明體" charset="-120"/>
              </a:rPr>
              <a:t>(ins)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593654" y="3655493"/>
            <a:ext cx="86677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ahoma" pitchFamily="34" charset="0"/>
                <a:ea typeface="新細明體" charset="-120"/>
              </a:rPr>
              <a:t>3.50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491880" y="3629003"/>
            <a:ext cx="18256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ahoma" pitchFamily="34" charset="0"/>
                <a:ea typeface="新細明體" charset="-120"/>
              </a:rPr>
              <a:t>2.50, </a:t>
            </a:r>
            <a:r>
              <a:rPr lang="en-US" altLang="zh-TW" b="1" dirty="0" smtClean="0">
                <a:latin typeface="Tahoma" pitchFamily="34" charset="0"/>
                <a:ea typeface="新細明體" charset="-120"/>
              </a:rPr>
              <a:t> 3.00</a:t>
            </a:r>
            <a:endParaRPr lang="en-US" altLang="zh-TW" b="1" dirty="0">
              <a:latin typeface="Tahoma" pitchFamily="34" charset="0"/>
              <a:ea typeface="新細明體" charset="-120"/>
            </a:endParaRPr>
          </a:p>
        </p:txBody>
      </p:sp>
      <p:sp>
        <p:nvSpPr>
          <p:cNvPr id="19" name="圓角矩形 18"/>
          <p:cNvSpPr/>
          <p:nvPr/>
        </p:nvSpPr>
        <p:spPr bwMode="auto">
          <a:xfrm>
            <a:off x="1115616" y="2852936"/>
            <a:ext cx="2232248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(max)(min)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 flipV="1">
            <a:off x="3347864" y="2564904"/>
            <a:ext cx="288032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 flipV="1">
            <a:off x="3347864" y="2717304"/>
            <a:ext cx="1656904" cy="4236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單箭頭接點 25"/>
          <p:cNvCxnSpPr/>
          <p:nvPr/>
        </p:nvCxnSpPr>
        <p:spPr bwMode="auto">
          <a:xfrm flipV="1">
            <a:off x="3347864" y="2852936"/>
            <a:ext cx="316835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圓角矩形 28"/>
          <p:cNvSpPr/>
          <p:nvPr/>
        </p:nvSpPr>
        <p:spPr bwMode="auto">
          <a:xfrm>
            <a:off x="1475656" y="5733256"/>
            <a:ext cx="2232248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(max)(min)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3.00 2.50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3779912" y="5733256"/>
            <a:ext cx="2232248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(max)(min)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0.00 0.00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4" name="圓角矩形 33"/>
          <p:cNvSpPr/>
          <p:nvPr/>
        </p:nvSpPr>
        <p:spPr bwMode="auto">
          <a:xfrm>
            <a:off x="6156176" y="5733256"/>
            <a:ext cx="2232248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(max)(min)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3.50 3.50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2771800" y="4724378"/>
            <a:ext cx="3026719" cy="50482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0" name="直線單箭頭接點 29"/>
          <p:cNvCxnSpPr/>
          <p:nvPr/>
        </p:nvCxnSpPr>
        <p:spPr bwMode="auto">
          <a:xfrm flipV="1">
            <a:off x="2551058" y="4941168"/>
            <a:ext cx="1372870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圓角矩形 27"/>
          <p:cNvSpPr/>
          <p:nvPr/>
        </p:nvSpPr>
        <p:spPr bwMode="auto">
          <a:xfrm>
            <a:off x="6865489" y="4695800"/>
            <a:ext cx="739928" cy="50482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 bwMode="auto">
          <a:xfrm flipV="1">
            <a:off x="4932040" y="5013176"/>
            <a:ext cx="2165054" cy="7494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圓角矩形 30"/>
          <p:cNvSpPr/>
          <p:nvPr/>
        </p:nvSpPr>
        <p:spPr bwMode="auto">
          <a:xfrm>
            <a:off x="8457906" y="4619575"/>
            <a:ext cx="425140" cy="50482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5" name="直線單箭頭接點 34"/>
          <p:cNvCxnSpPr/>
          <p:nvPr/>
        </p:nvCxnSpPr>
        <p:spPr bwMode="auto">
          <a:xfrm flipV="1">
            <a:off x="7236296" y="5013176"/>
            <a:ext cx="1152128" cy="7494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52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36E4-8982-456A-A391-455935AE5914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04664"/>
            <a:ext cx="7315200" cy="8382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Problem: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Rollback</a:t>
            </a:r>
            <a:endParaRPr lang="en-US" altLang="zh-TW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056" y="1772816"/>
            <a:ext cx="7772400" cy="44196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Suppose </a:t>
            </a:r>
            <a:r>
              <a:rPr lang="en-US" altLang="zh-TW" u="sng" dirty="0" smtClean="0">
                <a:solidFill>
                  <a:srgbClr val="FF6600"/>
                </a:solidFill>
                <a:ea typeface="新細明體" charset="-120"/>
              </a:rPr>
              <a:t>Mary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executes (del)(ins), but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after executing these statements</a:t>
            </a:r>
            <a:r>
              <a:rPr lang="en-US" altLang="zh-TW" dirty="0">
                <a:ea typeface="新細明體" charset="-120"/>
              </a:rPr>
              <a:t>, thinks better of it and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issues a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“ROLLBACK” </a:t>
            </a:r>
            <a:r>
              <a:rPr lang="en-US" altLang="zh-TW" dirty="0">
                <a:ea typeface="新細明體" charset="-120"/>
              </a:rPr>
              <a:t>statement.</a:t>
            </a:r>
          </a:p>
          <a:p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u="sng" dirty="0" smtClean="0">
                <a:solidFill>
                  <a:srgbClr val="00B050"/>
                </a:solidFill>
                <a:ea typeface="新細明體" charset="-120"/>
              </a:rPr>
              <a:t>Peter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executes her transaction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after (ins) but before the rollback</a:t>
            </a:r>
            <a:r>
              <a:rPr lang="en-US" altLang="zh-TW" dirty="0">
                <a:ea typeface="新細明體" charset="-120"/>
              </a:rPr>
              <a:t>, she sees a value, 3.50, that never existed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0362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 bwMode="auto">
          <a:xfrm>
            <a:off x="539551" y="3429000"/>
            <a:ext cx="8343495" cy="21602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9A7-2255-4E07-873E-E56797300709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Example: </a:t>
            </a: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Strange </a:t>
            </a:r>
            <a:r>
              <a:rPr lang="en-US" altLang="zh-TW" dirty="0">
                <a:ea typeface="新細明體" charset="-120"/>
              </a:rPr>
              <a:t>Interleaving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1866900"/>
            <a:ext cx="7766818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Suppose the steps execute in the order 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(del)→(ins)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→</a:t>
            </a:r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RB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charset="-120"/>
              </a:rPr>
              <a:t>Mary’s prices:</a:t>
            </a:r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Statement: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charset="-120"/>
              </a:rPr>
              <a:t>Peter see:</a:t>
            </a:r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charset="-120"/>
            </a:endParaRPr>
          </a:p>
        </p:txBody>
      </p:sp>
      <p:grpSp>
        <p:nvGrpSpPr>
          <p:cNvPr id="19471" name="Group 15"/>
          <p:cNvGrpSpPr>
            <a:grpSpLocks/>
          </p:cNvGrpSpPr>
          <p:nvPr/>
        </p:nvGrpSpPr>
        <p:grpSpPr bwMode="auto">
          <a:xfrm>
            <a:off x="5092081" y="3629001"/>
            <a:ext cx="2005013" cy="1071563"/>
            <a:chOff x="3024" y="1968"/>
            <a:chExt cx="1263" cy="675"/>
          </a:xfrm>
        </p:grpSpPr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3024" y="1968"/>
              <a:ext cx="12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latin typeface="Tahoma" pitchFamily="34" charset="0"/>
                  <a:ea typeface="新細明體" charset="-120"/>
                </a:rPr>
                <a:t>   2.50</a:t>
              </a:r>
              <a:r>
                <a:rPr lang="en-US" altLang="zh-TW" b="1" dirty="0">
                  <a:latin typeface="Tahoma" pitchFamily="34" charset="0"/>
                  <a:ea typeface="新細明體" charset="-120"/>
                </a:rPr>
                <a:t>, 3.00</a:t>
              </a:r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3467" y="2352"/>
              <a:ext cx="5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Tahoma" pitchFamily="34" charset="0"/>
                  <a:ea typeface="新細明體" charset="-120"/>
                </a:rPr>
                <a:t>(del)</a:t>
              </a:r>
            </a:p>
          </p:txBody>
        </p:sp>
      </p:grpSp>
      <p:sp>
        <p:nvSpPr>
          <p:cNvPr id="19466" name="Text Box 10"/>
          <p:cNvSpPr txBox="1">
            <a:spLocks noChangeArrowheads="1"/>
          </p:cNvSpPr>
          <p:nvPr/>
        </p:nvSpPr>
        <p:spPr bwMode="auto">
          <a:xfrm flipH="1">
            <a:off x="7046168" y="4238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 dirty="0">
                <a:latin typeface="Tahoma" pitchFamily="34" charset="0"/>
                <a:ea typeface="新細明體" charset="-120"/>
              </a:rPr>
              <a:t>(ins)</a:t>
            </a:r>
          </a:p>
        </p:txBody>
      </p: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7017738" y="3629001"/>
            <a:ext cx="1946281" cy="1071563"/>
            <a:chOff x="4237" y="1968"/>
            <a:chExt cx="1226" cy="675"/>
          </a:xfrm>
        </p:grpSpPr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4237" y="1968"/>
              <a:ext cx="5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Tahoma" pitchFamily="34" charset="0"/>
                  <a:ea typeface="新細明體" charset="-120"/>
                </a:rPr>
                <a:t>3.50</a:t>
              </a: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5073" y="2352"/>
              <a:ext cx="3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Tahoma" pitchFamily="34" charset="0"/>
                  <a:ea typeface="新細明體" charset="-120"/>
                </a:rPr>
                <a:t>RB</a:t>
              </a:r>
              <a:endParaRPr lang="en-US" altLang="zh-TW" b="1" dirty="0">
                <a:solidFill>
                  <a:srgbClr val="FF0000"/>
                </a:solidFill>
                <a:latin typeface="Tahoma" pitchFamily="34" charset="0"/>
                <a:ea typeface="新細明體" charset="-120"/>
              </a:endParaRPr>
            </a:p>
          </p:txBody>
        </p:sp>
      </p:grp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491880" y="3629003"/>
            <a:ext cx="18256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ahoma" pitchFamily="34" charset="0"/>
                <a:ea typeface="新細明體" charset="-120"/>
              </a:rPr>
              <a:t>2.50, </a:t>
            </a:r>
            <a:r>
              <a:rPr lang="en-US" altLang="zh-TW" b="1" dirty="0" smtClean="0">
                <a:latin typeface="Tahoma" pitchFamily="34" charset="0"/>
                <a:ea typeface="新細明體" charset="-120"/>
              </a:rPr>
              <a:t> 3.00</a:t>
            </a:r>
            <a:endParaRPr lang="en-US" altLang="zh-TW" b="1" dirty="0">
              <a:latin typeface="Tahoma" pitchFamily="34" charset="0"/>
              <a:ea typeface="新細明體" charset="-120"/>
            </a:endParaRPr>
          </a:p>
        </p:txBody>
      </p:sp>
      <p:sp>
        <p:nvSpPr>
          <p:cNvPr id="19" name="圓角矩形 18"/>
          <p:cNvSpPr/>
          <p:nvPr/>
        </p:nvSpPr>
        <p:spPr bwMode="auto">
          <a:xfrm>
            <a:off x="6156176" y="5733256"/>
            <a:ext cx="2232248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(max)(min)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3.50 3.50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5334368" y="2762436"/>
            <a:ext cx="28430" cy="29523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手繪多邊形 8"/>
          <p:cNvSpPr/>
          <p:nvPr/>
        </p:nvSpPr>
        <p:spPr bwMode="auto">
          <a:xfrm>
            <a:off x="5362799" y="3120779"/>
            <a:ext cx="3235292" cy="1082731"/>
          </a:xfrm>
          <a:custGeom>
            <a:avLst/>
            <a:gdLst>
              <a:gd name="connsiteX0" fmla="*/ 1542197 w 1542197"/>
              <a:gd name="connsiteY0" fmla="*/ 1082731 h 1082731"/>
              <a:gd name="connsiteX1" fmla="*/ 1214650 w 1542197"/>
              <a:gd name="connsiteY1" fmla="*/ 141036 h 1082731"/>
              <a:gd name="connsiteX2" fmla="*/ 0 w 1542197"/>
              <a:gd name="connsiteY2" fmla="*/ 4558 h 1082731"/>
              <a:gd name="connsiteX3" fmla="*/ 0 w 1542197"/>
              <a:gd name="connsiteY3" fmla="*/ 4558 h 108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2197" h="1082731">
                <a:moveTo>
                  <a:pt x="1542197" y="1082731"/>
                </a:moveTo>
                <a:cubicBezTo>
                  <a:pt x="1506940" y="701731"/>
                  <a:pt x="1471683" y="320731"/>
                  <a:pt x="1214650" y="141036"/>
                </a:cubicBezTo>
                <a:cubicBezTo>
                  <a:pt x="957617" y="-38660"/>
                  <a:pt x="0" y="4558"/>
                  <a:pt x="0" y="4558"/>
                </a:cubicBezTo>
                <a:lnTo>
                  <a:pt x="0" y="4558"/>
                </a:ln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7097094" y="3629001"/>
            <a:ext cx="729897" cy="1168151"/>
            <a:chOff x="7097094" y="3629001"/>
            <a:chExt cx="729897" cy="1168151"/>
          </a:xfrm>
        </p:grpSpPr>
        <p:cxnSp>
          <p:nvCxnSpPr>
            <p:cNvPr id="11" name="直線接點 10"/>
            <p:cNvCxnSpPr/>
            <p:nvPr/>
          </p:nvCxnSpPr>
          <p:spPr bwMode="auto">
            <a:xfrm>
              <a:off x="7097094" y="3629001"/>
              <a:ext cx="729897" cy="116815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線接點 12"/>
            <p:cNvCxnSpPr/>
            <p:nvPr/>
          </p:nvCxnSpPr>
          <p:spPr bwMode="auto">
            <a:xfrm flipV="1">
              <a:off x="7097094" y="3629002"/>
              <a:ext cx="643258" cy="11681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" name="圓角矩形 4"/>
          <p:cNvSpPr/>
          <p:nvPr/>
        </p:nvSpPr>
        <p:spPr bwMode="auto">
          <a:xfrm>
            <a:off x="7826991" y="4789140"/>
            <a:ext cx="633441" cy="44006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7236296" y="5085184"/>
            <a:ext cx="907415" cy="6774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052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3995936" y="1844824"/>
            <a:ext cx="2016224" cy="50405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7D28-B449-499A-AAFE-9595EC28F336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76470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Solution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72816"/>
            <a:ext cx="8352928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dirty="0" smtClean="0">
                <a:solidFill>
                  <a:srgbClr val="FF6600"/>
                </a:solidFill>
                <a:ea typeface="新細明體" charset="-120"/>
              </a:rPr>
              <a:t>Mary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executes </a:t>
            </a:r>
            <a:r>
              <a:rPr lang="en-US" altLang="zh-TW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(del)(ins)</a:t>
            </a:r>
            <a:r>
              <a:rPr lang="en-US" altLang="zh-TW" dirty="0">
                <a:ea typeface="新細明體" charset="-120"/>
              </a:rPr>
              <a:t> as a transaction,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its effect cannot be seen by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others,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until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the transaction executes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COMMIT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If the transaction executes ROLLBACK instead, then its effects </a:t>
            </a:r>
            <a:r>
              <a:rPr lang="en-US" altLang="zh-TW" sz="4000" u="sng" dirty="0">
                <a:solidFill>
                  <a:srgbClr val="FF0000"/>
                </a:solidFill>
                <a:ea typeface="新細明體" charset="-120"/>
              </a:rPr>
              <a:t>can </a:t>
            </a:r>
            <a:r>
              <a:rPr lang="en-US" altLang="zh-TW" sz="4000" i="1" u="sng" dirty="0">
                <a:solidFill>
                  <a:srgbClr val="FF0000"/>
                </a:solidFill>
                <a:ea typeface="新細明體" charset="-120"/>
              </a:rPr>
              <a:t>never</a:t>
            </a:r>
            <a:r>
              <a:rPr lang="en-US" altLang="zh-TW" sz="4000" u="sng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4000" u="sng" dirty="0" smtClean="0">
                <a:solidFill>
                  <a:srgbClr val="FF0000"/>
                </a:solidFill>
                <a:ea typeface="新細明體" charset="-120"/>
              </a:rPr>
              <a:t>be </a:t>
            </a:r>
            <a:r>
              <a:rPr lang="en-US" altLang="zh-TW" sz="4000" u="sng" dirty="0">
                <a:solidFill>
                  <a:srgbClr val="FF0000"/>
                </a:solidFill>
                <a:ea typeface="新細明體" charset="-120"/>
              </a:rPr>
              <a:t>seen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77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 bwMode="auto">
          <a:xfrm>
            <a:off x="539551" y="3429000"/>
            <a:ext cx="8343495" cy="21602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9A7-2255-4E07-873E-E56797300709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Example: </a:t>
            </a: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Solution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1866900"/>
            <a:ext cx="7766818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Suppose the steps execute in the order 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(del)→(ins)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→RB-&gt;CM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charset="-120"/>
              </a:rPr>
              <a:t>Mary’s </a:t>
            </a:r>
            <a:r>
              <a:rPr lang="en-US" altLang="zh-TW" dirty="0">
                <a:ea typeface="新細明體" charset="-120"/>
              </a:rPr>
              <a:t>prices</a:t>
            </a:r>
            <a:r>
              <a:rPr lang="en-US" altLang="zh-TW" dirty="0" smtClean="0">
                <a:ea typeface="新細明體" charset="-120"/>
              </a:rPr>
              <a:t>:</a:t>
            </a:r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Statement: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charset="-120"/>
              </a:rPr>
              <a:t>Peter see:</a:t>
            </a:r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charset="-120"/>
            </a:endParaRPr>
          </a:p>
        </p:txBody>
      </p:sp>
      <p:grpSp>
        <p:nvGrpSpPr>
          <p:cNvPr id="19471" name="Group 15"/>
          <p:cNvGrpSpPr>
            <a:grpSpLocks/>
          </p:cNvGrpSpPr>
          <p:nvPr/>
        </p:nvGrpSpPr>
        <p:grpSpPr bwMode="auto">
          <a:xfrm>
            <a:off x="5092081" y="3629001"/>
            <a:ext cx="2005013" cy="1071563"/>
            <a:chOff x="3024" y="1968"/>
            <a:chExt cx="1263" cy="675"/>
          </a:xfrm>
        </p:grpSpPr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3024" y="1968"/>
              <a:ext cx="12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latin typeface="Tahoma" pitchFamily="34" charset="0"/>
                  <a:ea typeface="新細明體" charset="-120"/>
                </a:rPr>
                <a:t>   2.50</a:t>
              </a:r>
              <a:r>
                <a:rPr lang="en-US" altLang="zh-TW" b="1" dirty="0">
                  <a:latin typeface="Tahoma" pitchFamily="34" charset="0"/>
                  <a:ea typeface="新細明體" charset="-120"/>
                </a:rPr>
                <a:t>, 3.00</a:t>
              </a:r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3467" y="2352"/>
              <a:ext cx="5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Tahoma" pitchFamily="34" charset="0"/>
                  <a:ea typeface="新細明體" charset="-120"/>
                </a:rPr>
                <a:t>(del)</a:t>
              </a:r>
            </a:p>
          </p:txBody>
        </p:sp>
      </p:grpSp>
      <p:sp>
        <p:nvSpPr>
          <p:cNvPr id="19466" name="Text Box 10"/>
          <p:cNvSpPr txBox="1">
            <a:spLocks noChangeArrowheads="1"/>
          </p:cNvSpPr>
          <p:nvPr/>
        </p:nvSpPr>
        <p:spPr bwMode="auto">
          <a:xfrm flipH="1">
            <a:off x="7046168" y="4238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 dirty="0">
                <a:latin typeface="Tahoma" pitchFamily="34" charset="0"/>
                <a:ea typeface="新細明體" charset="-120"/>
              </a:rPr>
              <a:t>(ins)</a:t>
            </a:r>
          </a:p>
        </p:txBody>
      </p: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7017738" y="3629001"/>
            <a:ext cx="1946281" cy="1071563"/>
            <a:chOff x="4237" y="1968"/>
            <a:chExt cx="1226" cy="675"/>
          </a:xfrm>
        </p:grpSpPr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4237" y="1968"/>
              <a:ext cx="5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Tahoma" pitchFamily="34" charset="0"/>
                  <a:ea typeface="新細明體" charset="-120"/>
                </a:rPr>
                <a:t>3.50</a:t>
              </a: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5073" y="2352"/>
              <a:ext cx="3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latin typeface="Tahoma" pitchFamily="34" charset="0"/>
                  <a:ea typeface="新細明體" charset="-120"/>
                </a:rPr>
                <a:t>RB</a:t>
              </a:r>
              <a:endParaRPr lang="en-US" altLang="zh-TW" b="1" dirty="0">
                <a:latin typeface="Tahoma" pitchFamily="34" charset="0"/>
                <a:ea typeface="新細明體" charset="-120"/>
              </a:endParaRPr>
            </a:p>
          </p:txBody>
        </p:sp>
      </p:grp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491880" y="3629003"/>
            <a:ext cx="18256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ahoma" pitchFamily="34" charset="0"/>
                <a:ea typeface="新細明體" charset="-120"/>
              </a:rPr>
              <a:t>2.50, </a:t>
            </a:r>
            <a:r>
              <a:rPr lang="en-US" altLang="zh-TW" b="1" dirty="0" smtClean="0">
                <a:latin typeface="Tahoma" pitchFamily="34" charset="0"/>
                <a:ea typeface="新細明體" charset="-120"/>
              </a:rPr>
              <a:t> 3.00</a:t>
            </a:r>
            <a:endParaRPr lang="en-US" altLang="zh-TW" b="1" dirty="0">
              <a:latin typeface="Tahoma" pitchFamily="34" charset="0"/>
              <a:ea typeface="新細明體" charset="-120"/>
            </a:endParaRPr>
          </a:p>
        </p:txBody>
      </p:sp>
      <p:sp>
        <p:nvSpPr>
          <p:cNvPr id="19" name="圓角矩形 18"/>
          <p:cNvSpPr/>
          <p:nvPr/>
        </p:nvSpPr>
        <p:spPr bwMode="auto">
          <a:xfrm>
            <a:off x="4201381" y="5762600"/>
            <a:ext cx="2232248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(max)(min)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3.50 3.50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5600165" y="4581128"/>
            <a:ext cx="2500227" cy="10612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接點 5"/>
          <p:cNvCxnSpPr/>
          <p:nvPr/>
        </p:nvCxnSpPr>
        <p:spPr bwMode="auto">
          <a:xfrm>
            <a:off x="5374419" y="2842072"/>
            <a:ext cx="28430" cy="29523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手繪多邊形 8"/>
          <p:cNvSpPr/>
          <p:nvPr/>
        </p:nvSpPr>
        <p:spPr bwMode="auto">
          <a:xfrm>
            <a:off x="5402849" y="3068961"/>
            <a:ext cx="3195241" cy="1134550"/>
          </a:xfrm>
          <a:custGeom>
            <a:avLst/>
            <a:gdLst>
              <a:gd name="connsiteX0" fmla="*/ 1542197 w 1542197"/>
              <a:gd name="connsiteY0" fmla="*/ 1082731 h 1082731"/>
              <a:gd name="connsiteX1" fmla="*/ 1214650 w 1542197"/>
              <a:gd name="connsiteY1" fmla="*/ 141036 h 1082731"/>
              <a:gd name="connsiteX2" fmla="*/ 0 w 1542197"/>
              <a:gd name="connsiteY2" fmla="*/ 4558 h 1082731"/>
              <a:gd name="connsiteX3" fmla="*/ 0 w 1542197"/>
              <a:gd name="connsiteY3" fmla="*/ 4558 h 108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2197" h="1082731">
                <a:moveTo>
                  <a:pt x="1542197" y="1082731"/>
                </a:moveTo>
                <a:cubicBezTo>
                  <a:pt x="1506940" y="701731"/>
                  <a:pt x="1471683" y="320731"/>
                  <a:pt x="1214650" y="141036"/>
                </a:cubicBezTo>
                <a:cubicBezTo>
                  <a:pt x="957617" y="-38660"/>
                  <a:pt x="0" y="4558"/>
                  <a:pt x="0" y="4558"/>
                </a:cubicBezTo>
                <a:lnTo>
                  <a:pt x="0" y="4558"/>
                </a:ln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7097094" y="3629001"/>
            <a:ext cx="787274" cy="1168151"/>
            <a:chOff x="7097094" y="3629001"/>
            <a:chExt cx="787274" cy="1168151"/>
          </a:xfrm>
        </p:grpSpPr>
        <p:cxnSp>
          <p:nvCxnSpPr>
            <p:cNvPr id="11" name="直線接點 10"/>
            <p:cNvCxnSpPr/>
            <p:nvPr/>
          </p:nvCxnSpPr>
          <p:spPr bwMode="auto">
            <a:xfrm>
              <a:off x="7097094" y="3629001"/>
              <a:ext cx="729897" cy="116815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線接點 12"/>
            <p:cNvCxnSpPr/>
            <p:nvPr/>
          </p:nvCxnSpPr>
          <p:spPr bwMode="auto">
            <a:xfrm flipV="1">
              <a:off x="7097094" y="3629003"/>
              <a:ext cx="787274" cy="116814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群組 20"/>
          <p:cNvGrpSpPr/>
          <p:nvPr/>
        </p:nvGrpSpPr>
        <p:grpSpPr>
          <a:xfrm>
            <a:off x="5066239" y="5642373"/>
            <a:ext cx="729897" cy="1168151"/>
            <a:chOff x="7097094" y="3629001"/>
            <a:chExt cx="729897" cy="1168151"/>
          </a:xfrm>
        </p:grpSpPr>
        <p:cxnSp>
          <p:nvCxnSpPr>
            <p:cNvPr id="23" name="直線接點 22"/>
            <p:cNvCxnSpPr/>
            <p:nvPr/>
          </p:nvCxnSpPr>
          <p:spPr bwMode="auto">
            <a:xfrm>
              <a:off x="7097094" y="3629001"/>
              <a:ext cx="729897" cy="116815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接點 23"/>
            <p:cNvCxnSpPr/>
            <p:nvPr/>
          </p:nvCxnSpPr>
          <p:spPr bwMode="auto">
            <a:xfrm flipV="1">
              <a:off x="7097094" y="3629002"/>
              <a:ext cx="643258" cy="11681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892480" y="4263479"/>
            <a:ext cx="663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Tahoma" pitchFamily="34" charset="0"/>
                <a:ea typeface="新細明體" charset="-120"/>
              </a:rPr>
              <a:t>CM</a:t>
            </a:r>
            <a:endParaRPr lang="en-US" altLang="zh-TW" b="1" dirty="0">
              <a:latin typeface="Tahoma" pitchFamily="34" charset="0"/>
              <a:ea typeface="新細明體" charset="-120"/>
            </a:endParaRPr>
          </a:p>
        </p:txBody>
      </p:sp>
      <p:sp>
        <p:nvSpPr>
          <p:cNvPr id="26" name="圓角矩形 25"/>
          <p:cNvSpPr/>
          <p:nvPr/>
        </p:nvSpPr>
        <p:spPr bwMode="auto">
          <a:xfrm>
            <a:off x="6650798" y="5794400"/>
            <a:ext cx="2232248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(max)(min)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3.00 </a:t>
            </a:r>
            <a:r>
              <a:rPr lang="en-US" altLang="zh-TW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TW" b="1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.50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V="1">
            <a:off x="7758186" y="4682753"/>
            <a:ext cx="1971219" cy="10798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6095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E5BD-34E5-4924-8D9A-236814C2C867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76470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Isolation Levels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916832"/>
            <a:ext cx="8064896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SQL defines </a:t>
            </a:r>
            <a:r>
              <a:rPr lang="en-US" altLang="zh-TW" sz="4400" dirty="0" smtClean="0">
                <a:solidFill>
                  <a:srgbClr val="0000FF"/>
                </a:solidFill>
                <a:ea typeface="新細明體" charset="-120"/>
              </a:rPr>
              <a:t>4 </a:t>
            </a:r>
            <a:r>
              <a:rPr lang="en-US" altLang="zh-TW" sz="4400" i="1" dirty="0">
                <a:solidFill>
                  <a:srgbClr val="0000FF"/>
                </a:solidFill>
                <a:ea typeface="新細明體" charset="-120"/>
              </a:rPr>
              <a:t>isolation levels</a:t>
            </a:r>
            <a:r>
              <a:rPr lang="en-US" altLang="zh-TW" sz="4400" dirty="0">
                <a:solidFill>
                  <a:srgbClr val="0000FF"/>
                </a:solidFill>
                <a:ea typeface="新細明體" charset="-120"/>
              </a:rPr>
              <a:t>  </a:t>
            </a:r>
            <a:endParaRPr lang="en-US" altLang="zh-TW" dirty="0" smtClean="0">
              <a:solidFill>
                <a:srgbClr val="0000FF"/>
              </a:solidFill>
              <a:ea typeface="新細明體" charset="-120"/>
            </a:endParaRPr>
          </a:p>
          <a:p>
            <a:pPr lvl="1"/>
            <a:r>
              <a:rPr lang="en-US" altLang="zh-TW" dirty="0" smtClean="0">
                <a:ea typeface="新細明體" charset="-120"/>
              </a:rPr>
              <a:t>choices </a:t>
            </a:r>
            <a:r>
              <a:rPr lang="en-US" altLang="zh-TW" dirty="0">
                <a:ea typeface="新細明體" charset="-120"/>
              </a:rPr>
              <a:t>about </a:t>
            </a:r>
            <a:r>
              <a:rPr lang="en-US" altLang="zh-TW" sz="4000" u="sng" dirty="0">
                <a:solidFill>
                  <a:srgbClr val="FF0000"/>
                </a:solidFill>
                <a:ea typeface="新細明體" charset="-120"/>
              </a:rPr>
              <a:t>what interactions are allowed</a:t>
            </a:r>
            <a:r>
              <a:rPr lang="en-US" altLang="zh-TW" sz="2400" dirty="0">
                <a:solidFill>
                  <a:srgbClr val="0000FF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by transactions that execute at about the same time.</a:t>
            </a:r>
          </a:p>
          <a:p>
            <a:r>
              <a:rPr lang="en-US" altLang="zh-TW" dirty="0">
                <a:ea typeface="新細明體" charset="-120"/>
              </a:rPr>
              <a:t>How a DBMS implements these isolation levels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is highly complex</a:t>
            </a:r>
            <a:r>
              <a:rPr lang="en-US" altLang="zh-TW" dirty="0">
                <a:ea typeface="新細明體" charset="-120"/>
              </a:rPr>
              <a:t>, and a typical DBMS provides </a:t>
            </a:r>
            <a:r>
              <a:rPr lang="en-US" altLang="zh-TW" sz="4000" u="sng" dirty="0">
                <a:solidFill>
                  <a:srgbClr val="FF0000"/>
                </a:solidFill>
                <a:ea typeface="新細明體" charset="-120"/>
              </a:rPr>
              <a:t>its own options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37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853B-CFE0-47D9-9C21-EA6890C8179A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92696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Setting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772816"/>
            <a:ext cx="7848872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Database systems are normally being </a:t>
            </a:r>
            <a:r>
              <a:rPr lang="en-US" altLang="zh-TW" dirty="0">
                <a:solidFill>
                  <a:schemeClr val="bg2"/>
                </a:solidFill>
                <a:ea typeface="新細明體" charset="-120"/>
              </a:rPr>
              <a:t>accessed by many users or processes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at the same time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Both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queries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modifications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Unlike Operating Systems, which </a:t>
            </a:r>
            <a:r>
              <a:rPr lang="en-US" altLang="zh-TW" i="1" dirty="0">
                <a:ea typeface="新細明體" charset="-120"/>
              </a:rPr>
              <a:t>support </a:t>
            </a:r>
            <a:r>
              <a:rPr lang="en-US" altLang="zh-TW" dirty="0">
                <a:ea typeface="新細明體" charset="-120"/>
              </a:rPr>
              <a:t> interaction of processes, a DMBS needs to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keep processes from troublesome interactions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5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CD7C-8428-48ED-953C-62E90BD9B3E5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Choosing the Isolation Level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00808"/>
            <a:ext cx="7315200" cy="4392488"/>
          </a:xfrm>
        </p:spPr>
        <p:txBody>
          <a:bodyPr/>
          <a:lstStyle/>
          <a:p>
            <a:pPr marL="609600" indent="-609600"/>
            <a:r>
              <a:rPr lang="en-US" altLang="zh-TW" dirty="0">
                <a:ea typeface="新細明體" charset="-120"/>
              </a:rPr>
              <a:t>Within a transaction, we can say: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zh-TW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 </a:t>
            </a:r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TRANSACTION ISOLATION </a:t>
            </a:r>
            <a:r>
              <a:rPr lang="en-US" altLang="zh-TW" sz="2400" u="sng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LEVEL X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	where </a:t>
            </a:r>
            <a:r>
              <a:rPr lang="en-US" altLang="zh-TW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zh-TW" dirty="0">
                <a:ea typeface="新細明體" charset="-120"/>
              </a:rPr>
              <a:t>  </a:t>
            </a:r>
            <a:r>
              <a:rPr lang="en-US" altLang="zh-TW" dirty="0" smtClean="0">
                <a:ea typeface="新細明體" charset="-120"/>
              </a:rPr>
              <a:t>=</a:t>
            </a:r>
            <a:endParaRPr lang="en-US" altLang="zh-TW" dirty="0">
              <a:ea typeface="新細明體" charset="-120"/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sz="3600" dirty="0" err="1" smtClean="0">
                <a:solidFill>
                  <a:srgbClr val="0000FF"/>
                </a:solidFill>
                <a:ea typeface="新細明體" charset="-120"/>
              </a:rPr>
              <a:t>Serializable</a:t>
            </a:r>
            <a:endParaRPr lang="en-US" altLang="zh-TW" sz="3600" dirty="0">
              <a:solidFill>
                <a:srgbClr val="0000FF"/>
              </a:solidFill>
              <a:ea typeface="新細明體" charset="-120"/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sz="3600" dirty="0">
                <a:solidFill>
                  <a:srgbClr val="0000FF"/>
                </a:solidFill>
                <a:ea typeface="新細明體" charset="-120"/>
              </a:rPr>
              <a:t>Read </a:t>
            </a:r>
            <a:r>
              <a:rPr lang="en-US" altLang="zh-TW" sz="3600" dirty="0" smtClean="0">
                <a:solidFill>
                  <a:srgbClr val="0000FF"/>
                </a:solidFill>
                <a:ea typeface="新細明體" charset="-120"/>
              </a:rPr>
              <a:t>Committed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sz="3600" dirty="0" smtClean="0">
                <a:solidFill>
                  <a:srgbClr val="0000FF"/>
                </a:solidFill>
                <a:ea typeface="新細明體" charset="-120"/>
              </a:rPr>
              <a:t>Repeatable Read</a:t>
            </a:r>
            <a:endParaRPr lang="en-US" altLang="zh-TW" sz="3600" dirty="0">
              <a:solidFill>
                <a:srgbClr val="0000FF"/>
              </a:solidFill>
              <a:ea typeface="新細明體" charset="-120"/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sz="3600" dirty="0" smtClean="0">
                <a:solidFill>
                  <a:srgbClr val="0000FF"/>
                </a:solidFill>
                <a:ea typeface="新細明體" charset="-120"/>
              </a:rPr>
              <a:t>Read Uncommitted</a:t>
            </a:r>
            <a:endParaRPr lang="en-US" altLang="zh-TW" sz="3600" dirty="0">
              <a:solidFill>
                <a:srgbClr val="0000FF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52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C22-CE70-43EA-8CBA-012DF51DA7A7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76672"/>
            <a:ext cx="7315200" cy="838200"/>
          </a:xfrm>
        </p:spPr>
        <p:txBody>
          <a:bodyPr/>
          <a:lstStyle/>
          <a:p>
            <a:r>
              <a:rPr lang="en-US" altLang="zh-TW" sz="5400" dirty="0" smtClean="0">
                <a:solidFill>
                  <a:srgbClr val="FF0000"/>
                </a:solidFill>
                <a:ea typeface="新細明體" charset="-120"/>
              </a:rPr>
              <a:t>1. </a:t>
            </a:r>
            <a:r>
              <a:rPr lang="en-US" altLang="zh-TW" sz="5400" u="sng" dirty="0" smtClean="0">
                <a:solidFill>
                  <a:srgbClr val="FF0000"/>
                </a:solidFill>
                <a:ea typeface="新細明體" charset="-120"/>
              </a:rPr>
              <a:t>Serializable</a:t>
            </a:r>
            <a:r>
              <a:rPr lang="en-US" altLang="zh-TW" sz="5400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endParaRPr lang="en-US" altLang="zh-TW" dirty="0">
              <a:ea typeface="新細明體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20000" cy="4419600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If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Peter</a:t>
            </a:r>
            <a:r>
              <a:rPr lang="en-US" altLang="zh-TW" sz="2800" dirty="0" smtClean="0"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= (max)(min) and </a:t>
            </a:r>
            <a:r>
              <a:rPr lang="en-US" altLang="zh-TW" sz="2800" dirty="0" smtClean="0">
                <a:ea typeface="新細明體" charset="-120"/>
              </a:rPr>
              <a:t>Mary </a:t>
            </a:r>
            <a:r>
              <a:rPr lang="en-US" altLang="zh-TW" sz="2800" dirty="0">
                <a:ea typeface="新細明體" charset="-120"/>
              </a:rPr>
              <a:t>= (del</a:t>
            </a:r>
            <a:r>
              <a:rPr lang="en-US" altLang="zh-TW" sz="2800" dirty="0" smtClean="0">
                <a:ea typeface="新細明體" charset="-120"/>
              </a:rPr>
              <a:t>) (</a:t>
            </a:r>
            <a:r>
              <a:rPr lang="en-US" altLang="zh-TW" sz="2800" dirty="0">
                <a:ea typeface="新細明體" charset="-120"/>
              </a:rPr>
              <a:t>ins) are each transactions, and </a:t>
            </a:r>
            <a:endParaRPr lang="en-US" altLang="zh-TW" sz="2800" dirty="0" smtClean="0">
              <a:ea typeface="新細明體" charset="-120"/>
            </a:endParaRPr>
          </a:p>
          <a:p>
            <a:pPr lvl="1"/>
            <a:r>
              <a:rPr lang="en-US" altLang="zh-TW" sz="2400" u="sng" dirty="0" smtClean="0">
                <a:solidFill>
                  <a:srgbClr val="FF0000"/>
                </a:solidFill>
                <a:ea typeface="新細明體" charset="-120"/>
              </a:rPr>
              <a:t>Peter</a:t>
            </a:r>
            <a:r>
              <a:rPr lang="en-US" altLang="zh-TW" sz="2400" dirty="0" smtClean="0">
                <a:solidFill>
                  <a:schemeClr val="bg2"/>
                </a:solidFill>
                <a:ea typeface="新細明體" charset="-12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ea typeface="新細明體" charset="-120"/>
              </a:rPr>
              <a:t>runs with isolation </a:t>
            </a:r>
            <a:r>
              <a:rPr lang="en-US" altLang="zh-TW" sz="2400" dirty="0">
                <a:solidFill>
                  <a:srgbClr val="0000FF"/>
                </a:solidFill>
                <a:ea typeface="新細明體" charset="-120"/>
              </a:rPr>
              <a:t>level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charset="-120"/>
              </a:rPr>
              <a:t>SERIALIZABLE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dirty="0" smtClean="0">
                <a:ea typeface="新細明體" charset="-120"/>
              </a:rPr>
              <a:t>Peter will </a:t>
            </a:r>
            <a:r>
              <a:rPr lang="en-US" altLang="zh-TW" sz="2400" dirty="0">
                <a:ea typeface="新細明體" charset="-120"/>
              </a:rPr>
              <a:t>see the database either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before or after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Mary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runs, but not in the middle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800" dirty="0">
                <a:ea typeface="新細明體" charset="-120"/>
              </a:rPr>
              <a:t>It’s up to the DBMS vendor to figure out how to do that, e.g.: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True isolation in time.</a:t>
            </a:r>
          </a:p>
          <a:p>
            <a:pPr lvl="1"/>
            <a:r>
              <a:rPr lang="en-US" altLang="zh-TW" sz="2400" u="sng" dirty="0">
                <a:solidFill>
                  <a:srgbClr val="FF0000"/>
                </a:solidFill>
                <a:ea typeface="新細明體" charset="-120"/>
              </a:rPr>
              <a:t>Keep </a:t>
            </a:r>
            <a:r>
              <a:rPr lang="en-US" altLang="zh-TW" sz="2400" u="sng" dirty="0" smtClean="0">
                <a:solidFill>
                  <a:srgbClr val="FF0000"/>
                </a:solidFill>
                <a:ea typeface="新細明體" charset="-120"/>
              </a:rPr>
              <a:t>Mary’s </a:t>
            </a:r>
            <a:r>
              <a:rPr lang="en-US" altLang="zh-TW" sz="2400" u="sng" dirty="0">
                <a:solidFill>
                  <a:srgbClr val="FF0000"/>
                </a:solidFill>
                <a:ea typeface="新細明體" charset="-120"/>
              </a:rPr>
              <a:t>old prices </a:t>
            </a:r>
            <a:r>
              <a:rPr lang="en-US" altLang="zh-TW" sz="2400" u="sng" dirty="0" smtClean="0">
                <a:solidFill>
                  <a:srgbClr val="FF0000"/>
                </a:solidFill>
                <a:ea typeface="新細明體" charset="-120"/>
              </a:rPr>
              <a:t>around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t</a:t>
            </a:r>
            <a:r>
              <a:rPr lang="en-US" altLang="zh-TW" sz="2400" u="sng" dirty="0" smtClean="0">
                <a:solidFill>
                  <a:srgbClr val="FF0000"/>
                </a:solidFill>
                <a:ea typeface="新細明體" charset="-120"/>
              </a:rPr>
              <a:t>o Answer Peter’s queries</a:t>
            </a:r>
            <a:endParaRPr lang="en-US" altLang="zh-TW" sz="2400" dirty="0">
              <a:ea typeface="新細明體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300192" y="1988840"/>
            <a:ext cx="1584176" cy="50405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90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7EBB-D35E-47A9-9A07-0C341A0E2D50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4" name="矩形 3"/>
          <p:cNvSpPr/>
          <p:nvPr/>
        </p:nvSpPr>
        <p:spPr>
          <a:xfrm>
            <a:off x="2526756" y="2345085"/>
            <a:ext cx="345638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Peter </a:t>
            </a:r>
            <a:r>
              <a:rPr lang="en-US" altLang="zh-TW" b="1" dirty="0" smtClean="0">
                <a:solidFill>
                  <a:srgbClr val="0000FF"/>
                </a:solidFill>
                <a:ea typeface="新細明體" charset="-120"/>
              </a:rPr>
              <a:t>  =   (</a:t>
            </a:r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max</a:t>
            </a:r>
            <a:r>
              <a:rPr lang="en-US" altLang="zh-TW" b="1" dirty="0" smtClean="0">
                <a:solidFill>
                  <a:srgbClr val="0000FF"/>
                </a:solidFill>
                <a:ea typeface="新細明體" charset="-120"/>
              </a:rPr>
              <a:t>)       (min)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14974" y="4289301"/>
            <a:ext cx="338437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Mary </a:t>
            </a:r>
            <a:r>
              <a:rPr lang="en-US" altLang="zh-TW" b="1" dirty="0" smtClean="0">
                <a:solidFill>
                  <a:srgbClr val="0000FF"/>
                </a:solidFill>
                <a:ea typeface="新細明體" charset="-120"/>
              </a:rPr>
              <a:t>  =    (</a:t>
            </a:r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del) </a:t>
            </a:r>
            <a:r>
              <a:rPr lang="en-US" altLang="zh-TW" b="1" dirty="0" smtClean="0">
                <a:solidFill>
                  <a:srgbClr val="0000FF"/>
                </a:solidFill>
                <a:ea typeface="新細明體" charset="-120"/>
              </a:rPr>
              <a:t>       (</a:t>
            </a:r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ins) 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76672"/>
            <a:ext cx="7315200" cy="838200"/>
          </a:xfrm>
        </p:spPr>
        <p:txBody>
          <a:bodyPr/>
          <a:lstStyle/>
          <a:p>
            <a:r>
              <a:rPr lang="en-US" altLang="zh-TW" sz="5400" u="sng" dirty="0" err="1" smtClean="0">
                <a:solidFill>
                  <a:srgbClr val="FF0000"/>
                </a:solidFill>
                <a:ea typeface="新細明體" charset="-120"/>
              </a:rPr>
              <a:t>Serializable</a:t>
            </a:r>
            <a:r>
              <a:rPr lang="en-US" altLang="zh-TW" dirty="0" smtClean="0">
                <a:ea typeface="新細明體" charset="-120"/>
              </a:rPr>
              <a:t> </a:t>
            </a:r>
            <a:br>
              <a:rPr lang="en-US" altLang="zh-TW" dirty="0" smtClean="0">
                <a:ea typeface="新細明體" charset="-120"/>
              </a:rPr>
            </a:br>
            <a:endParaRPr lang="en-US" altLang="zh-TW" dirty="0"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15485" y="2344688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>
                <a:solidFill>
                  <a:srgbClr val="FF0000"/>
                </a:solidFill>
                <a:ea typeface="新細明體" charset="-120"/>
              </a:rPr>
              <a:t>Serializable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3888843" y="4296941"/>
            <a:ext cx="2010508" cy="454025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 flipV="1">
            <a:off x="3888843" y="2705125"/>
            <a:ext cx="819113" cy="15121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單箭頭接點 14"/>
          <p:cNvCxnSpPr/>
          <p:nvPr/>
        </p:nvCxnSpPr>
        <p:spPr bwMode="auto">
          <a:xfrm flipV="1">
            <a:off x="4860356" y="2705125"/>
            <a:ext cx="103820" cy="15121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單箭頭接點 17"/>
          <p:cNvCxnSpPr/>
          <p:nvPr/>
        </p:nvCxnSpPr>
        <p:spPr bwMode="auto">
          <a:xfrm flipV="1">
            <a:off x="5067996" y="2705125"/>
            <a:ext cx="947489" cy="15121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1970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4C46-6878-4B04-8254-59561E741579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91440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Isolation Level </a:t>
            </a:r>
            <a:r>
              <a:rPr lang="en-US" altLang="zh-TW" dirty="0" smtClean="0">
                <a:ea typeface="新細明體" charset="-120"/>
              </a:rPr>
              <a:t>is </a:t>
            </a: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Personal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Choice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1772816"/>
            <a:ext cx="7772400" cy="4536504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Your choice, e.g., run </a:t>
            </a:r>
            <a:r>
              <a:rPr lang="en-US" altLang="zh-TW" u="sng" dirty="0" err="1">
                <a:solidFill>
                  <a:srgbClr val="FF0000"/>
                </a:solidFill>
                <a:ea typeface="新細明體" charset="-120"/>
              </a:rPr>
              <a:t>serializable</a:t>
            </a:r>
            <a:r>
              <a:rPr lang="en-US" altLang="zh-TW" dirty="0">
                <a:ea typeface="新細明體" charset="-120"/>
              </a:rPr>
              <a:t>, affects </a:t>
            </a:r>
            <a:r>
              <a:rPr lang="en-US" altLang="zh-TW" u="sng" dirty="0" smtClean="0">
                <a:solidFill>
                  <a:srgbClr val="0000FF"/>
                </a:solidFill>
                <a:ea typeface="新細明體" charset="-120"/>
              </a:rPr>
              <a:t>only how </a:t>
            </a:r>
            <a:r>
              <a:rPr lang="en-US" altLang="zh-TW" i="1" u="sng" dirty="0" smtClean="0">
                <a:solidFill>
                  <a:srgbClr val="0000FF"/>
                </a:solidFill>
                <a:ea typeface="新細明體" charset="-120"/>
              </a:rPr>
              <a:t>you</a:t>
            </a:r>
            <a:r>
              <a:rPr lang="en-US" altLang="zh-TW" u="sng" dirty="0" smtClean="0">
                <a:solidFill>
                  <a:srgbClr val="0000FF"/>
                </a:solidFill>
                <a:ea typeface="新細明體" charset="-120"/>
              </a:rPr>
              <a:t>  see the database</a:t>
            </a:r>
            <a:r>
              <a:rPr lang="en-US" altLang="zh-TW" dirty="0">
                <a:ea typeface="新細明體" charset="-120"/>
              </a:rPr>
              <a:t>, not how others see it.</a:t>
            </a:r>
          </a:p>
          <a:p>
            <a:r>
              <a:rPr lang="en-US" altLang="zh-TW" dirty="0">
                <a:ea typeface="新細明體" charset="-120"/>
              </a:rPr>
              <a:t>Example: </a:t>
            </a:r>
            <a:endParaRPr lang="en-US" altLang="zh-TW" dirty="0" smtClean="0">
              <a:ea typeface="新細明體" charset="-120"/>
            </a:endParaRPr>
          </a:p>
          <a:p>
            <a:pPr lvl="1"/>
            <a:r>
              <a:rPr lang="en-US" altLang="zh-TW" dirty="0" smtClean="0">
                <a:ea typeface="新細明體" charset="-120"/>
              </a:rPr>
              <a:t>If </a:t>
            </a:r>
            <a:r>
              <a:rPr lang="en-US" altLang="zh-TW" dirty="0" smtClean="0">
                <a:solidFill>
                  <a:srgbClr val="FF6600"/>
                </a:solidFill>
                <a:ea typeface="新細明體" charset="-120"/>
              </a:rPr>
              <a:t>Mary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 runs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serializable, but </a:t>
            </a:r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Peter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 doesn’t</a:t>
            </a:r>
            <a:r>
              <a:rPr lang="en-US" altLang="zh-TW" dirty="0">
                <a:ea typeface="新細明體" charset="-120"/>
              </a:rPr>
              <a:t>, then </a:t>
            </a:r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Peter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might see no prices for </a:t>
            </a:r>
            <a:r>
              <a:rPr lang="en-US" altLang="zh-TW" dirty="0" smtClean="0">
                <a:ea typeface="新細明體" charset="-120"/>
              </a:rPr>
              <a:t>Mary’s Bar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i.e., it looks to </a:t>
            </a:r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Peter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as if </a:t>
            </a:r>
            <a:r>
              <a:rPr lang="en-US" altLang="zh-TW" dirty="0" smtClean="0">
                <a:ea typeface="新細明體" charset="-120"/>
              </a:rPr>
              <a:t>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ran in the middle</a:t>
            </a:r>
            <a:r>
              <a:rPr lang="en-US" altLang="zh-TW" dirty="0">
                <a:ea typeface="新細明體" charset="-120"/>
              </a:rPr>
              <a:t> of </a:t>
            </a:r>
            <a:r>
              <a:rPr lang="en-US" altLang="zh-TW" dirty="0" smtClean="0">
                <a:solidFill>
                  <a:srgbClr val="FF6600"/>
                </a:solidFill>
                <a:ea typeface="新細明體" charset="-120"/>
              </a:rPr>
              <a:t>Mary’s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transaction.</a:t>
            </a:r>
          </a:p>
        </p:txBody>
      </p:sp>
    </p:spTree>
    <p:extLst>
      <p:ext uri="{BB962C8B-B14F-4D97-AF65-F5344CB8AC3E}">
        <p14:creationId xmlns:p14="http://schemas.microsoft.com/office/powerpoint/2010/main" val="9228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7EBB-D35E-47A9-9A07-0C341A0E2D50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4" name="矩形 3"/>
          <p:cNvSpPr/>
          <p:nvPr/>
        </p:nvSpPr>
        <p:spPr>
          <a:xfrm>
            <a:off x="2843808" y="2204864"/>
            <a:ext cx="345638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Peter </a:t>
            </a:r>
            <a:r>
              <a:rPr lang="en-US" altLang="zh-TW" b="1" dirty="0" smtClean="0">
                <a:solidFill>
                  <a:srgbClr val="0000FF"/>
                </a:solidFill>
                <a:ea typeface="新細明體" charset="-120"/>
              </a:rPr>
              <a:t>  =   (</a:t>
            </a:r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max</a:t>
            </a:r>
            <a:r>
              <a:rPr lang="en-US" altLang="zh-TW" b="1" dirty="0" smtClean="0">
                <a:solidFill>
                  <a:srgbClr val="0000FF"/>
                </a:solidFill>
                <a:ea typeface="新細明體" charset="-120"/>
              </a:rPr>
              <a:t>)       (min)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864768" y="4437112"/>
            <a:ext cx="338437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Mary </a:t>
            </a:r>
            <a:r>
              <a:rPr lang="en-US" altLang="zh-TW" b="1" dirty="0" smtClean="0">
                <a:solidFill>
                  <a:srgbClr val="0000FF"/>
                </a:solidFill>
                <a:ea typeface="新細明體" charset="-120"/>
              </a:rPr>
              <a:t>  =    (</a:t>
            </a:r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del) </a:t>
            </a:r>
            <a:r>
              <a:rPr lang="en-US" altLang="zh-TW" b="1" dirty="0" smtClean="0">
                <a:solidFill>
                  <a:srgbClr val="0000FF"/>
                </a:solidFill>
                <a:ea typeface="新細明體" charset="-120"/>
              </a:rPr>
              <a:t>       (</a:t>
            </a:r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ins) 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76672"/>
            <a:ext cx="7315200" cy="838200"/>
          </a:xfrm>
        </p:spPr>
        <p:txBody>
          <a:bodyPr/>
          <a:lstStyle/>
          <a:p>
            <a:r>
              <a:rPr lang="en-US" altLang="zh-TW" sz="5400" u="sng" dirty="0" err="1" smtClean="0">
                <a:solidFill>
                  <a:srgbClr val="FF0000"/>
                </a:solidFill>
                <a:ea typeface="新細明體" charset="-120"/>
              </a:rPr>
              <a:t>Serializable</a:t>
            </a:r>
            <a:r>
              <a:rPr lang="en-US" altLang="zh-TW" dirty="0" smtClean="0">
                <a:ea typeface="新細明體" charset="-120"/>
              </a:rPr>
              <a:t> </a:t>
            </a:r>
            <a:br>
              <a:rPr lang="en-US" altLang="zh-TW" dirty="0" smtClean="0">
                <a:ea typeface="新細明體" charset="-120"/>
              </a:rPr>
            </a:br>
            <a:endParaRPr lang="en-US" altLang="zh-TW" dirty="0">
              <a:ea typeface="新細明體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300192" y="4437111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>
                <a:solidFill>
                  <a:srgbClr val="FF0000"/>
                </a:solidFill>
                <a:ea typeface="新細明體" charset="-120"/>
              </a:rPr>
              <a:t>Serializable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 bwMode="auto">
          <a:xfrm>
            <a:off x="4222240" y="2212504"/>
            <a:ext cx="2077952" cy="454025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4222240" y="2717304"/>
            <a:ext cx="1038976" cy="17918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/>
          <p:nvPr/>
        </p:nvCxnSpPr>
        <p:spPr bwMode="auto">
          <a:xfrm>
            <a:off x="5261216" y="2717304"/>
            <a:ext cx="0" cy="19442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/>
          <p:nvPr/>
        </p:nvCxnSpPr>
        <p:spPr bwMode="auto">
          <a:xfrm>
            <a:off x="5261216" y="2717304"/>
            <a:ext cx="987928" cy="17918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16903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FE3-3F4F-43D3-8290-880D6CC6A21F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5232" y="332656"/>
            <a:ext cx="7315200" cy="838200"/>
          </a:xfrm>
        </p:spPr>
        <p:txBody>
          <a:bodyPr/>
          <a:lstStyle/>
          <a:p>
            <a:r>
              <a:rPr lang="en-US" altLang="zh-TW" sz="5400" dirty="0" smtClean="0">
                <a:solidFill>
                  <a:srgbClr val="FF0000"/>
                </a:solidFill>
                <a:ea typeface="新細明體" charset="-120"/>
              </a:rPr>
              <a:t>2. </a:t>
            </a:r>
            <a:r>
              <a:rPr lang="en-US" altLang="zh-TW" sz="5400" u="sng" dirty="0" smtClean="0">
                <a:solidFill>
                  <a:srgbClr val="FF0000"/>
                </a:solidFill>
                <a:ea typeface="新細明體" charset="-120"/>
              </a:rPr>
              <a:t>Read-Committed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892480" cy="468052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Peter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runs with isolation level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Read-Committed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sz="3200" dirty="0" smtClean="0">
                <a:solidFill>
                  <a:schemeClr val="bg2"/>
                </a:solidFill>
                <a:ea typeface="新細明體" charset="-120"/>
              </a:rPr>
              <a:t>He </a:t>
            </a:r>
            <a:r>
              <a:rPr lang="en-US" altLang="zh-TW" sz="3200" dirty="0">
                <a:solidFill>
                  <a:schemeClr val="bg2"/>
                </a:solidFill>
                <a:ea typeface="新細明體" charset="-120"/>
              </a:rPr>
              <a:t>can </a:t>
            </a:r>
            <a:r>
              <a:rPr lang="en-US" altLang="zh-TW" sz="3200" u="sng" dirty="0">
                <a:solidFill>
                  <a:srgbClr val="FF0000"/>
                </a:solidFill>
                <a:ea typeface="新細明體" charset="-120"/>
              </a:rPr>
              <a:t>see only committed data</a:t>
            </a:r>
            <a:r>
              <a:rPr lang="en-US" altLang="zh-TW" sz="3200" dirty="0">
                <a:ea typeface="新細明體" charset="-120"/>
              </a:rPr>
              <a:t>, but not necessarily the same data each time.</a:t>
            </a:r>
          </a:p>
          <a:p>
            <a:r>
              <a:rPr lang="en-US" altLang="zh-TW" dirty="0">
                <a:ea typeface="新細明體" charset="-120"/>
              </a:rPr>
              <a:t>Example: Under </a:t>
            </a:r>
            <a:r>
              <a:rPr lang="en-US" altLang="zh-TW" dirty="0" smtClean="0">
                <a:ea typeface="新細明體" charset="-120"/>
              </a:rPr>
              <a:t>Read-Committed, </a:t>
            </a:r>
            <a:r>
              <a:rPr lang="en-US" altLang="zh-TW" dirty="0">
                <a:ea typeface="新細明體" charset="-120"/>
              </a:rPr>
              <a:t>the interleaving </a:t>
            </a:r>
            <a:r>
              <a:rPr lang="en-US" altLang="zh-TW" u="sng" dirty="0">
                <a:ea typeface="新細明體" charset="-120"/>
              </a:rPr>
              <a:t>(max)(del)(ins)(min) </a:t>
            </a:r>
            <a:r>
              <a:rPr lang="en-US" altLang="zh-TW" dirty="0">
                <a:ea typeface="新細明體" charset="-120"/>
              </a:rPr>
              <a:t>is allowed,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as long as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Mary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commits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u="sng" dirty="0" smtClean="0">
                <a:solidFill>
                  <a:srgbClr val="0000FF"/>
                </a:solidFill>
                <a:ea typeface="新細明體" charset="-120"/>
              </a:rPr>
              <a:t>Peter may see </a:t>
            </a:r>
            <a:r>
              <a:rPr lang="en-US" altLang="zh-TW" u="sng" dirty="0">
                <a:solidFill>
                  <a:srgbClr val="0000FF"/>
                </a:solidFill>
                <a:ea typeface="新細明體" charset="-120"/>
              </a:rPr>
              <a:t>MAX &lt; </a:t>
            </a:r>
            <a:r>
              <a:rPr lang="en-US" altLang="zh-TW" u="sng" dirty="0" smtClean="0">
                <a:solidFill>
                  <a:srgbClr val="0000FF"/>
                </a:solidFill>
                <a:ea typeface="新細明體" charset="-120"/>
              </a:rPr>
              <a:t>MIN</a:t>
            </a:r>
            <a:endParaRPr lang="en-US" altLang="zh-TW" u="sng" dirty="0">
              <a:solidFill>
                <a:srgbClr val="0000FF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2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7EBB-D35E-47A9-9A07-0C341A0E2D50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4" name="矩形 3"/>
          <p:cNvSpPr/>
          <p:nvPr/>
        </p:nvSpPr>
        <p:spPr>
          <a:xfrm>
            <a:off x="2018849" y="3059829"/>
            <a:ext cx="5349552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Peter </a:t>
            </a:r>
            <a:r>
              <a:rPr lang="en-US" altLang="zh-TW" b="1" dirty="0" smtClean="0">
                <a:solidFill>
                  <a:srgbClr val="0000FF"/>
                </a:solidFill>
                <a:ea typeface="新細明體" charset="-120"/>
              </a:rPr>
              <a:t>  =   (</a:t>
            </a:r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max</a:t>
            </a:r>
            <a:r>
              <a:rPr lang="en-US" altLang="zh-TW" b="1" dirty="0" smtClean="0">
                <a:solidFill>
                  <a:srgbClr val="0000FF"/>
                </a:solidFill>
                <a:ea typeface="新細明體" charset="-120"/>
              </a:rPr>
              <a:t>)                                (min)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23413" y="3794718"/>
            <a:ext cx="534498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Mary </a:t>
            </a:r>
            <a:r>
              <a:rPr lang="en-US" altLang="zh-TW" b="1" dirty="0" smtClean="0">
                <a:solidFill>
                  <a:srgbClr val="0000FF"/>
                </a:solidFill>
                <a:ea typeface="新細明體" charset="-120"/>
              </a:rPr>
              <a:t>  =                  (</a:t>
            </a:r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del) </a:t>
            </a:r>
            <a:r>
              <a:rPr lang="en-US" altLang="zh-TW" b="1" dirty="0" smtClean="0">
                <a:solidFill>
                  <a:srgbClr val="0000FF"/>
                </a:solidFill>
                <a:ea typeface="新細明體" charset="-120"/>
              </a:rPr>
              <a:t>       (</a:t>
            </a:r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ins) 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562320" y="4398203"/>
            <a:ext cx="5693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2.5</a:t>
            </a:r>
          </a:p>
          <a:p>
            <a:r>
              <a:rPr lang="en-US" altLang="zh-TW" dirty="0" smtClean="0"/>
              <a:t>3.0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224636" y="4385614"/>
            <a:ext cx="5693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    </a:t>
            </a:r>
          </a:p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287888" y="5164869"/>
            <a:ext cx="5693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3.5</a:t>
            </a:r>
          </a:p>
          <a:p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095745" y="2594046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3.0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314981" y="2655364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3.5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>
            <a:stCxn id="16" idx="0"/>
          </p:cNvCxnSpPr>
          <p:nvPr/>
        </p:nvCxnSpPr>
        <p:spPr bwMode="auto">
          <a:xfrm flipV="1">
            <a:off x="6510064" y="4219089"/>
            <a:ext cx="6657" cy="486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6287888" y="470598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C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794023" y="1947715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Max&lt;Min...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548680"/>
            <a:ext cx="7315200" cy="8382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bg2"/>
                </a:solidFill>
                <a:ea typeface="新細明體" charset="-120"/>
              </a:rPr>
              <a:t>Example: </a:t>
            </a:r>
            <a:r>
              <a:rPr lang="en-US" altLang="zh-TW" sz="4000" dirty="0" smtClean="0">
                <a:solidFill>
                  <a:schemeClr val="bg2"/>
                </a:solidFill>
                <a:ea typeface="新細明體" charset="-120"/>
              </a:rPr>
              <a:t>Read-Committed</a:t>
            </a:r>
            <a:endParaRPr lang="en-US" altLang="zh-TW" sz="4000" dirty="0">
              <a:solidFill>
                <a:schemeClr val="bg2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2683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EFEA-96BC-4B86-9C1D-39B6382B0139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32656"/>
            <a:ext cx="7315200" cy="838200"/>
          </a:xfrm>
        </p:spPr>
        <p:txBody>
          <a:bodyPr/>
          <a:lstStyle/>
          <a:p>
            <a:r>
              <a:rPr lang="en-US" altLang="zh-TW" sz="5400" dirty="0" smtClean="0">
                <a:solidFill>
                  <a:srgbClr val="FF0000"/>
                </a:solidFill>
                <a:ea typeface="新細明體" charset="-120"/>
              </a:rPr>
              <a:t>3. </a:t>
            </a:r>
            <a:r>
              <a:rPr lang="en-US" altLang="zh-TW" sz="5400" u="sng" dirty="0" smtClean="0">
                <a:solidFill>
                  <a:srgbClr val="FF0000"/>
                </a:solidFill>
                <a:ea typeface="新細明體" charset="-120"/>
              </a:rPr>
              <a:t>Repeatable-Read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057400"/>
            <a:ext cx="7935416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Requirement is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like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“read-committed”</a:t>
            </a:r>
          </a:p>
          <a:p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P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lus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: </a:t>
            </a:r>
            <a:r>
              <a:rPr lang="en-US" altLang="zh-TW" dirty="0" smtClean="0">
                <a:ea typeface="新細明體" charset="-120"/>
              </a:rPr>
              <a:t>If </a:t>
            </a:r>
            <a:r>
              <a:rPr lang="en-US" altLang="zh-TW" dirty="0">
                <a:ea typeface="新細明體" charset="-120"/>
              </a:rPr>
              <a:t>data is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read again</a:t>
            </a:r>
            <a:r>
              <a:rPr lang="en-US" altLang="zh-TW" dirty="0">
                <a:ea typeface="新細明體" charset="-120"/>
              </a:rPr>
              <a:t>, then </a:t>
            </a:r>
            <a:endParaRPr lang="en-US" altLang="zh-TW" dirty="0" smtClean="0">
              <a:ea typeface="新細明體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200" dirty="0" smtClean="0">
                <a:ea typeface="新細明體" charset="-120"/>
              </a:rPr>
              <a:t>everything </a:t>
            </a:r>
            <a:r>
              <a:rPr lang="en-US" altLang="zh-TW" sz="3200" dirty="0">
                <a:ea typeface="新細明體" charset="-120"/>
              </a:rPr>
              <a:t>seen </a:t>
            </a:r>
            <a:r>
              <a:rPr lang="en-US" altLang="zh-TW" sz="3200" dirty="0" smtClean="0">
                <a:ea typeface="新細明體" charset="-120"/>
              </a:rPr>
              <a:t>at the </a:t>
            </a:r>
            <a:r>
              <a:rPr lang="en-US" altLang="zh-TW" sz="3200" dirty="0">
                <a:ea typeface="新細明體" charset="-120"/>
              </a:rPr>
              <a:t>first time will be </a:t>
            </a:r>
            <a:r>
              <a:rPr lang="en-US" altLang="zh-TW" sz="3200" dirty="0" smtClean="0">
                <a:ea typeface="新細明體" charset="-120"/>
              </a:rPr>
              <a:t>seen at the </a:t>
            </a:r>
            <a:r>
              <a:rPr lang="en-US" altLang="zh-TW" sz="3200" dirty="0">
                <a:ea typeface="新細明體" charset="-120"/>
              </a:rPr>
              <a:t>second time.</a:t>
            </a:r>
          </a:p>
          <a:p>
            <a:pPr lvl="1"/>
            <a:r>
              <a:rPr lang="en-US" altLang="zh-TW" dirty="0">
                <a:ea typeface="新細明體" charset="-120"/>
              </a:rPr>
              <a:t>But the second and subsequent reads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may see </a:t>
            </a:r>
            <a:r>
              <a:rPr lang="en-US" altLang="zh-TW" sz="3600" u="sng" dirty="0">
                <a:solidFill>
                  <a:srgbClr val="FF0000"/>
                </a:solidFill>
                <a:ea typeface="新細明體" charset="-120"/>
              </a:rPr>
              <a:t>more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  tuples</a:t>
            </a:r>
            <a:r>
              <a:rPr lang="en-US" altLang="zh-TW" dirty="0">
                <a:ea typeface="新細明體" charset="-120"/>
              </a:rPr>
              <a:t> as well. </a:t>
            </a:r>
          </a:p>
        </p:txBody>
      </p:sp>
    </p:spTree>
    <p:extLst>
      <p:ext uri="{BB962C8B-B14F-4D97-AF65-F5344CB8AC3E}">
        <p14:creationId xmlns:p14="http://schemas.microsoft.com/office/powerpoint/2010/main" val="18625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4AA0-BBF1-45E9-B2CE-44755C029252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16832"/>
            <a:ext cx="7963272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Suppose </a:t>
            </a:r>
            <a:r>
              <a:rPr lang="en-US" altLang="zh-TW" dirty="0" smtClean="0">
                <a:solidFill>
                  <a:schemeClr val="accent1"/>
                </a:solidFill>
                <a:ea typeface="新細明體" charset="-120"/>
              </a:rPr>
              <a:t>Peter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runs under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Repeatable Read</a:t>
            </a:r>
            <a:r>
              <a:rPr lang="en-US" altLang="zh-TW" dirty="0" smtClean="0">
                <a:ea typeface="新細明體" charset="-120"/>
              </a:rPr>
              <a:t>, </a:t>
            </a:r>
            <a:r>
              <a:rPr lang="en-US" altLang="zh-TW" dirty="0">
                <a:ea typeface="新細明體" charset="-120"/>
              </a:rPr>
              <a:t>and the order of execution is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(max)</a:t>
            </a:r>
            <a:r>
              <a:rPr lang="en-US" altLang="zh-TW" dirty="0">
                <a:ea typeface="新細明體" charset="-120"/>
              </a:rPr>
              <a:t>(del)(ins)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(min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)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(max) sees prices 2.50 and 3.00.</a:t>
            </a:r>
          </a:p>
          <a:p>
            <a:pPr lvl="1"/>
            <a:r>
              <a:rPr lang="en-US" altLang="zh-TW" dirty="0">
                <a:ea typeface="新細明體" charset="-120"/>
              </a:rPr>
              <a:t>(min) can see 3.50,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but must also see 2.50 and 3.00, because they were seen on the earlier read by (max)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548680"/>
            <a:ext cx="7315200" cy="8382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bg2"/>
                </a:solidFill>
                <a:ea typeface="新細明體" charset="-120"/>
              </a:rPr>
              <a:t>Example: </a:t>
            </a:r>
            <a:r>
              <a:rPr lang="en-US" altLang="zh-TW" sz="4000" dirty="0" smtClean="0">
                <a:solidFill>
                  <a:schemeClr val="bg2"/>
                </a:solidFill>
                <a:ea typeface="新細明體" charset="-120"/>
              </a:rPr>
              <a:t>Repeatable-Read</a:t>
            </a:r>
            <a:endParaRPr lang="en-US" altLang="zh-TW" sz="4000" dirty="0">
              <a:solidFill>
                <a:schemeClr val="bg2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3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7EBB-D35E-47A9-9A07-0C341A0E2D50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4" name="矩形 3"/>
          <p:cNvSpPr/>
          <p:nvPr/>
        </p:nvSpPr>
        <p:spPr>
          <a:xfrm>
            <a:off x="2018849" y="3059829"/>
            <a:ext cx="5349552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Peter </a:t>
            </a:r>
            <a:r>
              <a:rPr lang="en-US" altLang="zh-TW" b="1" dirty="0" smtClean="0">
                <a:solidFill>
                  <a:srgbClr val="0000FF"/>
                </a:solidFill>
                <a:ea typeface="新細明體" charset="-120"/>
              </a:rPr>
              <a:t>  =   (</a:t>
            </a:r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max</a:t>
            </a:r>
            <a:r>
              <a:rPr lang="en-US" altLang="zh-TW" b="1" dirty="0" smtClean="0">
                <a:solidFill>
                  <a:srgbClr val="0000FF"/>
                </a:solidFill>
                <a:ea typeface="新細明體" charset="-120"/>
              </a:rPr>
              <a:t>)                                (min)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23413" y="3794718"/>
            <a:ext cx="534498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Mary </a:t>
            </a:r>
            <a:r>
              <a:rPr lang="en-US" altLang="zh-TW" b="1" dirty="0" smtClean="0">
                <a:solidFill>
                  <a:srgbClr val="0000FF"/>
                </a:solidFill>
                <a:ea typeface="新細明體" charset="-120"/>
              </a:rPr>
              <a:t>  =                  (</a:t>
            </a:r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del) </a:t>
            </a:r>
            <a:r>
              <a:rPr lang="en-US" altLang="zh-TW" b="1" dirty="0" smtClean="0">
                <a:solidFill>
                  <a:srgbClr val="0000FF"/>
                </a:solidFill>
                <a:ea typeface="新細明體" charset="-120"/>
              </a:rPr>
              <a:t>       (</a:t>
            </a:r>
            <a:r>
              <a:rPr lang="en-US" altLang="zh-TW" b="1" dirty="0">
                <a:solidFill>
                  <a:srgbClr val="0000FF"/>
                </a:solidFill>
                <a:ea typeface="新細明體" charset="-120"/>
              </a:rPr>
              <a:t>ins) 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562320" y="4398203"/>
            <a:ext cx="5693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2.5</a:t>
            </a:r>
          </a:p>
          <a:p>
            <a:r>
              <a:rPr lang="en-US" altLang="zh-TW" dirty="0" smtClean="0"/>
              <a:t>3.0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224636" y="4385614"/>
            <a:ext cx="5693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    </a:t>
            </a:r>
          </a:p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287888" y="4355241"/>
            <a:ext cx="5693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3.5</a:t>
            </a:r>
          </a:p>
          <a:p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095745" y="2594046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3.0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314981" y="2655364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3.5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548680"/>
            <a:ext cx="7315200" cy="8382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bg2"/>
                </a:solidFill>
                <a:ea typeface="新細明體" charset="-120"/>
              </a:rPr>
              <a:t>Example: </a:t>
            </a:r>
            <a:r>
              <a:rPr lang="en-US" altLang="zh-TW" sz="4000" dirty="0" smtClean="0">
                <a:solidFill>
                  <a:schemeClr val="bg2"/>
                </a:solidFill>
                <a:ea typeface="新細明體" charset="-120"/>
              </a:rPr>
              <a:t>Repeatable-Read</a:t>
            </a:r>
            <a:endParaRPr lang="en-US" altLang="zh-TW" sz="4000" dirty="0">
              <a:solidFill>
                <a:schemeClr val="bg2"/>
              </a:solidFill>
              <a:ea typeface="新細明體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884367" y="2688984"/>
            <a:ext cx="569387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2.5</a:t>
            </a:r>
          </a:p>
          <a:p>
            <a:r>
              <a:rPr lang="en-US" altLang="zh-TW" dirty="0" smtClean="0"/>
              <a:t>3.0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596336" y="2132381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also seen</a:t>
            </a:r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3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6BB0-6472-4F22-A2FD-28EE394F3BFB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48680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Example: Bad Interaction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700808"/>
            <a:ext cx="7315200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You and your </a:t>
            </a:r>
            <a:r>
              <a:rPr lang="en-US" altLang="zh-TW" dirty="0" smtClean="0">
                <a:ea typeface="新細明體" charset="-120"/>
              </a:rPr>
              <a:t>brother </a:t>
            </a:r>
            <a:r>
              <a:rPr lang="en-US" altLang="zh-TW" dirty="0">
                <a:ea typeface="新細明體" charset="-120"/>
              </a:rPr>
              <a:t>each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take $100 </a:t>
            </a:r>
            <a:r>
              <a:rPr lang="en-US" altLang="zh-TW" dirty="0">
                <a:ea typeface="新細明體" charset="-120"/>
              </a:rPr>
              <a:t>from different ATM’s at about the same time.</a:t>
            </a:r>
          </a:p>
          <a:p>
            <a:pPr lvl="1"/>
            <a:r>
              <a:rPr lang="en-US" altLang="zh-TW" dirty="0">
                <a:ea typeface="新細明體" charset="-120"/>
              </a:rPr>
              <a:t>The DBMS better make sure one account deduction doesn’t get lost.</a:t>
            </a:r>
          </a:p>
          <a:p>
            <a:r>
              <a:rPr lang="en-US" altLang="zh-TW" dirty="0">
                <a:ea typeface="新細明體" charset="-120"/>
              </a:rPr>
              <a:t>Compare: An OS allows two people to edit a document at the same time.  If both write, one’s changes get lost.</a:t>
            </a:r>
          </a:p>
        </p:txBody>
      </p:sp>
    </p:spTree>
    <p:extLst>
      <p:ext uri="{BB962C8B-B14F-4D97-AF65-F5344CB8AC3E}">
        <p14:creationId xmlns:p14="http://schemas.microsoft.com/office/powerpoint/2010/main" val="24606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6825-15B4-4D3B-8607-E681B9E3D872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04664"/>
            <a:ext cx="7315200" cy="838200"/>
          </a:xfrm>
        </p:spPr>
        <p:txBody>
          <a:bodyPr/>
          <a:lstStyle/>
          <a:p>
            <a:r>
              <a:rPr lang="en-US" altLang="zh-TW" sz="5400" dirty="0" smtClean="0">
                <a:solidFill>
                  <a:srgbClr val="FF0000"/>
                </a:solidFill>
                <a:ea typeface="新細明體" charset="-120"/>
              </a:rPr>
              <a:t>4.</a:t>
            </a:r>
            <a:r>
              <a:rPr lang="en-US" altLang="zh-TW" sz="5400" dirty="0" smtClean="0">
                <a:ea typeface="新細明體" charset="-120"/>
              </a:rPr>
              <a:t> </a:t>
            </a:r>
            <a:r>
              <a:rPr lang="en-US" altLang="zh-TW" sz="5400" u="sng" dirty="0" smtClean="0">
                <a:solidFill>
                  <a:srgbClr val="FF0000"/>
                </a:solidFill>
                <a:ea typeface="新細明體" charset="-120"/>
              </a:rPr>
              <a:t>Read </a:t>
            </a:r>
            <a:r>
              <a:rPr lang="en-US" altLang="zh-TW" sz="5400" u="sng" dirty="0" smtClean="0">
                <a:solidFill>
                  <a:srgbClr val="FF0000"/>
                </a:solidFill>
                <a:ea typeface="新細明體" charset="-120"/>
              </a:rPr>
              <a:t>Uncommitted</a:t>
            </a:r>
            <a:endParaRPr lang="en-US" altLang="zh-TW" sz="5400" u="sng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16832"/>
            <a:ext cx="7992888" cy="4403576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 transaction running under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Read Uncommitted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can see data in the database,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even if it was written by a transaction that has not committed (and may never)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Example: If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Peter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runs under </a:t>
            </a:r>
            <a:r>
              <a:rPr lang="en-US" altLang="zh-TW" dirty="0" smtClean="0">
                <a:ea typeface="新細明體" charset="-120"/>
              </a:rPr>
              <a:t>“Read- Uncommitted”, he </a:t>
            </a:r>
            <a:r>
              <a:rPr lang="en-US" altLang="zh-TW" dirty="0">
                <a:ea typeface="新細明體" charset="-120"/>
              </a:rPr>
              <a:t>could see a price 3.50 even if </a:t>
            </a:r>
            <a:r>
              <a:rPr lang="en-US" altLang="zh-TW" dirty="0" smtClean="0">
                <a:ea typeface="新細明體" charset="-120"/>
              </a:rPr>
              <a:t>Mary </a:t>
            </a:r>
            <a:r>
              <a:rPr lang="en-US" altLang="zh-TW" dirty="0">
                <a:ea typeface="新細明體" charset="-120"/>
              </a:rPr>
              <a:t>later aborts.</a:t>
            </a:r>
          </a:p>
        </p:txBody>
      </p:sp>
    </p:spTree>
    <p:extLst>
      <p:ext uri="{BB962C8B-B14F-4D97-AF65-F5344CB8AC3E}">
        <p14:creationId xmlns:p14="http://schemas.microsoft.com/office/powerpoint/2010/main" val="35930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88840"/>
            <a:ext cx="7772400" cy="1143000"/>
          </a:xfrm>
        </p:spPr>
        <p:txBody>
          <a:bodyPr/>
          <a:lstStyle/>
          <a:p>
            <a:r>
              <a:rPr lang="en-US" altLang="zh-TW" sz="5400" dirty="0" smtClean="0">
                <a:ea typeface="新細明體" charset="-120"/>
              </a:rPr>
              <a:t>Constraints and </a:t>
            </a:r>
            <a:r>
              <a:rPr lang="en-US" altLang="zh-TW" sz="5400" dirty="0" err="1" smtClean="0">
                <a:ea typeface="新細明體" charset="-120"/>
              </a:rPr>
              <a:t>Triggles</a:t>
            </a:r>
            <a:endParaRPr lang="en-US" altLang="zh-TW" sz="5400" dirty="0">
              <a:ea typeface="新細明體" charset="-12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Shin-Hung Chang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81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B4BC-372E-425E-B163-C91CD60B0E33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548680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Constraints and Triggers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72816"/>
            <a:ext cx="7772400" cy="4343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 </a:t>
            </a:r>
            <a:r>
              <a:rPr lang="en-US" altLang="zh-TW" sz="3600" i="1" dirty="0">
                <a:solidFill>
                  <a:srgbClr val="FF0000"/>
                </a:solidFill>
                <a:ea typeface="新細明體" charset="-120"/>
              </a:rPr>
              <a:t>constraint</a:t>
            </a:r>
            <a:r>
              <a:rPr lang="en-US" altLang="zh-TW" i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 is a relationship among data elements </a:t>
            </a:r>
            <a:r>
              <a:rPr lang="en-US" altLang="zh-TW" u="sng" dirty="0">
                <a:ea typeface="新細明體" charset="-120"/>
              </a:rPr>
              <a:t>that the DBMS is required to </a:t>
            </a:r>
            <a:r>
              <a:rPr lang="en-US" altLang="zh-TW" u="sng" dirty="0" smtClean="0">
                <a:ea typeface="新細明體" charset="-120"/>
              </a:rPr>
              <a:t>enforce</a:t>
            </a:r>
            <a:endParaRPr lang="en-US" altLang="zh-TW" dirty="0">
              <a:ea typeface="新細明體" charset="-120"/>
            </a:endParaRPr>
          </a:p>
          <a:p>
            <a:endParaRPr lang="en-US" altLang="zh-TW" sz="3600" i="1" dirty="0" smtClean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3600" i="1" dirty="0" smtClean="0">
                <a:solidFill>
                  <a:srgbClr val="FF0000"/>
                </a:solidFill>
                <a:ea typeface="新細明體" charset="-120"/>
              </a:rPr>
              <a:t>Triggers</a:t>
            </a:r>
            <a:r>
              <a:rPr lang="en-US" altLang="zh-TW" i="1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are only executed </a:t>
            </a:r>
            <a:r>
              <a:rPr lang="en-US" altLang="zh-TW" u="sng" dirty="0">
                <a:ea typeface="新細明體" charset="-120"/>
              </a:rPr>
              <a:t>when a specified condition </a:t>
            </a:r>
            <a:r>
              <a:rPr lang="en-US" altLang="zh-TW" u="sng" dirty="0" smtClean="0">
                <a:ea typeface="新細明體" charset="-120"/>
              </a:rPr>
              <a:t>occurs</a:t>
            </a:r>
            <a:endParaRPr lang="en-US" altLang="zh-TW" dirty="0">
              <a:ea typeface="新細明體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>
                <a:ea typeface="新細明體" charset="-120"/>
              </a:rPr>
              <a:t>Easier </a:t>
            </a:r>
            <a:r>
              <a:rPr lang="en-US" altLang="zh-TW" dirty="0">
                <a:ea typeface="新細明體" charset="-120"/>
              </a:rPr>
              <a:t>to implement than many </a:t>
            </a:r>
            <a:r>
              <a:rPr lang="en-US" altLang="zh-TW" dirty="0" smtClean="0">
                <a:ea typeface="新細明體" charset="-120"/>
              </a:rPr>
              <a:t>constraint.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38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571D-0A1B-4404-9BC1-5CB80398A374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548680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Kinds of Constraints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7924800" cy="41148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Keys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Foreign-key, or </a:t>
            </a:r>
            <a:r>
              <a:rPr lang="en-US" altLang="zh-TW" dirty="0" smtClean="0">
                <a:ea typeface="新細明體" charset="-120"/>
              </a:rPr>
              <a:t>referential-integrity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Value-based </a:t>
            </a:r>
            <a:r>
              <a:rPr lang="en-US" altLang="zh-TW" dirty="0" smtClean="0">
                <a:ea typeface="新細明體" charset="-120"/>
              </a:rPr>
              <a:t>constraints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Constrain values </a:t>
            </a:r>
            <a:r>
              <a:rPr lang="en-US" altLang="zh-TW" dirty="0">
                <a:ea typeface="新細明體" charset="-120"/>
              </a:rPr>
              <a:t>of a particular </a:t>
            </a:r>
            <a:r>
              <a:rPr lang="en-US" altLang="zh-TW" dirty="0" smtClean="0">
                <a:ea typeface="新細明體" charset="-120"/>
              </a:rPr>
              <a:t>attribute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Tuple-based </a:t>
            </a:r>
            <a:r>
              <a:rPr lang="en-US" altLang="zh-TW" dirty="0" smtClean="0">
                <a:ea typeface="新細明體" charset="-120"/>
              </a:rPr>
              <a:t>constraints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Relationship among </a:t>
            </a:r>
            <a:r>
              <a:rPr lang="en-US" altLang="zh-TW" dirty="0" smtClean="0">
                <a:ea typeface="新細明體" charset="-120"/>
              </a:rPr>
              <a:t>components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Assertions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>
                <a:ea typeface="新細明體" charset="-120"/>
              </a:rPr>
              <a:t>any </a:t>
            </a:r>
            <a:r>
              <a:rPr lang="en-US" altLang="zh-TW" dirty="0">
                <a:ea typeface="新細明體" charset="-120"/>
              </a:rPr>
              <a:t>SQL </a:t>
            </a:r>
            <a:r>
              <a:rPr lang="en-US" altLang="zh-TW" dirty="0" err="1">
                <a:ea typeface="新細明體" charset="-120"/>
              </a:rPr>
              <a:t>boolean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expression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33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E942-B6CE-4C9E-A080-8677D80F4DAF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548680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Foreign Keys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72816"/>
            <a:ext cx="8136904" cy="41148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Consider Relation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Sells(bar,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alcohol,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price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)</a:t>
            </a:r>
            <a:endParaRPr lang="en-US" altLang="zh-TW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We might expect that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a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alcohol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value</a:t>
            </a:r>
            <a:r>
              <a:rPr lang="en-US" altLang="zh-TW" dirty="0">
                <a:ea typeface="新細明體" charset="-120"/>
              </a:rPr>
              <a:t> is a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real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alcohol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>
                <a:ea typeface="新細明體" charset="-120"/>
              </a:rPr>
              <a:t>something </a:t>
            </a:r>
            <a:r>
              <a:rPr lang="en-US" altLang="zh-TW" dirty="0">
                <a:ea typeface="新細明體" charset="-120"/>
              </a:rPr>
              <a:t>appearing in </a:t>
            </a:r>
            <a:r>
              <a:rPr lang="en-US" altLang="zh-TW" dirty="0" smtClean="0">
                <a:ea typeface="新細明體" charset="-120"/>
              </a:rPr>
              <a:t>Alcohol.name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A constraint that requires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a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alcohol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in Sells</a:t>
            </a:r>
            <a:r>
              <a:rPr lang="en-US" altLang="zh-TW" dirty="0">
                <a:ea typeface="新細明體" charset="-120"/>
              </a:rPr>
              <a:t> to be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a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name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in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Alcohols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is called a </a:t>
            </a:r>
            <a:r>
              <a:rPr lang="en-US" altLang="zh-TW" i="1" dirty="0">
                <a:ea typeface="新細明體" charset="-120"/>
              </a:rPr>
              <a:t>foreign </a:t>
            </a:r>
            <a:r>
              <a:rPr lang="en-US" altLang="zh-TW" dirty="0">
                <a:ea typeface="新細明體" charset="-120"/>
              </a:rPr>
              <a:t>-</a:t>
            </a:r>
            <a:r>
              <a:rPr lang="en-US" altLang="zh-TW" i="1" dirty="0">
                <a:ea typeface="新細明體" charset="-120"/>
              </a:rPr>
              <a:t>key</a:t>
            </a:r>
            <a:r>
              <a:rPr lang="en-US" altLang="zh-TW" dirty="0">
                <a:ea typeface="新細明體" charset="-120"/>
              </a:rPr>
              <a:t>  constraint.</a:t>
            </a:r>
          </a:p>
        </p:txBody>
      </p:sp>
    </p:spTree>
    <p:extLst>
      <p:ext uri="{BB962C8B-B14F-4D97-AF65-F5344CB8AC3E}">
        <p14:creationId xmlns:p14="http://schemas.microsoft.com/office/powerpoint/2010/main" val="34676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23A5-7C94-40C6-8926-227FAC9D0749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76672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Expressing Foreign Keys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610600" cy="4343400"/>
          </a:xfrm>
        </p:spPr>
        <p:txBody>
          <a:bodyPr/>
          <a:lstStyle/>
          <a:p>
            <a:pPr marL="609600" indent="-609600"/>
            <a:r>
              <a:rPr lang="en-US" altLang="zh-TW" dirty="0">
                <a:ea typeface="新細明體" charset="-120"/>
              </a:rPr>
              <a:t>Use the keyword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REFERENCES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 smtClean="0">
                <a:ea typeface="新細明體" charset="-120"/>
              </a:rPr>
              <a:t>either</a:t>
            </a:r>
            <a:endParaRPr lang="en-US" altLang="zh-TW" dirty="0">
              <a:ea typeface="新細明體" charset="-120"/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dirty="0">
                <a:ea typeface="新細明體" charset="-120"/>
              </a:rPr>
              <a:t>Within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declaration of an attribute</a:t>
            </a:r>
            <a:r>
              <a:rPr lang="en-US" altLang="zh-TW" dirty="0">
                <a:ea typeface="新細明體" charset="-120"/>
              </a:rPr>
              <a:t>, when only one attribute is </a:t>
            </a:r>
            <a:r>
              <a:rPr lang="en-US" altLang="zh-TW" dirty="0" smtClean="0">
                <a:ea typeface="新細明體" charset="-120"/>
              </a:rPr>
              <a:t>involved</a:t>
            </a:r>
            <a:endParaRPr lang="en-US" altLang="zh-TW" dirty="0">
              <a:ea typeface="新細明體" charset="-120"/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dirty="0">
                <a:ea typeface="新細明體" charset="-120"/>
              </a:rPr>
              <a:t>As an element of the schema, as</a:t>
            </a:r>
            <a:r>
              <a:rPr lang="en-US" altLang="zh-TW" dirty="0" smtClean="0">
                <a:ea typeface="新細明體" charset="-120"/>
              </a:rPr>
              <a:t>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endParaRPr lang="en-US" altLang="zh-TW" dirty="0">
              <a:ea typeface="新細明體" charset="-120"/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	FOREIGN KEY ( &lt;list of attributes&gt; )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dirty="0" smtClean="0">
                <a:ea typeface="新細明體" charset="-120"/>
              </a:rPr>
              <a:t>REFERENCES </a:t>
            </a:r>
            <a:r>
              <a:rPr lang="en-US" altLang="zh-TW" dirty="0">
                <a:ea typeface="新細明體" charset="-120"/>
              </a:rPr>
              <a:t>&lt;relation&gt; ( &lt;attributes&gt; </a:t>
            </a:r>
            <a:r>
              <a:rPr lang="en-US" altLang="zh-TW" dirty="0" smtClean="0">
                <a:ea typeface="新細明體" charset="-120"/>
              </a:rPr>
              <a:t>)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zh-TW" dirty="0">
              <a:ea typeface="新細明體" charset="-120"/>
            </a:endParaRPr>
          </a:p>
          <a:p>
            <a:pPr marL="609600" indent="-609600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Referenced attributes</a:t>
            </a:r>
            <a:r>
              <a:rPr lang="en-US" altLang="zh-TW" dirty="0">
                <a:ea typeface="新細明體" charset="-120"/>
              </a:rPr>
              <a:t> must be declared PRIMARY KEY or </a:t>
            </a:r>
            <a:r>
              <a:rPr lang="en-US" altLang="zh-TW" dirty="0" smtClean="0">
                <a:ea typeface="新細明體" charset="-120"/>
              </a:rPr>
              <a:t>UNIQUE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5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6C39-21D8-4E2C-9BAD-17C4105B5AE3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Example: With Attribute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44824"/>
            <a:ext cx="9022904" cy="411480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CREATE TABLE 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</a:rPr>
              <a:t>Alcohols 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(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name	CHAR(20) PRIMARY KEY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,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</a:rPr>
              <a:t>manf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	CHAR(20) 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latin typeface="Courier New" pitchFamily="49" charset="0"/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CREATE TABLE Sells (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	bar	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</a:rPr>
              <a:t>     CHAR(20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),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alcohol CHAR(20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) REFERENCES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Alcohols(name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)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,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	price	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</a:rPr>
              <a:t> REAL 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080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E033-28DF-44ED-BBC5-0A2C5144A418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Example: As Element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00808"/>
            <a:ext cx="9252520" cy="449580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latin typeface="Courier New" pitchFamily="49" charset="0"/>
                <a:ea typeface="新細明體" charset="-120"/>
              </a:rPr>
              <a:t>CREATE TABLE </a:t>
            </a:r>
            <a:r>
              <a:rPr lang="en-US" altLang="zh-TW" sz="2800" dirty="0" smtClean="0">
                <a:latin typeface="Courier New" pitchFamily="49" charset="0"/>
                <a:ea typeface="新細明體" charset="-120"/>
              </a:rPr>
              <a:t>Alcohols </a:t>
            </a:r>
            <a:r>
              <a:rPr lang="en-US" altLang="zh-TW" sz="2800" dirty="0">
                <a:latin typeface="Courier New" pitchFamily="49" charset="0"/>
                <a:ea typeface="新細明體" charset="-120"/>
              </a:rPr>
              <a:t>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name	CHAR(20) PRIMARY KEY</a:t>
            </a:r>
            <a:r>
              <a:rPr lang="en-US" altLang="zh-TW" sz="2800" dirty="0">
                <a:latin typeface="Courier New" pitchFamily="49" charset="0"/>
                <a:ea typeface="新細明體" charset="-120"/>
              </a:rPr>
              <a:t>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800" dirty="0" err="1">
                <a:latin typeface="Courier New" pitchFamily="49" charset="0"/>
                <a:ea typeface="新細明體" charset="-120"/>
              </a:rPr>
              <a:t>manf</a:t>
            </a:r>
            <a:r>
              <a:rPr lang="en-US" altLang="zh-TW" sz="2800" dirty="0">
                <a:latin typeface="Courier New" pitchFamily="49" charset="0"/>
                <a:ea typeface="新細明體" charset="-120"/>
              </a:rPr>
              <a:t>	CHAR(20) </a:t>
            </a:r>
            <a:r>
              <a:rPr lang="en-US" altLang="zh-TW" sz="2800" dirty="0" smtClean="0">
                <a:latin typeface="Courier New" pitchFamily="49" charset="0"/>
                <a:ea typeface="新細明體" charset="-120"/>
              </a:rPr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8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CREATE TABLE Sells 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	bar	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</a:rPr>
              <a:t>     CHAR(20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),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</a:rPr>
              <a:t>alcohol CHAR(20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),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	price	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</a:rPr>
              <a:t>REAL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40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FOREIGN </a:t>
            </a:r>
            <a:r>
              <a:rPr lang="en-US" altLang="zh-TW" sz="2400" smtClean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KEY(alcohol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) REFERENCES Alcohols(name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1527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4D57-103B-4234-82E7-C5D207C46B16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4218"/>
            <a:ext cx="6228184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Enforcing </a:t>
            </a: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Foreign-Key </a:t>
            </a:r>
            <a:r>
              <a:rPr lang="en-US" altLang="zh-TW" dirty="0">
                <a:ea typeface="新細明體" charset="-120"/>
              </a:rPr>
              <a:t>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057400"/>
            <a:ext cx="8223448" cy="4191000"/>
          </a:xfrm>
        </p:spPr>
        <p:txBody>
          <a:bodyPr/>
          <a:lstStyle/>
          <a:p>
            <a:pPr marL="609600" indent="-609600"/>
            <a:r>
              <a:rPr lang="en-US" altLang="zh-TW" dirty="0">
                <a:ea typeface="新細明體" charset="-120"/>
              </a:rPr>
              <a:t>If there is a foreign-key constraint from attributes of relation </a:t>
            </a:r>
            <a:r>
              <a:rPr lang="en-US" altLang="zh-TW" i="1" dirty="0">
                <a:ea typeface="新細明體" charset="-120"/>
              </a:rPr>
              <a:t>R</a:t>
            </a:r>
            <a:r>
              <a:rPr lang="en-US" altLang="zh-TW" dirty="0">
                <a:ea typeface="新細明體" charset="-120"/>
              </a:rPr>
              <a:t>  to the primary key of relation </a:t>
            </a:r>
            <a:r>
              <a:rPr lang="en-US" altLang="zh-TW" i="1" dirty="0">
                <a:ea typeface="新細明體" charset="-120"/>
              </a:rPr>
              <a:t>S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two violations are possible</a:t>
            </a:r>
            <a:r>
              <a:rPr lang="en-US" altLang="zh-TW" dirty="0" smtClean="0">
                <a:ea typeface="新細明體" charset="-120"/>
              </a:rPr>
              <a:t>:</a:t>
            </a:r>
          </a:p>
          <a:p>
            <a:pPr marL="609600" indent="-609600"/>
            <a:endParaRPr lang="en-US" altLang="zh-TW" dirty="0">
              <a:ea typeface="新細明體" charset="-120"/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An insert or update to </a:t>
            </a:r>
            <a:r>
              <a:rPr lang="en-US" altLang="zh-TW" i="1" u="sng" dirty="0">
                <a:solidFill>
                  <a:srgbClr val="FF0000"/>
                </a:solidFill>
                <a:ea typeface="新細明體" charset="-120"/>
              </a:rPr>
              <a:t>R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 </a:t>
            </a:r>
            <a:r>
              <a:rPr lang="en-US" altLang="zh-TW" dirty="0">
                <a:ea typeface="新細明體" charset="-120"/>
              </a:rPr>
              <a:t>introduces values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not found in </a:t>
            </a:r>
            <a:r>
              <a:rPr lang="en-US" altLang="zh-TW" i="1" u="sng" dirty="0" smtClean="0">
                <a:solidFill>
                  <a:srgbClr val="FF0000"/>
                </a:solidFill>
                <a:ea typeface="新細明體" charset="-120"/>
              </a:rPr>
              <a:t>S</a:t>
            </a:r>
            <a:endParaRPr lang="en-US" altLang="zh-TW" dirty="0">
              <a:ea typeface="新細明體" charset="-120"/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A deletion or update to S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causes some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tuples of </a:t>
            </a:r>
            <a:r>
              <a:rPr lang="en-US" altLang="zh-TW" i="1" u="sng" dirty="0">
                <a:solidFill>
                  <a:srgbClr val="FF0000"/>
                </a:solidFill>
                <a:ea typeface="新細明體" charset="-120"/>
              </a:rPr>
              <a:t>R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  to “dangle.”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884368" y="620688"/>
            <a:ext cx="1224136" cy="129614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44208" y="616521"/>
            <a:ext cx="1224136" cy="12961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44208" y="404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b="1" dirty="0" smtClean="0"/>
              <a:t>R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7812360" y="-27384"/>
            <a:ext cx="35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b="1" dirty="0" smtClean="0"/>
              <a:t>S</a:t>
            </a:r>
            <a:endParaRPr lang="zh-TW" altLang="en-US" b="1" dirty="0"/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6647950" y="627634"/>
            <a:ext cx="0" cy="1285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/>
          <p:cNvCxnSpPr/>
          <p:nvPr/>
        </p:nvCxnSpPr>
        <p:spPr bwMode="auto">
          <a:xfrm>
            <a:off x="8097631" y="627634"/>
            <a:ext cx="0" cy="1285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手繪多邊形 7"/>
          <p:cNvSpPr/>
          <p:nvPr/>
        </p:nvSpPr>
        <p:spPr>
          <a:xfrm>
            <a:off x="6543675" y="340088"/>
            <a:ext cx="1456990" cy="424615"/>
          </a:xfrm>
          <a:custGeom>
            <a:avLst/>
            <a:gdLst>
              <a:gd name="connsiteX0" fmla="*/ 0 w 1456990"/>
              <a:gd name="connsiteY0" fmla="*/ 317136 h 355236"/>
              <a:gd name="connsiteX1" fmla="*/ 704850 w 1456990"/>
              <a:gd name="connsiteY1" fmla="*/ 12336 h 355236"/>
              <a:gd name="connsiteX2" fmla="*/ 1352550 w 1456990"/>
              <a:gd name="connsiteY2" fmla="*/ 88536 h 355236"/>
              <a:gd name="connsiteX3" fmla="*/ 1447800 w 1456990"/>
              <a:gd name="connsiteY3" fmla="*/ 355236 h 35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6990" h="355236">
                <a:moveTo>
                  <a:pt x="0" y="317136"/>
                </a:moveTo>
                <a:cubicBezTo>
                  <a:pt x="239712" y="183786"/>
                  <a:pt x="479425" y="50436"/>
                  <a:pt x="704850" y="12336"/>
                </a:cubicBezTo>
                <a:cubicBezTo>
                  <a:pt x="930275" y="-25764"/>
                  <a:pt x="1228725" y="31386"/>
                  <a:pt x="1352550" y="88536"/>
                </a:cubicBezTo>
                <a:cubicBezTo>
                  <a:pt x="1476375" y="145686"/>
                  <a:pt x="1462087" y="250461"/>
                  <a:pt x="1447800" y="355236"/>
                </a:cubicBezTo>
              </a:path>
            </a:pathLst>
          </a:custGeom>
          <a:ln>
            <a:solidFill>
              <a:schemeClr val="bg2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73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40B-0863-4FCB-B308-E9A93A72ABDF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548680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Actions </a:t>
            </a:r>
            <a:r>
              <a:rPr lang="en-US" altLang="zh-TW" dirty="0" smtClean="0">
                <a:ea typeface="新細明體" charset="-120"/>
              </a:rPr>
              <a:t>Taken (1/2)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4343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Suppose </a:t>
            </a:r>
            <a:r>
              <a:rPr lang="en-US" altLang="zh-TW" i="1" dirty="0">
                <a:ea typeface="新細明體" charset="-120"/>
              </a:rPr>
              <a:t>R</a:t>
            </a:r>
            <a:r>
              <a:rPr lang="en-US" altLang="zh-TW" dirty="0">
                <a:ea typeface="新細明體" charset="-120"/>
              </a:rPr>
              <a:t> = </a:t>
            </a:r>
            <a:r>
              <a:rPr lang="en-US" altLang="zh-TW" dirty="0" smtClean="0">
                <a:ea typeface="新細明體" charset="-120"/>
              </a:rPr>
              <a:t>Sells and </a:t>
            </a:r>
            <a:r>
              <a:rPr lang="en-US" altLang="zh-TW" i="1" dirty="0">
                <a:ea typeface="新細明體" charset="-120"/>
              </a:rPr>
              <a:t>S</a:t>
            </a:r>
            <a:r>
              <a:rPr lang="en-US" altLang="zh-TW" dirty="0">
                <a:ea typeface="新細明體" charset="-120"/>
              </a:rPr>
              <a:t> = </a:t>
            </a:r>
            <a:r>
              <a:rPr lang="en-US" altLang="zh-TW" dirty="0" smtClean="0">
                <a:ea typeface="新細明體" charset="-120"/>
              </a:rPr>
              <a:t>Alcohols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An insert or update to Sells that introduces a nonexistent </a:t>
            </a:r>
            <a:r>
              <a:rPr lang="en-US" altLang="zh-TW" dirty="0" smtClean="0">
                <a:ea typeface="新細明體" charset="-120"/>
              </a:rPr>
              <a:t>name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must be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rejected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A deletion or update to </a:t>
            </a:r>
            <a:r>
              <a:rPr lang="en-US" altLang="zh-TW" dirty="0" smtClean="0">
                <a:ea typeface="新細明體" charset="-120"/>
              </a:rPr>
              <a:t>Alcohols </a:t>
            </a:r>
            <a:r>
              <a:rPr lang="en-US" altLang="zh-TW" dirty="0">
                <a:ea typeface="新細明體" charset="-120"/>
              </a:rPr>
              <a:t>that removes a </a:t>
            </a:r>
            <a:r>
              <a:rPr lang="en-US" altLang="zh-TW" dirty="0" smtClean="0">
                <a:ea typeface="新細明體" charset="-120"/>
              </a:rPr>
              <a:t>name </a:t>
            </a:r>
            <a:r>
              <a:rPr lang="en-US" altLang="zh-TW" dirty="0">
                <a:ea typeface="新細明體" charset="-120"/>
              </a:rPr>
              <a:t>value found in some tuples of Sells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can be handled in three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ways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47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C3B4-2C93-4664-9E75-CACBA84E10BD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764704"/>
            <a:ext cx="7315200" cy="8382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“ACID” </a:t>
            </a:r>
            <a:r>
              <a:rPr lang="en-US" altLang="zh-TW" dirty="0">
                <a:ea typeface="新細明體" charset="-120"/>
              </a:rPr>
              <a:t>Transactions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889248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A DBMS is expected to support “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ACID</a:t>
            </a:r>
            <a:r>
              <a:rPr lang="en-US" altLang="zh-TW" dirty="0" smtClean="0">
                <a:ea typeface="新細明體" charset="-120"/>
              </a:rPr>
              <a:t>” transactions, which </a:t>
            </a:r>
            <a:r>
              <a:rPr lang="en-US" altLang="zh-TW" dirty="0">
                <a:ea typeface="新細明體" charset="-120"/>
              </a:rPr>
              <a:t>are</a:t>
            </a:r>
            <a:r>
              <a:rPr lang="en-US" altLang="zh-TW" dirty="0" smtClean="0">
                <a:ea typeface="新細明體" charset="-120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u="sng" dirty="0">
                <a:solidFill>
                  <a:srgbClr val="0000FF"/>
                </a:solidFill>
                <a:ea typeface="新細明體" charset="-120"/>
              </a:rPr>
              <a:t>Atomic</a:t>
            </a:r>
            <a:r>
              <a:rPr lang="en-US" altLang="zh-TW" dirty="0">
                <a:ea typeface="新細明體" charset="-120"/>
              </a:rPr>
              <a:t> : Either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whole process is done </a:t>
            </a:r>
            <a:r>
              <a:rPr lang="en-US" altLang="zh-TW" dirty="0">
                <a:ea typeface="新細明體" charset="-120"/>
              </a:rPr>
              <a:t>or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none is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u="sng" dirty="0">
                <a:solidFill>
                  <a:srgbClr val="0000FF"/>
                </a:solidFill>
                <a:ea typeface="新細明體" charset="-120"/>
              </a:rPr>
              <a:t>Consistent</a:t>
            </a:r>
            <a:r>
              <a:rPr lang="en-US" altLang="zh-TW" dirty="0">
                <a:ea typeface="新細明體" charset="-120"/>
              </a:rPr>
              <a:t> : Database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constraints are preserved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u="sng" dirty="0">
                <a:solidFill>
                  <a:srgbClr val="0000FF"/>
                </a:solidFill>
                <a:ea typeface="新細明體" charset="-120"/>
              </a:rPr>
              <a:t>Isolated</a:t>
            </a:r>
            <a:r>
              <a:rPr lang="en-US" altLang="zh-TW" i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: It appears  to the user as if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only one process executes at a time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u="sng" dirty="0">
                <a:solidFill>
                  <a:srgbClr val="0000FF"/>
                </a:solidFill>
                <a:ea typeface="新細明體" charset="-120"/>
              </a:rPr>
              <a:t>Durable</a:t>
            </a:r>
            <a:r>
              <a:rPr lang="en-US" altLang="zh-TW" dirty="0">
                <a:ea typeface="新細明體" charset="-120"/>
              </a:rPr>
              <a:t> : Effects of a process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do not get lost if the system crashes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1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B0B2-B9BE-41EE-BDB1-2C4D9FE45FED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2656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Actions Taken </a:t>
            </a:r>
            <a:r>
              <a:rPr lang="en-US" altLang="zh-TW" dirty="0" smtClean="0">
                <a:ea typeface="新細明體" charset="-120"/>
              </a:rPr>
              <a:t>(2/2)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00808"/>
            <a:ext cx="7916416" cy="4343400"/>
          </a:xfrm>
        </p:spPr>
        <p:txBody>
          <a:bodyPr/>
          <a:lstStyle/>
          <a:p>
            <a:pPr marL="609600" indent="-609600"/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three possible ways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to handle </a:t>
            </a:r>
            <a:r>
              <a:rPr lang="en-US" altLang="zh-TW" dirty="0" smtClean="0">
                <a:ea typeface="新細明體" charset="-120"/>
              </a:rPr>
              <a:t>Alcohols </a:t>
            </a:r>
            <a:r>
              <a:rPr lang="en-US" altLang="zh-TW" dirty="0">
                <a:ea typeface="新細明體" charset="-120"/>
              </a:rPr>
              <a:t>that suddenly cease to exist are</a:t>
            </a:r>
            <a:r>
              <a:rPr lang="en-US" altLang="zh-TW" dirty="0" smtClean="0">
                <a:ea typeface="新細明體" charset="-120"/>
              </a:rPr>
              <a:t>:</a:t>
            </a:r>
          </a:p>
          <a:p>
            <a:pPr marL="609600" indent="-609600"/>
            <a:endParaRPr lang="en-US" altLang="zh-TW" dirty="0">
              <a:ea typeface="新細明體" charset="-120"/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Default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 :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Reject</a:t>
            </a:r>
            <a:r>
              <a:rPr lang="en-US" altLang="zh-TW" dirty="0">
                <a:ea typeface="新細明體" charset="-120"/>
              </a:rPr>
              <a:t> the modification.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Cascade</a:t>
            </a:r>
            <a:r>
              <a:rPr lang="en-US" altLang="zh-TW" dirty="0">
                <a:ea typeface="新細明體" charset="-120"/>
              </a:rPr>
              <a:t> : Make the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same changes</a:t>
            </a:r>
            <a:r>
              <a:rPr lang="en-US" altLang="zh-TW" dirty="0">
                <a:ea typeface="新細明體" charset="-120"/>
              </a:rPr>
              <a:t> in Sells.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TW" dirty="0">
                <a:ea typeface="新細明體" charset="-120"/>
              </a:rPr>
              <a:t>Deleted </a:t>
            </a:r>
            <a:r>
              <a:rPr lang="en-US" altLang="zh-TW" dirty="0" smtClean="0">
                <a:ea typeface="新細明體" charset="-120"/>
              </a:rPr>
              <a:t>alcohol: </a:t>
            </a:r>
            <a:r>
              <a:rPr lang="en-US" altLang="zh-TW" dirty="0">
                <a:ea typeface="新細明體" charset="-120"/>
              </a:rPr>
              <a:t>delete Sells </a:t>
            </a:r>
            <a:r>
              <a:rPr lang="en-US" altLang="zh-TW" dirty="0" smtClean="0">
                <a:ea typeface="新細明體" charset="-120"/>
              </a:rPr>
              <a:t>tuple</a:t>
            </a:r>
            <a:endParaRPr lang="en-US" altLang="zh-TW" dirty="0">
              <a:ea typeface="新細明體" charset="-120"/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zh-TW" dirty="0">
                <a:ea typeface="新細明體" charset="-120"/>
              </a:rPr>
              <a:t>Updated </a:t>
            </a:r>
            <a:r>
              <a:rPr lang="en-US" altLang="zh-TW" dirty="0" smtClean="0">
                <a:ea typeface="新細明體" charset="-120"/>
              </a:rPr>
              <a:t>alcohol: </a:t>
            </a:r>
            <a:r>
              <a:rPr lang="en-US" altLang="zh-TW" dirty="0">
                <a:ea typeface="新細明體" charset="-120"/>
              </a:rPr>
              <a:t>change value in </a:t>
            </a:r>
            <a:r>
              <a:rPr lang="en-US" altLang="zh-TW" dirty="0" smtClean="0">
                <a:ea typeface="新細明體" charset="-120"/>
              </a:rPr>
              <a:t>Sells</a:t>
            </a:r>
            <a:endParaRPr lang="en-US" altLang="zh-TW" dirty="0">
              <a:ea typeface="新細明體" charset="-120"/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Set NULL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: Change the </a:t>
            </a:r>
            <a:r>
              <a:rPr lang="en-US" altLang="zh-TW" dirty="0" smtClean="0">
                <a:ea typeface="新細明體" charset="-120"/>
              </a:rPr>
              <a:t>alcohol </a:t>
            </a:r>
            <a:r>
              <a:rPr lang="en-US" altLang="zh-TW" dirty="0">
                <a:ea typeface="新細明體" charset="-120"/>
              </a:rPr>
              <a:t>to </a:t>
            </a:r>
            <a:r>
              <a:rPr lang="en-US" altLang="zh-TW" dirty="0" smtClean="0">
                <a:ea typeface="新細明體" charset="-120"/>
              </a:rPr>
              <a:t>NULL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59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566A-E8F3-4CE0-A0C8-B6A24B230828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76672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Example: Cascade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748464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Suppose we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delete the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TB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tuple from </a:t>
            </a:r>
            <a:r>
              <a:rPr lang="en-US" altLang="zh-TW" dirty="0" smtClean="0">
                <a:ea typeface="新細明體" charset="-120"/>
              </a:rPr>
              <a:t>Alcohols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Then delete all tuples from Sells that have </a:t>
            </a:r>
            <a:r>
              <a:rPr lang="en-US" altLang="zh-TW" dirty="0" smtClean="0">
                <a:ea typeface="新細明體" charset="-120"/>
              </a:rPr>
              <a:t>alcohol </a:t>
            </a:r>
            <a:r>
              <a:rPr lang="en-US" altLang="zh-TW" dirty="0">
                <a:ea typeface="新細明體" charset="-120"/>
              </a:rPr>
              <a:t>= </a:t>
            </a:r>
            <a:r>
              <a:rPr lang="en-US" altLang="zh-TW" dirty="0" smtClean="0">
                <a:ea typeface="新細明體" charset="-120"/>
              </a:rPr>
              <a:t>’TB’.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Suppose we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update the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TB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tuple by changing </a:t>
            </a:r>
            <a:r>
              <a:rPr lang="en-US" altLang="zh-TW" dirty="0" smtClean="0">
                <a:ea typeface="新細明體" charset="-120"/>
              </a:rPr>
              <a:t>’TB’ </a:t>
            </a:r>
            <a:r>
              <a:rPr lang="en-US" altLang="zh-TW" dirty="0">
                <a:ea typeface="新細明體" charset="-120"/>
              </a:rPr>
              <a:t>to </a:t>
            </a:r>
            <a:r>
              <a:rPr lang="en-US" altLang="zh-TW" dirty="0" smtClean="0">
                <a:ea typeface="新細明體" charset="-120"/>
              </a:rPr>
              <a:t>’HB’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Then change all Sells tuples with </a:t>
            </a:r>
            <a:r>
              <a:rPr lang="en-US" altLang="zh-TW" dirty="0" smtClean="0">
                <a:ea typeface="新細明體" charset="-120"/>
              </a:rPr>
              <a:t>alcohol </a:t>
            </a:r>
            <a:r>
              <a:rPr lang="en-US" altLang="zh-TW" dirty="0">
                <a:ea typeface="新細明體" charset="-120"/>
              </a:rPr>
              <a:t>= </a:t>
            </a:r>
            <a:r>
              <a:rPr lang="en-US" altLang="zh-TW" dirty="0" smtClean="0">
                <a:ea typeface="新細明體" charset="-120"/>
              </a:rPr>
              <a:t>’TB’ </a:t>
            </a:r>
            <a:r>
              <a:rPr lang="en-US" altLang="zh-TW" dirty="0">
                <a:ea typeface="新細明體" charset="-120"/>
              </a:rPr>
              <a:t>so that </a:t>
            </a:r>
            <a:r>
              <a:rPr lang="en-US" altLang="zh-TW" dirty="0" smtClean="0">
                <a:ea typeface="新細明體" charset="-120"/>
              </a:rPr>
              <a:t>alcohol </a:t>
            </a:r>
            <a:r>
              <a:rPr lang="en-US" altLang="zh-TW" dirty="0">
                <a:ea typeface="新細明體" charset="-120"/>
              </a:rPr>
              <a:t>= </a:t>
            </a:r>
            <a:r>
              <a:rPr lang="en-US" altLang="zh-TW" dirty="0" smtClean="0">
                <a:ea typeface="新細明體" charset="-120"/>
              </a:rPr>
              <a:t>’HB’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7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901-B8AF-43CA-B633-8F8C321F92C7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Example: Set NULL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844824"/>
            <a:ext cx="8280920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Suppose we delete the </a:t>
            </a:r>
            <a:r>
              <a:rPr lang="en-US" altLang="zh-TW" dirty="0" smtClean="0">
                <a:ea typeface="新細明體" charset="-120"/>
              </a:rPr>
              <a:t>TB </a:t>
            </a:r>
            <a:r>
              <a:rPr lang="en-US" altLang="zh-TW" dirty="0">
                <a:ea typeface="新細明體" charset="-120"/>
              </a:rPr>
              <a:t>tuple from </a:t>
            </a:r>
            <a:r>
              <a:rPr lang="en-US" altLang="zh-TW" dirty="0" smtClean="0">
                <a:ea typeface="新細明體" charset="-120"/>
              </a:rPr>
              <a:t>Alcohols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Change all tuples of Sells that have </a:t>
            </a:r>
            <a:r>
              <a:rPr lang="en-US" altLang="zh-TW" dirty="0" smtClean="0">
                <a:ea typeface="新細明體" charset="-120"/>
              </a:rPr>
              <a:t>alcohol </a:t>
            </a:r>
            <a:r>
              <a:rPr lang="en-US" altLang="zh-TW" dirty="0">
                <a:ea typeface="新細明體" charset="-120"/>
              </a:rPr>
              <a:t>= </a:t>
            </a:r>
            <a:r>
              <a:rPr lang="en-US" altLang="zh-TW" dirty="0" smtClean="0">
                <a:ea typeface="新細明體" charset="-120"/>
              </a:rPr>
              <a:t>’TB’ </a:t>
            </a:r>
            <a:r>
              <a:rPr lang="en-US" altLang="zh-TW" dirty="0">
                <a:ea typeface="新細明體" charset="-120"/>
              </a:rPr>
              <a:t>to have beer = </a:t>
            </a:r>
            <a:r>
              <a:rPr lang="en-US" altLang="zh-TW" dirty="0" smtClean="0">
                <a:ea typeface="新細明體" charset="-120"/>
              </a:rPr>
              <a:t>NULL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Suppose we update the </a:t>
            </a:r>
            <a:r>
              <a:rPr lang="en-US" altLang="zh-TW" dirty="0" smtClean="0">
                <a:ea typeface="新細明體" charset="-120"/>
              </a:rPr>
              <a:t>TB </a:t>
            </a:r>
            <a:r>
              <a:rPr lang="en-US" altLang="zh-TW" dirty="0">
                <a:ea typeface="新細明體" charset="-120"/>
              </a:rPr>
              <a:t>tuple by changing </a:t>
            </a:r>
            <a:r>
              <a:rPr lang="en-US" altLang="zh-TW" dirty="0" smtClean="0">
                <a:ea typeface="新細明體" charset="-120"/>
              </a:rPr>
              <a:t>’TB’ </a:t>
            </a:r>
            <a:r>
              <a:rPr lang="en-US" altLang="zh-TW" dirty="0">
                <a:ea typeface="新細明體" charset="-120"/>
              </a:rPr>
              <a:t>to </a:t>
            </a:r>
            <a:r>
              <a:rPr lang="en-US" altLang="zh-TW" dirty="0" smtClean="0">
                <a:ea typeface="新細明體" charset="-120"/>
              </a:rPr>
              <a:t>’HB’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Same </a:t>
            </a:r>
            <a:r>
              <a:rPr lang="en-US" altLang="zh-TW" dirty="0" smtClean="0">
                <a:ea typeface="新細明體" charset="-120"/>
              </a:rPr>
              <a:t>change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18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037C-1476-449A-AF31-E557073D2A8D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76672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Choosing a Policy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530208" cy="41148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When we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declare a foreign key</a:t>
            </a:r>
            <a:r>
              <a:rPr lang="en-US" altLang="zh-TW" dirty="0">
                <a:ea typeface="新細明體" charset="-120"/>
              </a:rPr>
              <a:t>, we may choose policies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SET NULL</a:t>
            </a:r>
            <a:r>
              <a:rPr lang="en-US" altLang="zh-TW" dirty="0">
                <a:ea typeface="新細明體" charset="-120"/>
              </a:rPr>
              <a:t> or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CASCADE</a:t>
            </a:r>
            <a:r>
              <a:rPr lang="en-US" altLang="zh-TW" dirty="0">
                <a:ea typeface="新細明體" charset="-120"/>
              </a:rPr>
              <a:t> independently for deletions and </a:t>
            </a:r>
            <a:r>
              <a:rPr lang="en-US" altLang="zh-TW" dirty="0" smtClean="0">
                <a:ea typeface="新細明體" charset="-120"/>
              </a:rPr>
              <a:t>updates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Follow the foreign-key declaration by</a:t>
            </a:r>
            <a:r>
              <a:rPr lang="en-US" altLang="zh-TW" dirty="0" smtClean="0">
                <a:ea typeface="新細明體" charset="-120"/>
              </a:rPr>
              <a:t>:</a:t>
            </a:r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ON [UPDATE, DELETE][SET NULL CASCADE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]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Two such clauses may be </a:t>
            </a:r>
            <a:r>
              <a:rPr lang="en-US" altLang="zh-TW" dirty="0" smtClean="0">
                <a:ea typeface="新細明體" charset="-120"/>
              </a:rPr>
              <a:t>used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Otherwise, the default (reject) is </a:t>
            </a:r>
            <a:r>
              <a:rPr lang="en-US" altLang="zh-TW" dirty="0" smtClean="0">
                <a:ea typeface="新細明體" charset="-120"/>
              </a:rPr>
              <a:t>used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20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363E-B53F-429F-846A-C4CC19D421AB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712968" cy="4896544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CREATE TABLE Sells 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	bar	</a:t>
            </a:r>
            <a:r>
              <a:rPr lang="en-US" altLang="zh-TW" dirty="0" smtClean="0">
                <a:latin typeface="Courier New" pitchFamily="49" charset="0"/>
                <a:ea typeface="新細明體" charset="-120"/>
              </a:rPr>
              <a:t>  CHAR(20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),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dirty="0" smtClean="0">
                <a:latin typeface="Courier New" pitchFamily="49" charset="0"/>
                <a:ea typeface="新細明體" charset="-120"/>
              </a:rPr>
              <a:t>alcohol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dirty="0" smtClean="0">
                <a:latin typeface="Courier New" pitchFamily="49" charset="0"/>
                <a:ea typeface="新細明體" charset="-120"/>
              </a:rPr>
              <a:t>CHAR(20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),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	price	</a:t>
            </a:r>
            <a:r>
              <a:rPr lang="en-US" altLang="zh-TW" dirty="0" smtClean="0">
                <a:latin typeface="Courier New" pitchFamily="49" charset="0"/>
                <a:ea typeface="新細明體" charset="-120"/>
              </a:rPr>
              <a:t>  REAL,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	FOREIGN </a:t>
            </a:r>
            <a:r>
              <a:rPr lang="en-US" altLang="zh-TW" dirty="0" smtClean="0">
                <a:latin typeface="Courier New" pitchFamily="49" charset="0"/>
                <a:ea typeface="新細明體" charset="-120"/>
              </a:rPr>
              <a:t>KEY(alcohol)</a:t>
            </a:r>
            <a:endParaRPr lang="en-US" altLang="zh-TW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		REFERENCES </a:t>
            </a:r>
            <a:r>
              <a:rPr lang="en-US" altLang="zh-TW" dirty="0" smtClean="0">
                <a:latin typeface="Courier New" pitchFamily="49" charset="0"/>
                <a:ea typeface="新細明體" charset="-120"/>
              </a:rPr>
              <a:t>Alcohols(name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ON DELETE SET NULL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		ON UPDATE CASCADE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3C72-5B4B-47CC-A048-CA9C10615662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76672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Attribute-Based </a:t>
            </a:r>
            <a:r>
              <a:rPr lang="en-US" altLang="zh-TW" dirty="0" smtClean="0">
                <a:ea typeface="新細明體" charset="-120"/>
              </a:rPr>
              <a:t>“Check”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280920" cy="4191000"/>
          </a:xfrm>
        </p:spPr>
        <p:txBody>
          <a:bodyPr/>
          <a:lstStyle/>
          <a:p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Put a constraint</a:t>
            </a:r>
            <a:r>
              <a:rPr lang="en-US" altLang="zh-TW" dirty="0">
                <a:ea typeface="新細明體" charset="-120"/>
              </a:rPr>
              <a:t> on the value of a particular </a:t>
            </a:r>
            <a:r>
              <a:rPr lang="en-US" altLang="zh-TW" dirty="0" smtClean="0">
                <a:ea typeface="新細明體" charset="-120"/>
              </a:rPr>
              <a:t>attribute</a:t>
            </a:r>
            <a:endParaRPr lang="en-US" altLang="zh-TW" dirty="0">
              <a:ea typeface="新細明體" charset="-12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                  CHECK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( &lt;condition&gt; ) </a:t>
            </a:r>
            <a:endParaRPr lang="en-US" altLang="zh-TW" dirty="0" smtClean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Must </a:t>
            </a:r>
            <a:r>
              <a:rPr lang="en-US" altLang="zh-TW" dirty="0">
                <a:ea typeface="新細明體" charset="-120"/>
              </a:rPr>
              <a:t>be added to the declaration for the </a:t>
            </a:r>
            <a:r>
              <a:rPr lang="en-US" altLang="zh-TW" dirty="0" smtClean="0">
                <a:ea typeface="新細明體" charset="-120"/>
              </a:rPr>
              <a:t>attribute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The condition may use the name of the attribute, but any other relation or attribute name must be in a </a:t>
            </a:r>
            <a:r>
              <a:rPr lang="en-US" altLang="zh-TW" dirty="0" err="1">
                <a:ea typeface="新細明體" charset="-120"/>
              </a:rPr>
              <a:t>subquery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32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8E1E-2CD6-4F33-A1C9-7ACCC0C2DB87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44824"/>
            <a:ext cx="9144000" cy="411480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CREATE TABLE Sells (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	bar	</a:t>
            </a:r>
            <a:r>
              <a:rPr lang="en-US" altLang="zh-TW" dirty="0" smtClean="0">
                <a:latin typeface="Courier New" pitchFamily="49" charset="0"/>
                <a:ea typeface="新細明體" charset="-120"/>
              </a:rPr>
              <a:t>  CHAR(20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),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dirty="0" smtClean="0">
                <a:latin typeface="Courier New" pitchFamily="49" charset="0"/>
                <a:ea typeface="新細明體" charset="-120"/>
              </a:rPr>
              <a:t>alcohol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dirty="0" smtClean="0">
                <a:latin typeface="Courier New" pitchFamily="49" charset="0"/>
                <a:ea typeface="新細明體" charset="-120"/>
              </a:rPr>
              <a:t>CHAR(20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)	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CHECK (name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IN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			(SELECT name FROM 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Alcohols))</a:t>
            </a:r>
            <a:r>
              <a:rPr lang="en-US" altLang="zh-TW" dirty="0" smtClean="0">
                <a:latin typeface="Courier New" pitchFamily="49" charset="0"/>
                <a:ea typeface="新細明體" charset="-120"/>
              </a:rPr>
              <a:t>,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	price	REAL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CHECK ( price &lt;= 5.00 )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915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F76-8FFF-41D4-9925-F323B2FA3372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Timing of Checks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136904" cy="44196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An attribute-based check is checked </a:t>
            </a:r>
            <a:endParaRPr lang="en-US" altLang="zh-TW" dirty="0" smtClean="0">
              <a:ea typeface="新細明體" charset="-120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TW" sz="3200" dirty="0" smtClean="0">
                <a:solidFill>
                  <a:srgbClr val="FF0000"/>
                </a:solidFill>
                <a:ea typeface="新細明體" charset="-120"/>
              </a:rPr>
              <a:t>only </a:t>
            </a:r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when a value for that attribute is </a:t>
            </a:r>
            <a:r>
              <a:rPr lang="en-US" altLang="zh-TW" sz="3200" u="sng" dirty="0">
                <a:solidFill>
                  <a:srgbClr val="FF0000"/>
                </a:solidFill>
                <a:ea typeface="新細明體" charset="-120"/>
              </a:rPr>
              <a:t>inserted or </a:t>
            </a:r>
            <a:r>
              <a:rPr lang="en-US" altLang="zh-TW" sz="3200" u="sng" dirty="0" smtClean="0">
                <a:solidFill>
                  <a:srgbClr val="FF0000"/>
                </a:solidFill>
                <a:ea typeface="新細明體" charset="-120"/>
              </a:rPr>
              <a:t>updated</a:t>
            </a:r>
          </a:p>
          <a:p>
            <a:pPr lvl="1">
              <a:buFont typeface="Wingdings" pitchFamily="2" charset="2"/>
              <a:buChar char="ü"/>
            </a:pPr>
            <a:endParaRPr lang="en-US" altLang="zh-TW" sz="3200" u="sng" dirty="0">
              <a:ea typeface="新細明體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TW" dirty="0">
                <a:ea typeface="新細明體" charset="-120"/>
              </a:rPr>
              <a:t>Example: CHECK (price &lt;= 5.00) checks </a:t>
            </a:r>
            <a:r>
              <a:rPr lang="en-US" altLang="zh-TW" u="sng" dirty="0">
                <a:ea typeface="新細明體" charset="-120"/>
              </a:rPr>
              <a:t>every new price</a:t>
            </a:r>
            <a:r>
              <a:rPr lang="en-US" altLang="zh-TW" dirty="0">
                <a:ea typeface="新細明體" charset="-120"/>
              </a:rPr>
              <a:t> and rejects it if it is more than $</a:t>
            </a:r>
            <a:r>
              <a:rPr lang="en-US" altLang="zh-TW" dirty="0" smtClean="0">
                <a:ea typeface="新細明體" charset="-120"/>
              </a:rPr>
              <a:t>5</a:t>
            </a:r>
            <a:endParaRPr lang="en-US" altLang="zh-TW" dirty="0">
              <a:ea typeface="新細明體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TW" dirty="0">
                <a:ea typeface="新細明體" charset="-120"/>
              </a:rPr>
              <a:t>Example: CHECK </a:t>
            </a:r>
            <a:r>
              <a:rPr lang="en-US" altLang="zh-TW" dirty="0" smtClean="0">
                <a:ea typeface="新細明體" charset="-120"/>
              </a:rPr>
              <a:t>(name </a:t>
            </a:r>
            <a:r>
              <a:rPr lang="en-US" altLang="zh-TW" dirty="0">
                <a:ea typeface="新細明體" charset="-120"/>
              </a:rPr>
              <a:t>IN (SELECT name FROM </a:t>
            </a:r>
            <a:r>
              <a:rPr lang="en-US" altLang="zh-TW" dirty="0" smtClean="0">
                <a:ea typeface="新細明體" charset="-120"/>
              </a:rPr>
              <a:t>Alcohols))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not checked if a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name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is deleted from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Alcohols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(unlike foreign-keys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)</a:t>
            </a:r>
            <a:endParaRPr lang="en-US" altLang="zh-TW" dirty="0">
              <a:solidFill>
                <a:srgbClr val="FF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16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A33D-7FAC-4A5E-961B-0AD56CEF6399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76672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Tuple-Based Checks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16832"/>
            <a:ext cx="7772400" cy="4419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            CHECK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( &lt;condition&gt; ) </a:t>
            </a:r>
            <a:endParaRPr lang="en-US" altLang="zh-TW" dirty="0" smtClean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May </a:t>
            </a:r>
            <a:r>
              <a:rPr lang="en-US" altLang="zh-TW" dirty="0">
                <a:ea typeface="新細明體" charset="-120"/>
              </a:rPr>
              <a:t>be added as another element of a schema </a:t>
            </a:r>
            <a:r>
              <a:rPr lang="en-US" altLang="zh-TW" dirty="0" smtClean="0">
                <a:ea typeface="新細明體" charset="-120"/>
              </a:rPr>
              <a:t>definition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The condition may refer to any attribute of the relation, but any other attributes or relations require a </a:t>
            </a:r>
            <a:r>
              <a:rPr lang="en-US" altLang="zh-TW" dirty="0" err="1">
                <a:ea typeface="新細明體" charset="-120"/>
              </a:rPr>
              <a:t>subquery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Checked on insert or update </a:t>
            </a:r>
            <a:r>
              <a:rPr lang="en-US" altLang="zh-TW" dirty="0" smtClean="0">
                <a:ea typeface="新細明體" charset="-120"/>
              </a:rPr>
              <a:t>only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9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8BA-C81A-4C48-9662-368145856954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32656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Example: Tuple-Based Check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229600" cy="434340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Only </a:t>
            </a:r>
            <a:r>
              <a:rPr lang="en-US" altLang="zh-TW" sz="2800" dirty="0" smtClean="0">
                <a:ea typeface="新細明體" charset="-120"/>
              </a:rPr>
              <a:t>Mary’s </a:t>
            </a:r>
            <a:r>
              <a:rPr lang="en-US" altLang="zh-TW" sz="2800" dirty="0">
                <a:ea typeface="新細明體" charset="-120"/>
              </a:rPr>
              <a:t>Bar can sell </a:t>
            </a:r>
            <a:r>
              <a:rPr lang="en-US" altLang="zh-TW" sz="2800" dirty="0" smtClean="0">
                <a:ea typeface="新細明體" charset="-120"/>
              </a:rPr>
              <a:t>alcohol </a:t>
            </a:r>
            <a:r>
              <a:rPr lang="en-US" altLang="zh-TW" sz="2800" dirty="0">
                <a:ea typeface="新細明體" charset="-120"/>
              </a:rPr>
              <a:t>for more than $</a:t>
            </a:r>
            <a:r>
              <a:rPr lang="en-US" altLang="zh-TW" sz="2800" dirty="0" smtClean="0">
                <a:ea typeface="新細明體" charset="-120"/>
              </a:rPr>
              <a:t>5</a:t>
            </a:r>
          </a:p>
          <a:p>
            <a:endParaRPr lang="en-US" altLang="zh-TW" sz="2800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</a:t>
            </a:r>
            <a:r>
              <a:rPr lang="en-US" altLang="zh-TW" sz="2800" dirty="0">
                <a:latin typeface="Courier New" pitchFamily="49" charset="0"/>
                <a:ea typeface="新細明體" charset="-120"/>
              </a:rPr>
              <a:t>CREATE TABLE Sells (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latin typeface="Courier New" pitchFamily="49" charset="0"/>
                <a:ea typeface="新細明體" charset="-120"/>
              </a:rPr>
              <a:t>		bar		CHAR(20),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sz="2800" dirty="0" smtClean="0">
                <a:latin typeface="Courier New" pitchFamily="49" charset="0"/>
                <a:ea typeface="新細明體" charset="-120"/>
              </a:rPr>
              <a:t>alcohol</a:t>
            </a:r>
            <a:r>
              <a:rPr lang="en-US" altLang="zh-TW" sz="28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800" dirty="0" smtClean="0">
                <a:latin typeface="Courier New" pitchFamily="49" charset="0"/>
                <a:ea typeface="新細明體" charset="-120"/>
              </a:rPr>
              <a:t>CHAR(20</a:t>
            </a:r>
            <a:r>
              <a:rPr lang="en-US" altLang="zh-TW" sz="2800" dirty="0">
                <a:latin typeface="Courier New" pitchFamily="49" charset="0"/>
                <a:ea typeface="新細明體" charset="-120"/>
              </a:rPr>
              <a:t>),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latin typeface="Courier New" pitchFamily="49" charset="0"/>
                <a:ea typeface="新細明體" charset="-120"/>
              </a:rPr>
              <a:t>		price	REAL,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CHECK (bar = 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’</a:t>
            </a:r>
            <a:r>
              <a:rPr lang="en-US" altLang="zh-TW" sz="2800" dirty="0" err="1" smtClean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Mary”s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Bar’ 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					price &lt;= 5.00)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latin typeface="Courier New" pitchFamily="49" charset="0"/>
                <a:ea typeface="新細明體" charset="-120"/>
              </a:rPr>
              <a:t>	);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latin typeface="Courier New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44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E5E21-70F3-4F9E-97ED-9CA52FC26B6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20688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Transactions in SQL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136904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SQL supports transactions, often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behind the scenes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Each statement issued at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generic query interface is a transaction </a:t>
            </a:r>
            <a:r>
              <a:rPr lang="en-US" altLang="zh-TW" dirty="0">
                <a:solidFill>
                  <a:schemeClr val="bg2"/>
                </a:solidFill>
                <a:ea typeface="新細明體" charset="-120"/>
              </a:rPr>
              <a:t>by itself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In programming interfaces like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Embedded SQL</a:t>
            </a:r>
            <a:r>
              <a:rPr lang="en-US" altLang="zh-TW" dirty="0">
                <a:ea typeface="新細明體" charset="-120"/>
              </a:rPr>
              <a:t> or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PSM(Process Safety Management)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A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transaction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begins the first time an SQL statement is executed </a:t>
            </a:r>
            <a:r>
              <a:rPr lang="en-US" altLang="zh-TW" dirty="0">
                <a:ea typeface="新細明體" charset="-120"/>
              </a:rPr>
              <a:t>and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ends with the program</a:t>
            </a:r>
            <a:r>
              <a:rPr lang="en-US" altLang="zh-TW" dirty="0">
                <a:ea typeface="新細明體" charset="-120"/>
              </a:rPr>
              <a:t> or an explicit end.</a:t>
            </a:r>
          </a:p>
        </p:txBody>
      </p:sp>
    </p:spTree>
    <p:extLst>
      <p:ext uri="{BB962C8B-B14F-4D97-AF65-F5344CB8AC3E}">
        <p14:creationId xmlns:p14="http://schemas.microsoft.com/office/powerpoint/2010/main" val="19299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B7-FBC6-4AFF-8216-7C4AECCB632D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Assertions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8079432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These are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database-schema elements</a:t>
            </a:r>
            <a:r>
              <a:rPr lang="en-US" altLang="zh-TW" dirty="0">
                <a:ea typeface="新細明體" charset="-120"/>
              </a:rPr>
              <a:t>, like relations or </a:t>
            </a:r>
            <a:r>
              <a:rPr lang="en-US" altLang="zh-TW" dirty="0" smtClean="0">
                <a:ea typeface="新細明體" charset="-120"/>
              </a:rPr>
              <a:t>views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Defined by: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		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CREATE ASSERTION &lt;name&gt;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			CHECK ( &lt;condition&gt;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Condition may refer to any relation or attribute in the database schema.</a:t>
            </a:r>
          </a:p>
        </p:txBody>
      </p:sp>
    </p:spTree>
    <p:extLst>
      <p:ext uri="{BB962C8B-B14F-4D97-AF65-F5344CB8AC3E}">
        <p14:creationId xmlns:p14="http://schemas.microsoft.com/office/powerpoint/2010/main" val="12138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1042988" y="3573016"/>
            <a:ext cx="8101014" cy="2036763"/>
            <a:chOff x="657" y="2328"/>
            <a:chExt cx="5103" cy="1283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657" y="2328"/>
              <a:ext cx="3629" cy="128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4544" y="2404"/>
              <a:ext cx="1216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Bars with an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average price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above $5</a:t>
              </a:r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 flipH="1">
              <a:off x="4176" y="273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7C2E-F1FF-416E-AF88-B52369973E93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Example: Assertion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8001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In Sells(bar, </a:t>
            </a:r>
            <a:r>
              <a:rPr lang="en-US" altLang="zh-TW" dirty="0" smtClean="0">
                <a:ea typeface="新細明體" charset="-120"/>
              </a:rPr>
              <a:t>alcohol, price)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No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bar may charge an average of more than $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5</a:t>
            </a: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CREATE ASSERTION </a:t>
            </a:r>
            <a:r>
              <a:rPr lang="en-US" altLang="zh-TW" dirty="0" err="1">
                <a:ea typeface="新細明體" charset="-120"/>
              </a:rPr>
              <a:t>NoRipoffBars</a:t>
            </a:r>
            <a:r>
              <a:rPr lang="en-US" altLang="zh-TW" dirty="0">
                <a:ea typeface="新細明體" charset="-120"/>
              </a:rPr>
              <a:t> CHECK 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	NOT EXISTS 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		SELECT bar FROM Sells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		GROUP BY bar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		HAVING 5.00 &lt; AVG(price)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	));</a:t>
            </a:r>
          </a:p>
        </p:txBody>
      </p:sp>
    </p:spTree>
    <p:extLst>
      <p:ext uri="{BB962C8B-B14F-4D97-AF65-F5344CB8AC3E}">
        <p14:creationId xmlns:p14="http://schemas.microsoft.com/office/powerpoint/2010/main" val="109639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611560" y="3501008"/>
            <a:ext cx="7632848" cy="2016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00FE-E097-420B-8196-D4628525F6D0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32656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Example: Assertion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8151440" cy="4191000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In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Drinkers(name, </a:t>
            </a:r>
            <a:r>
              <a:rPr lang="en-US" altLang="zh-TW" sz="2800" dirty="0" err="1">
                <a:solidFill>
                  <a:srgbClr val="FF0000"/>
                </a:solidFill>
                <a:ea typeface="新細明體" charset="-120"/>
              </a:rPr>
              <a:t>addr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, phone)</a:t>
            </a:r>
            <a:r>
              <a:rPr lang="en-US" altLang="zh-TW" sz="2800" dirty="0">
                <a:ea typeface="新細明體" charset="-120"/>
              </a:rPr>
              <a:t> and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Bars(name, </a:t>
            </a:r>
            <a:r>
              <a:rPr lang="en-US" altLang="zh-TW" sz="2800" dirty="0" err="1">
                <a:solidFill>
                  <a:srgbClr val="FF0000"/>
                </a:solidFill>
                <a:ea typeface="新細明體" charset="-120"/>
              </a:rPr>
              <a:t>addr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, license)</a:t>
            </a:r>
            <a:r>
              <a:rPr lang="en-US" altLang="zh-TW" sz="2800" dirty="0">
                <a:ea typeface="新細明體" charset="-120"/>
              </a:rPr>
              <a:t>, there cannot be more bars than drinkers.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latin typeface="Courier New" pitchFamily="49" charset="0"/>
                <a:ea typeface="新細明體" charset="-120"/>
              </a:rPr>
              <a:t>CREATE ASSERTION </a:t>
            </a:r>
            <a:r>
              <a:rPr lang="en-US" altLang="zh-TW" sz="2800" dirty="0" err="1">
                <a:latin typeface="Courier New" pitchFamily="49" charset="0"/>
                <a:ea typeface="新細明體" charset="-120"/>
              </a:rPr>
              <a:t>FewBar</a:t>
            </a:r>
            <a:r>
              <a:rPr lang="en-US" altLang="zh-TW" sz="2800" dirty="0">
                <a:latin typeface="Courier New" pitchFamily="49" charset="0"/>
                <a:ea typeface="新細明體" charset="-120"/>
              </a:rPr>
              <a:t> CHECK (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latin typeface="Courier New" pitchFamily="49" charset="0"/>
                <a:ea typeface="新細明體" charset="-120"/>
              </a:rPr>
              <a:t>	(SELECT COUNT(*) FROM Bars) &lt;=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latin typeface="Courier New" pitchFamily="49" charset="0"/>
                <a:ea typeface="新細明體" charset="-120"/>
              </a:rPr>
              <a:t>	(SELECT COUNT(*) FROM Drinkers)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latin typeface="Courier New" pitchFamily="49" charset="0"/>
                <a:ea typeface="新細明體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752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940-B210-4A52-AEFE-DC973788D00B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32656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Timing of Assertion Checks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8229600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In principle, we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must check every assertion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after every modification to any relation of the database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 clever system can observe that only certain changes could cause a given assertion to be </a:t>
            </a:r>
            <a:r>
              <a:rPr lang="en-US" altLang="zh-TW" dirty="0" smtClean="0">
                <a:ea typeface="新細明體" charset="-120"/>
              </a:rPr>
              <a:t>violated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Example: No change to </a:t>
            </a:r>
            <a:r>
              <a:rPr lang="en-US" altLang="zh-TW" dirty="0" smtClean="0">
                <a:ea typeface="新細明體" charset="-120"/>
              </a:rPr>
              <a:t>Alcohols </a:t>
            </a:r>
            <a:r>
              <a:rPr lang="en-US" altLang="zh-TW" dirty="0">
                <a:ea typeface="新細明體" charset="-120"/>
              </a:rPr>
              <a:t>can affect </a:t>
            </a:r>
            <a:r>
              <a:rPr lang="en-US" altLang="zh-TW" dirty="0" err="1">
                <a:ea typeface="新細明體" charset="-120"/>
              </a:rPr>
              <a:t>FewBar</a:t>
            </a:r>
            <a:r>
              <a:rPr lang="en-US" altLang="zh-TW" dirty="0">
                <a:ea typeface="新細明體" charset="-120"/>
              </a:rPr>
              <a:t>.  Neither can an insertion to </a:t>
            </a:r>
            <a:r>
              <a:rPr lang="en-US" altLang="zh-TW" dirty="0" smtClean="0">
                <a:ea typeface="新細明體" charset="-120"/>
              </a:rPr>
              <a:t>Drinkers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29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9C8E-7B5D-49DA-B25F-DCFFD3375CC1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76672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Triggers: Motivation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136904" cy="4191000"/>
          </a:xfrm>
        </p:spPr>
        <p:txBody>
          <a:bodyPr/>
          <a:lstStyle/>
          <a:p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Attribute- and tuple-based checks</a:t>
            </a:r>
            <a:r>
              <a:rPr lang="en-US" altLang="zh-TW" dirty="0">
                <a:ea typeface="新細明體" charset="-120"/>
              </a:rPr>
              <a:t> have </a:t>
            </a:r>
            <a:r>
              <a:rPr lang="en-US" altLang="zh-TW" sz="4000" dirty="0">
                <a:solidFill>
                  <a:srgbClr val="FF0000"/>
                </a:solidFill>
                <a:ea typeface="新細明體" charset="-120"/>
              </a:rPr>
              <a:t>limited </a:t>
            </a:r>
            <a:r>
              <a:rPr lang="en-US" altLang="zh-TW" sz="4000" dirty="0" smtClean="0">
                <a:solidFill>
                  <a:srgbClr val="FF0000"/>
                </a:solidFill>
                <a:ea typeface="新細明體" charset="-120"/>
              </a:rPr>
              <a:t>capabilities</a:t>
            </a:r>
            <a:endParaRPr lang="en-US" altLang="zh-TW" sz="4000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Assertions are sufficiently general for most constraint applications, but they are hard to implement </a:t>
            </a:r>
            <a:r>
              <a:rPr lang="en-US" altLang="zh-TW" dirty="0" smtClean="0">
                <a:ea typeface="新細明體" charset="-120"/>
              </a:rPr>
              <a:t>efficiently</a:t>
            </a:r>
          </a:p>
          <a:p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The DBMS must have real intelligence to avoid checking assertions that couldn’t possibly have been </a:t>
            </a:r>
            <a:r>
              <a:rPr lang="en-US" altLang="zh-TW" dirty="0" smtClean="0">
                <a:ea typeface="新細明體" charset="-120"/>
              </a:rPr>
              <a:t>violated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1EBD-81D7-4D21-A2E5-2D12E73E9AFA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Triggers: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844824"/>
            <a:ext cx="7863408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 trigger allows the user to </a:t>
            </a:r>
            <a:endParaRPr lang="en-US" altLang="zh-TW" dirty="0" smtClean="0">
              <a:ea typeface="新細明體" charset="-120"/>
            </a:endParaRPr>
          </a:p>
          <a:p>
            <a:pPr marL="0" indent="0">
              <a:buNone/>
            </a:pPr>
            <a:r>
              <a:rPr lang="en-US" altLang="zh-TW" sz="4400" dirty="0" smtClean="0">
                <a:solidFill>
                  <a:srgbClr val="FF0000"/>
                </a:solidFill>
                <a:ea typeface="新細明體" charset="-120"/>
              </a:rPr>
              <a:t>specify </a:t>
            </a:r>
            <a:r>
              <a:rPr lang="en-US" altLang="zh-TW" sz="4400" dirty="0">
                <a:solidFill>
                  <a:srgbClr val="FF0000"/>
                </a:solidFill>
                <a:ea typeface="新細明體" charset="-120"/>
              </a:rPr>
              <a:t>when the check </a:t>
            </a:r>
            <a:r>
              <a:rPr lang="en-US" altLang="zh-TW" sz="4400" dirty="0" smtClean="0">
                <a:solidFill>
                  <a:srgbClr val="FF0000"/>
                </a:solidFill>
                <a:ea typeface="新細明體" charset="-120"/>
              </a:rPr>
              <a:t>occurs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Like an assertion, a trigger has a general-purpose condition and also can perform any sequence of SQL database </a:t>
            </a:r>
            <a:r>
              <a:rPr lang="en-US" altLang="zh-TW" dirty="0" smtClean="0">
                <a:ea typeface="新細明體" charset="-120"/>
              </a:rPr>
              <a:t>modifications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47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8C5-4ECF-4850-BE58-ABFA7BDD232C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Event-Condition-Action Rules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848600" cy="4343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Another name for “trigger” is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ECA rule</a:t>
            </a:r>
            <a:r>
              <a:rPr lang="en-US" altLang="zh-TW" dirty="0">
                <a:ea typeface="新細明體" charset="-120"/>
              </a:rPr>
              <a:t>, or event-condition-action </a:t>
            </a:r>
            <a:r>
              <a:rPr lang="en-US" altLang="zh-TW" dirty="0" smtClean="0">
                <a:ea typeface="新細明體" charset="-120"/>
              </a:rPr>
              <a:t>rule</a:t>
            </a:r>
          </a:p>
          <a:p>
            <a:endParaRPr lang="en-US" altLang="zh-TW" dirty="0">
              <a:ea typeface="新細明體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TW" i="1" u="sng" dirty="0">
                <a:solidFill>
                  <a:srgbClr val="FF0000"/>
                </a:solidFill>
                <a:ea typeface="新細明體" charset="-120"/>
              </a:rPr>
              <a:t>Event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:  typically a type of database modification, e.g., “insert on Sells.”</a:t>
            </a:r>
          </a:p>
          <a:p>
            <a:pPr>
              <a:buFont typeface="Wingdings" pitchFamily="2" charset="2"/>
              <a:buChar char="Ø"/>
            </a:pPr>
            <a:r>
              <a:rPr lang="en-US" altLang="zh-TW" i="1" u="sng" dirty="0">
                <a:solidFill>
                  <a:srgbClr val="FF0000"/>
                </a:solidFill>
                <a:ea typeface="新細明體" charset="-120"/>
              </a:rPr>
              <a:t>Condition</a:t>
            </a:r>
            <a:r>
              <a:rPr lang="en-US" altLang="zh-TW" dirty="0">
                <a:ea typeface="新細明體" charset="-120"/>
              </a:rPr>
              <a:t> : Any SQL </a:t>
            </a:r>
            <a:r>
              <a:rPr lang="en-US" altLang="zh-TW" dirty="0" err="1">
                <a:ea typeface="新細明體" charset="-120"/>
              </a:rPr>
              <a:t>boolean</a:t>
            </a:r>
            <a:r>
              <a:rPr lang="en-US" altLang="zh-TW" dirty="0">
                <a:ea typeface="新細明體" charset="-120"/>
              </a:rPr>
              <a:t>-valued </a:t>
            </a:r>
            <a:r>
              <a:rPr lang="en-US" altLang="zh-TW" dirty="0" smtClean="0">
                <a:ea typeface="新細明體" charset="-120"/>
              </a:rPr>
              <a:t>expression</a:t>
            </a:r>
            <a:endParaRPr lang="en-US" altLang="zh-TW" dirty="0">
              <a:ea typeface="新細明體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TW" i="1" u="sng" dirty="0">
                <a:solidFill>
                  <a:srgbClr val="FF0000"/>
                </a:solidFill>
                <a:ea typeface="新細明體" charset="-120"/>
              </a:rPr>
              <a:t>Action</a:t>
            </a:r>
            <a:r>
              <a:rPr lang="en-US" altLang="zh-TW" dirty="0">
                <a:ea typeface="新細明體" charset="-120"/>
              </a:rPr>
              <a:t> : Any SQL </a:t>
            </a:r>
            <a:r>
              <a:rPr lang="en-US" altLang="zh-TW" dirty="0" smtClean="0">
                <a:ea typeface="新細明體" charset="-120"/>
              </a:rPr>
              <a:t>statements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78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4482-72F3-4864-832C-D69227F61ABC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Example: A Trigger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628800"/>
            <a:ext cx="7772400" cy="44196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There are many details to learn about </a:t>
            </a:r>
            <a:r>
              <a:rPr lang="en-US" altLang="zh-TW" dirty="0" smtClean="0">
                <a:ea typeface="新細明體" charset="-120"/>
              </a:rPr>
              <a:t>triggers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Here is an example to set the </a:t>
            </a:r>
            <a:r>
              <a:rPr lang="en-US" altLang="zh-TW" dirty="0" smtClean="0">
                <a:ea typeface="新細明體" charset="-120"/>
              </a:rPr>
              <a:t>stage</a:t>
            </a:r>
            <a:endParaRPr lang="en-US" altLang="zh-TW" dirty="0">
              <a:ea typeface="新細明體" charset="-12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TW" dirty="0">
                <a:ea typeface="新細明體" charset="-120"/>
              </a:rPr>
              <a:t>Instead of using a foreign-key constraint </a:t>
            </a:r>
            <a:r>
              <a:rPr lang="en-US" altLang="zh-TW" dirty="0" smtClean="0">
                <a:ea typeface="新細明體" charset="-120"/>
              </a:rPr>
              <a:t>and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rejecting insertions into Sells(bar,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alcohol,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price) with unknown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alcohol</a:t>
            </a:r>
            <a:endParaRPr lang="en-US" altLang="zh-TW" dirty="0">
              <a:ea typeface="新細明體" charset="-12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TW" dirty="0" smtClean="0">
                <a:ea typeface="新細明體" charset="-120"/>
              </a:rPr>
              <a:t>a </a:t>
            </a:r>
            <a:r>
              <a:rPr lang="en-US" altLang="zh-TW" dirty="0">
                <a:ea typeface="新細明體" charset="-120"/>
              </a:rPr>
              <a:t>trigger can add that </a:t>
            </a:r>
            <a:r>
              <a:rPr lang="en-US" altLang="zh-TW" dirty="0" smtClean="0">
                <a:ea typeface="新細明體" charset="-120"/>
              </a:rPr>
              <a:t>alcohol </a:t>
            </a:r>
            <a:r>
              <a:rPr lang="en-US" altLang="zh-TW" dirty="0">
                <a:ea typeface="新細明體" charset="-120"/>
              </a:rPr>
              <a:t>to </a:t>
            </a:r>
            <a:r>
              <a:rPr lang="en-US" altLang="zh-TW" dirty="0" smtClean="0">
                <a:ea typeface="新細明體" charset="-120"/>
              </a:rPr>
              <a:t>Alcohols</a:t>
            </a:r>
            <a:r>
              <a:rPr lang="en-US" altLang="zh-TW" dirty="0">
                <a:ea typeface="新細明體" charset="-120"/>
              </a:rPr>
              <a:t>, with a NULL </a:t>
            </a:r>
            <a:r>
              <a:rPr lang="en-US" altLang="zh-TW" dirty="0" smtClean="0">
                <a:ea typeface="新細明體" charset="-120"/>
              </a:rPr>
              <a:t>manufacturer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55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27" name="Group 15"/>
          <p:cNvGrpSpPr>
            <a:grpSpLocks/>
          </p:cNvGrpSpPr>
          <p:nvPr/>
        </p:nvGrpSpPr>
        <p:grpSpPr bwMode="auto">
          <a:xfrm>
            <a:off x="1331639" y="5105400"/>
            <a:ext cx="7557281" cy="990600"/>
            <a:chOff x="672" y="3216"/>
            <a:chExt cx="4465" cy="624"/>
          </a:xfrm>
        </p:grpSpPr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672" y="3216"/>
              <a:ext cx="2976" cy="624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>
                <a:latin typeface="Tahoma" pitchFamily="34" charset="0"/>
              </a:endParaRP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4176" y="3456"/>
              <a:ext cx="9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The action</a:t>
              </a:r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 flipH="1" flipV="1">
              <a:off x="3648" y="3504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8928" name="Group 16"/>
          <p:cNvGrpSpPr>
            <a:grpSpLocks/>
          </p:cNvGrpSpPr>
          <p:nvPr/>
        </p:nvGrpSpPr>
        <p:grpSpPr bwMode="auto">
          <a:xfrm>
            <a:off x="1331640" y="3892550"/>
            <a:ext cx="8640960" cy="1136650"/>
            <a:chOff x="672" y="2452"/>
            <a:chExt cx="4856" cy="716"/>
          </a:xfrm>
        </p:grpSpPr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672" y="2544"/>
              <a:ext cx="3312" cy="624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>
                <a:latin typeface="Tahoma" pitchFamily="34" charset="0"/>
              </a:endParaRPr>
            </a:p>
          </p:txBody>
        </p: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4310" y="2452"/>
              <a:ext cx="121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The condition</a:t>
              </a:r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 flipH="1">
              <a:off x="3984" y="264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8919" name="Group 7"/>
          <p:cNvGrpSpPr>
            <a:grpSpLocks/>
          </p:cNvGrpSpPr>
          <p:nvPr/>
        </p:nvGrpSpPr>
        <p:grpSpPr bwMode="auto">
          <a:xfrm>
            <a:off x="1331638" y="1987550"/>
            <a:ext cx="6823349" cy="984250"/>
            <a:chOff x="672" y="1252"/>
            <a:chExt cx="3979" cy="620"/>
          </a:xfrm>
        </p:grpSpPr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672" y="1584"/>
              <a:ext cx="2448" cy="28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3734" y="1252"/>
              <a:ext cx="9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The event</a:t>
              </a:r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 flipH="1">
              <a:off x="3120" y="1392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905000"/>
            <a:ext cx="7315200" cy="4191000"/>
          </a:xfrm>
          <a:noFill/>
          <a:ln>
            <a:noFill/>
          </a:ln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CREATE TRIGGER </a:t>
            </a:r>
            <a:r>
              <a:rPr lang="en-US" altLang="zh-TW" sz="2800" dirty="0" err="1" smtClean="0">
                <a:ea typeface="新細明體" charset="-120"/>
              </a:rPr>
              <a:t>AlcoholTrig</a:t>
            </a:r>
            <a:endParaRPr lang="en-US" altLang="zh-TW" sz="2800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AFTER INSERT ON Sells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REFERENCING NEW ROW AS </a:t>
            </a:r>
            <a:r>
              <a:rPr lang="en-US" altLang="zh-TW" sz="2800" dirty="0" err="1">
                <a:ea typeface="新細明體" charset="-120"/>
              </a:rPr>
              <a:t>NewTuple</a:t>
            </a:r>
            <a:endParaRPr lang="en-US" altLang="zh-TW" sz="2800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FOR EACH ROW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WHEN (</a:t>
            </a:r>
            <a:r>
              <a:rPr lang="en-US" altLang="zh-TW" sz="2800" dirty="0" err="1" smtClean="0">
                <a:ea typeface="新細明體" charset="-120"/>
              </a:rPr>
              <a:t>NewTuple.alcohol</a:t>
            </a:r>
            <a:r>
              <a:rPr lang="en-US" altLang="zh-TW" sz="2800" dirty="0" smtClean="0"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NOT IN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	(SELECT name FROM </a:t>
            </a:r>
            <a:r>
              <a:rPr lang="en-US" altLang="zh-TW" sz="2800" dirty="0" err="1" smtClean="0">
                <a:ea typeface="新細明體" charset="-120"/>
              </a:rPr>
              <a:t>Aocohols</a:t>
            </a:r>
            <a:r>
              <a:rPr lang="en-US" altLang="zh-TW" sz="2800" dirty="0">
                <a:ea typeface="新細明體" charset="-120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INSERT INTO </a:t>
            </a:r>
            <a:r>
              <a:rPr lang="en-US" altLang="zh-TW" sz="2800" dirty="0" smtClean="0">
                <a:ea typeface="新細明體" charset="-120"/>
              </a:rPr>
              <a:t>Alcohols(name</a:t>
            </a:r>
            <a:r>
              <a:rPr lang="en-US" altLang="zh-TW" sz="2800" dirty="0">
                <a:ea typeface="新細明體" charset="-12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	</a:t>
            </a:r>
            <a:r>
              <a:rPr lang="en-US" altLang="zh-TW" sz="2800" dirty="0" smtClean="0">
                <a:ea typeface="新細明體" charset="-120"/>
              </a:rPr>
              <a:t>VALUES(</a:t>
            </a:r>
            <a:r>
              <a:rPr lang="en-US" altLang="zh-TW" sz="2800" dirty="0" err="1" smtClean="0">
                <a:ea typeface="新細明體" charset="-120"/>
              </a:rPr>
              <a:t>NewTuple.alcohol</a:t>
            </a:r>
            <a:r>
              <a:rPr lang="en-US" altLang="zh-TW" sz="2800" dirty="0" smtClean="0">
                <a:ea typeface="新細明體" charset="-120"/>
              </a:rPr>
              <a:t>);</a:t>
            </a:r>
            <a:endParaRPr lang="en-US" altLang="zh-TW" sz="2800" dirty="0">
              <a:ea typeface="新細明體" charset="-120"/>
            </a:endParaRPr>
          </a:p>
        </p:txBody>
      </p: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F41-F0E0-447E-A228-F2B7EDC573E7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476672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Example: Trigger Definition</a:t>
            </a:r>
          </a:p>
        </p:txBody>
      </p:sp>
    </p:spTree>
    <p:extLst>
      <p:ext uri="{BB962C8B-B14F-4D97-AF65-F5344CB8AC3E}">
        <p14:creationId xmlns:p14="http://schemas.microsoft.com/office/powerpoint/2010/main" val="270240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2C8B-4024-4089-A231-6EE524698D9F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Options: </a:t>
            </a: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CREATE </a:t>
            </a:r>
            <a:r>
              <a:rPr lang="en-US" altLang="zh-TW" dirty="0">
                <a:ea typeface="新細明體" charset="-120"/>
              </a:rPr>
              <a:t>TRIGGER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57400"/>
            <a:ext cx="8460432" cy="41910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CREATE TRIGGER &lt;name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&gt;</a:t>
            </a:r>
          </a:p>
          <a:p>
            <a:endParaRPr lang="en-US" altLang="zh-TW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Option</a:t>
            </a:r>
            <a:r>
              <a:rPr lang="en-US" altLang="zh-TW" dirty="0" smtClean="0">
                <a:ea typeface="新細明體" charset="-120"/>
              </a:rPr>
              <a:t>:</a:t>
            </a:r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CREATE OR REPLACE TRIGGER &lt;name&gt;</a:t>
            </a:r>
          </a:p>
          <a:p>
            <a:pPr lvl="1"/>
            <a:r>
              <a:rPr lang="en-US" altLang="zh-TW" dirty="0">
                <a:ea typeface="新細明體" charset="-120"/>
              </a:rPr>
              <a:t>Useful if there is a trigger with that name and you want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modify the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trigger</a:t>
            </a:r>
            <a:endParaRPr lang="en-US" altLang="zh-TW" dirty="0">
              <a:solidFill>
                <a:srgbClr val="FF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29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972A-49FA-4827-9A54-506DA482B755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7315200" cy="8382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Statement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“COMMIT”</a:t>
            </a:r>
            <a:endParaRPr lang="en-US" altLang="zh-TW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SQL statement COMMIT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causes a transaction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to complete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It means that database </a:t>
            </a:r>
            <a:r>
              <a:rPr lang="en-US" altLang="zh-TW" sz="3200" u="sng" dirty="0">
                <a:solidFill>
                  <a:srgbClr val="FF0000"/>
                </a:solidFill>
                <a:ea typeface="新細明體" charset="-120"/>
              </a:rPr>
              <a:t>modifications are now permanent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8400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4C23-EA22-4E0B-AB9B-7FAE06AD04DD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2656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Options: The Condition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8280920" cy="41910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AFTER</a:t>
            </a:r>
            <a:r>
              <a:rPr lang="en-US" altLang="zh-TW" dirty="0">
                <a:ea typeface="新細明體" charset="-120"/>
              </a:rPr>
              <a:t> can be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BEFORE</a:t>
            </a:r>
            <a:endParaRPr lang="en-US" altLang="zh-TW" dirty="0">
              <a:solidFill>
                <a:srgbClr val="FF0000"/>
              </a:solidFill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Also, INSTEAD OF, if the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relation is a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view</a:t>
            </a:r>
            <a:endParaRPr lang="en-US" altLang="zh-TW" u="sng" dirty="0">
              <a:solidFill>
                <a:srgbClr val="FF0000"/>
              </a:solidFill>
              <a:ea typeface="新細明體" charset="-120"/>
            </a:endParaRPr>
          </a:p>
          <a:p>
            <a:pPr lvl="2"/>
            <a:r>
              <a:rPr lang="en-US" altLang="zh-TW" dirty="0">
                <a:ea typeface="新細明體" charset="-120"/>
              </a:rPr>
              <a:t>A great way to execute view modifications: have triggers translate them to appropriate modifications on the base </a:t>
            </a:r>
            <a:r>
              <a:rPr lang="en-US" altLang="zh-TW" dirty="0" smtClean="0">
                <a:ea typeface="新細明體" charset="-120"/>
              </a:rPr>
              <a:t>tables</a:t>
            </a:r>
          </a:p>
          <a:p>
            <a:pPr lvl="2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INSERT</a:t>
            </a:r>
            <a:r>
              <a:rPr lang="en-US" altLang="zh-TW" dirty="0">
                <a:ea typeface="新細明體" charset="-120"/>
              </a:rPr>
              <a:t> can be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DELETE</a:t>
            </a:r>
            <a:r>
              <a:rPr lang="en-US" altLang="zh-TW" dirty="0">
                <a:ea typeface="新細明體" charset="-120"/>
              </a:rPr>
              <a:t> or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UPDATE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And UPDATE can be UPDATE . . . ON a particular </a:t>
            </a:r>
            <a:r>
              <a:rPr lang="en-US" altLang="zh-TW" dirty="0" smtClean="0">
                <a:ea typeface="新細明體" charset="-120"/>
              </a:rPr>
              <a:t>attribute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08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0368-F7CD-4B5D-A19C-04C1D7E07185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Options: FOR EACH ROW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Triggers are either </a:t>
            </a:r>
            <a:r>
              <a:rPr lang="en-US" altLang="zh-TW" i="1" dirty="0">
                <a:ea typeface="新細明體" charset="-120"/>
              </a:rPr>
              <a:t>row-level</a:t>
            </a:r>
            <a:r>
              <a:rPr lang="en-US" altLang="zh-TW" dirty="0">
                <a:ea typeface="新細明體" charset="-120"/>
              </a:rPr>
              <a:t>  or </a:t>
            </a:r>
            <a:r>
              <a:rPr lang="en-US" altLang="zh-TW" i="1" dirty="0" smtClean="0">
                <a:ea typeface="新細明體" charset="-120"/>
              </a:rPr>
              <a:t>statement-level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FOR EACH ROW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indicates row-level; its absence indicates </a:t>
            </a:r>
            <a:r>
              <a:rPr lang="en-US" altLang="zh-TW" dirty="0" smtClean="0">
                <a:ea typeface="新細明體" charset="-120"/>
              </a:rPr>
              <a:t>statement-level</a:t>
            </a: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Row level triggers are executed once for each modified </a:t>
            </a:r>
            <a:r>
              <a:rPr lang="en-US" altLang="zh-TW" dirty="0" smtClean="0">
                <a:ea typeface="新細明體" charset="-120"/>
              </a:rPr>
              <a:t>tuple</a:t>
            </a: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Statement-level triggers execute once for an SQL statement, regardless of how many tuples are </a:t>
            </a:r>
            <a:r>
              <a:rPr lang="en-US" altLang="zh-TW" dirty="0" smtClean="0">
                <a:ea typeface="新細明體" charset="-120"/>
              </a:rPr>
              <a:t>modified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57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876B-2828-4660-8C33-ECADA016D0FC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Options: REFERENCING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628800"/>
            <a:ext cx="8136904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INSERT statements imply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a new tuple (for row-level) </a:t>
            </a:r>
            <a:r>
              <a:rPr lang="en-US" altLang="zh-TW" dirty="0">
                <a:ea typeface="新細明體" charset="-120"/>
              </a:rPr>
              <a:t>or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new set of tuples (for statement-level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)</a:t>
            </a:r>
            <a:endParaRPr lang="en-US" altLang="zh-TW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DELETE implies an old tuple or </a:t>
            </a:r>
            <a:r>
              <a:rPr lang="en-US" altLang="zh-TW" dirty="0" smtClean="0">
                <a:ea typeface="新細明體" charset="-120"/>
              </a:rPr>
              <a:t>table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UPDATE implies </a:t>
            </a:r>
            <a:r>
              <a:rPr lang="en-US" altLang="zh-TW" dirty="0" smtClean="0">
                <a:ea typeface="新細明體" charset="-120"/>
              </a:rPr>
              <a:t>both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Refer to these </a:t>
            </a:r>
            <a:r>
              <a:rPr lang="en-US" altLang="zh-TW" dirty="0" smtClean="0">
                <a:ea typeface="新細明體" charset="-120"/>
              </a:rPr>
              <a:t>by</a:t>
            </a:r>
          </a:p>
          <a:p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[NEW OLD][TUPLE TABLE] AS &lt;name&gt;</a:t>
            </a:r>
          </a:p>
        </p:txBody>
      </p:sp>
    </p:spTree>
    <p:extLst>
      <p:ext uri="{BB962C8B-B14F-4D97-AF65-F5344CB8AC3E}">
        <p14:creationId xmlns:p14="http://schemas.microsoft.com/office/powerpoint/2010/main" val="17663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9D47-6CA5-46E0-8CA5-A7F99A489EDB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Options: The Condition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640960" cy="44958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Any </a:t>
            </a:r>
            <a:r>
              <a:rPr lang="en-US" altLang="zh-TW" dirty="0" err="1">
                <a:ea typeface="新細明體" charset="-120"/>
              </a:rPr>
              <a:t>boolean</a:t>
            </a:r>
            <a:r>
              <a:rPr lang="en-US" altLang="zh-TW" dirty="0">
                <a:ea typeface="新細明體" charset="-120"/>
              </a:rPr>
              <a:t>-valued condition is </a:t>
            </a:r>
            <a:r>
              <a:rPr lang="en-US" altLang="zh-TW" dirty="0" smtClean="0">
                <a:ea typeface="新細明體" charset="-120"/>
              </a:rPr>
              <a:t>appropriate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It is evaluated before or after the triggering event, depending on whether BEFORE or AFTER is used in the </a:t>
            </a:r>
            <a:r>
              <a:rPr lang="en-US" altLang="zh-TW" dirty="0" smtClean="0">
                <a:ea typeface="新細明體" charset="-120"/>
              </a:rPr>
              <a:t>event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Access the new/old tuple or set of tuples through the names declared in the REFERENCING </a:t>
            </a:r>
            <a:r>
              <a:rPr lang="en-US" altLang="zh-TW" dirty="0" smtClean="0">
                <a:ea typeface="新細明體" charset="-120"/>
              </a:rPr>
              <a:t>clause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64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3314-1A0C-43C6-885B-38547658E6AA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Options: The Action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80920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There can be more than one SQL statement in the action.</a:t>
            </a:r>
          </a:p>
          <a:p>
            <a:pPr lvl="1"/>
            <a:r>
              <a:rPr lang="en-US" altLang="zh-TW" dirty="0">
                <a:ea typeface="新細明體" charset="-120"/>
              </a:rPr>
              <a:t>Surround by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BEGIN . . . END</a:t>
            </a:r>
            <a:r>
              <a:rPr lang="en-US" altLang="zh-TW" dirty="0">
                <a:ea typeface="新細明體" charset="-120"/>
              </a:rPr>
              <a:t> if there is more than </a:t>
            </a:r>
            <a:r>
              <a:rPr lang="en-US" altLang="zh-TW" dirty="0" smtClean="0">
                <a:ea typeface="新細明體" charset="-120"/>
              </a:rPr>
              <a:t>one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But queries make no sense in an action, so we are really limited to </a:t>
            </a:r>
            <a:r>
              <a:rPr lang="en-US" altLang="zh-TW" dirty="0" smtClean="0">
                <a:ea typeface="新細明體" charset="-120"/>
              </a:rPr>
              <a:t>modifications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1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B942-D37B-46A8-B5F9-CE117A98804B}" type="slidenum">
              <a:rPr lang="en-US" altLang="zh-TW"/>
              <a:pPr/>
              <a:t>65</a:t>
            </a:fld>
            <a:endParaRPr lang="en-US" altLang="zh-TW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2656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Another 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484784"/>
            <a:ext cx="7315200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Using Sells(bar, </a:t>
            </a:r>
            <a:r>
              <a:rPr lang="en-US" altLang="zh-TW" dirty="0" smtClean="0">
                <a:ea typeface="新細明體" charset="-120"/>
              </a:rPr>
              <a:t>alcohol, </a:t>
            </a:r>
            <a:r>
              <a:rPr lang="en-US" altLang="zh-TW" dirty="0">
                <a:ea typeface="新細明體" charset="-120"/>
              </a:rPr>
              <a:t>price) and a unary relation </a:t>
            </a:r>
            <a:r>
              <a:rPr lang="en-US" altLang="zh-TW" dirty="0" err="1">
                <a:ea typeface="新細明體" charset="-120"/>
              </a:rPr>
              <a:t>RipoffBars</a:t>
            </a:r>
            <a:r>
              <a:rPr lang="en-US" altLang="zh-TW" dirty="0">
                <a:ea typeface="新細明體" charset="-120"/>
              </a:rPr>
              <a:t>(bar)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created for the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purpose</a:t>
            </a:r>
            <a:r>
              <a:rPr lang="en-US" altLang="zh-TW" dirty="0" smtClean="0">
                <a:ea typeface="新細明體" charset="-120"/>
              </a:rPr>
              <a:t>,</a:t>
            </a:r>
          </a:p>
          <a:p>
            <a:pPr>
              <a:buFont typeface="Wingdings" pitchFamily="2" charset="2"/>
              <a:buChar char="ü"/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maintain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a list of bars that raise the price of any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alcohol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by more than $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1</a:t>
            </a:r>
            <a:endParaRPr lang="en-US" altLang="zh-TW" dirty="0">
              <a:solidFill>
                <a:srgbClr val="0000FF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52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347787" y="488950"/>
            <a:ext cx="8192765" cy="1670050"/>
            <a:chOff x="672" y="772"/>
            <a:chExt cx="4911" cy="1052"/>
          </a:xfrm>
        </p:grpSpPr>
        <p:sp>
          <p:nvSpPr>
            <p:cNvPr id="47108" name="Text Box 4"/>
            <p:cNvSpPr txBox="1">
              <a:spLocks noChangeArrowheads="1"/>
            </p:cNvSpPr>
            <p:nvPr/>
          </p:nvSpPr>
          <p:spPr bwMode="auto">
            <a:xfrm>
              <a:off x="4406" y="772"/>
              <a:ext cx="1177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The event –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only changes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to prices</a:t>
              </a:r>
            </a:p>
          </p:txBody>
        </p:sp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672" y="1536"/>
              <a:ext cx="3408" cy="28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 flipH="1">
              <a:off x="4262" y="1066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5" name="Group 11"/>
          <p:cNvGrpSpPr>
            <a:grpSpLocks/>
          </p:cNvGrpSpPr>
          <p:nvPr/>
        </p:nvGrpSpPr>
        <p:grpSpPr bwMode="auto">
          <a:xfrm>
            <a:off x="1347787" y="2205608"/>
            <a:ext cx="6721174" cy="1367408"/>
            <a:chOff x="672" y="1872"/>
            <a:chExt cx="4078" cy="816"/>
          </a:xfrm>
        </p:grpSpPr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672" y="1872"/>
              <a:ext cx="2256" cy="816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3" name="Text Box 9"/>
            <p:cNvSpPr txBox="1">
              <a:spLocks noChangeArrowheads="1"/>
            </p:cNvSpPr>
            <p:nvPr/>
          </p:nvSpPr>
          <p:spPr bwMode="auto">
            <a:xfrm>
              <a:off x="3446" y="1924"/>
              <a:ext cx="130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Updates let us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talk about old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and new tuples</a:t>
              </a:r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flipH="1">
              <a:off x="2928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9" name="Group 15"/>
          <p:cNvGrpSpPr>
            <a:grpSpLocks/>
          </p:cNvGrpSpPr>
          <p:nvPr/>
        </p:nvGrpSpPr>
        <p:grpSpPr bwMode="auto">
          <a:xfrm>
            <a:off x="1347787" y="3293095"/>
            <a:ext cx="6868911" cy="708025"/>
            <a:chOff x="672" y="2548"/>
            <a:chExt cx="4045" cy="446"/>
          </a:xfrm>
        </p:grpSpPr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672" y="2736"/>
              <a:ext cx="1728" cy="240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7" name="Text Box 13"/>
            <p:cNvSpPr txBox="1">
              <a:spLocks noChangeArrowheads="1"/>
            </p:cNvSpPr>
            <p:nvPr/>
          </p:nvSpPr>
          <p:spPr bwMode="auto">
            <a:xfrm>
              <a:off x="3062" y="2548"/>
              <a:ext cx="165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We need to consider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each price change</a:t>
              </a:r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flipH="1">
              <a:off x="2400" y="2784"/>
              <a:ext cx="62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23" name="Group 19"/>
          <p:cNvGrpSpPr>
            <a:grpSpLocks/>
          </p:cNvGrpSpPr>
          <p:nvPr/>
        </p:nvGrpSpPr>
        <p:grpSpPr bwMode="auto">
          <a:xfrm>
            <a:off x="1347787" y="2661791"/>
            <a:ext cx="8624813" cy="1822450"/>
            <a:chOff x="672" y="2164"/>
            <a:chExt cx="5168" cy="1148"/>
          </a:xfrm>
        </p:grpSpPr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672" y="3024"/>
              <a:ext cx="3744" cy="288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4886" y="2164"/>
              <a:ext cx="954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Condition: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a raise in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price &gt; $1</a:t>
              </a:r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flipH="1">
              <a:off x="4416" y="2496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27" name="Group 23"/>
          <p:cNvGrpSpPr>
            <a:grpSpLocks/>
          </p:cNvGrpSpPr>
          <p:nvPr/>
        </p:nvGrpSpPr>
        <p:grpSpPr bwMode="auto">
          <a:xfrm>
            <a:off x="1355725" y="4568030"/>
            <a:ext cx="8408383" cy="1022350"/>
            <a:chOff x="672" y="3360"/>
            <a:chExt cx="5040" cy="644"/>
          </a:xfrm>
        </p:grpSpPr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672" y="3360"/>
              <a:ext cx="2544" cy="57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5" name="Text Box 21"/>
            <p:cNvSpPr txBox="1">
              <a:spLocks noChangeArrowheads="1"/>
            </p:cNvSpPr>
            <p:nvPr/>
          </p:nvSpPr>
          <p:spPr bwMode="auto">
            <a:xfrm>
              <a:off x="3830" y="3364"/>
              <a:ext cx="188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When the price change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is great enough, add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the bar to </a:t>
              </a:r>
              <a:r>
                <a:rPr lang="en-US" altLang="zh-TW" sz="2000" b="1" dirty="0" err="1">
                  <a:latin typeface="Tahoma" pitchFamily="34" charset="0"/>
                  <a:ea typeface="新細明體" charset="-120"/>
                </a:rPr>
                <a:t>RipoffBars</a:t>
              </a:r>
              <a:endParaRPr lang="en-US" altLang="zh-TW" sz="2000" b="1" dirty="0">
                <a:latin typeface="Tahoma" pitchFamily="34" charset="0"/>
                <a:ea typeface="新細明體" charset="-120"/>
              </a:endParaRPr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flipH="1" flipV="1">
              <a:off x="3216" y="3648"/>
              <a:ext cx="57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5CF8-3552-4282-8865-96F55480E611}" type="slidenum">
              <a:rPr lang="en-US" altLang="zh-TW"/>
              <a:pPr/>
              <a:t>66</a:t>
            </a:fld>
            <a:endParaRPr lang="en-US" altLang="zh-TW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Trigger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00150"/>
            <a:ext cx="7315200" cy="4191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CREATE TRIGGER </a:t>
            </a:r>
            <a:r>
              <a:rPr lang="en-US" altLang="zh-TW" sz="2800" dirty="0" err="1">
                <a:ea typeface="新細明體" charset="-120"/>
              </a:rPr>
              <a:t>PriceTrig</a:t>
            </a:r>
            <a:endParaRPr lang="en-US" altLang="zh-TW" sz="2800" dirty="0">
              <a:ea typeface="新細明體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AFTER UPDATE OF price ON Sells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REFERENCING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	OLD ROW as old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	NEW ROW as new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FOR EACH ROW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WHEN(</a:t>
            </a:r>
            <a:r>
              <a:rPr lang="en-US" altLang="zh-TW" sz="2800" dirty="0" err="1">
                <a:ea typeface="新細明體" charset="-120"/>
              </a:rPr>
              <a:t>new.price</a:t>
            </a:r>
            <a:r>
              <a:rPr lang="en-US" altLang="zh-TW" sz="2800" dirty="0">
                <a:ea typeface="新細明體" charset="-120"/>
              </a:rPr>
              <a:t> &gt; </a:t>
            </a:r>
            <a:r>
              <a:rPr lang="en-US" altLang="zh-TW" sz="2800" dirty="0" err="1">
                <a:ea typeface="新細明體" charset="-120"/>
              </a:rPr>
              <a:t>old.price</a:t>
            </a:r>
            <a:r>
              <a:rPr lang="en-US" altLang="zh-TW" sz="2800" dirty="0">
                <a:ea typeface="新細明體" charset="-120"/>
              </a:rPr>
              <a:t> + 1.00)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INSERT INTO </a:t>
            </a:r>
            <a:r>
              <a:rPr lang="en-US" altLang="zh-TW" sz="2800" dirty="0" err="1">
                <a:ea typeface="新細明體" charset="-120"/>
              </a:rPr>
              <a:t>RipoffBars</a:t>
            </a:r>
            <a:endParaRPr lang="en-US" altLang="zh-TW" sz="2800" dirty="0">
              <a:ea typeface="新細明體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	VALUES(</a:t>
            </a:r>
            <a:r>
              <a:rPr lang="en-US" altLang="zh-TW" sz="2800" dirty="0" err="1">
                <a:ea typeface="新細明體" charset="-120"/>
              </a:rPr>
              <a:t>new.bar</a:t>
            </a:r>
            <a:r>
              <a:rPr lang="en-US" altLang="zh-TW" sz="2800" dirty="0">
                <a:ea typeface="新細明體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38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ECB4-2D54-4807-B7AE-7CD6B66C3706}" type="slidenum">
              <a:rPr lang="en-US" altLang="zh-TW"/>
              <a:pPr/>
              <a:t>67</a:t>
            </a:fld>
            <a:endParaRPr lang="en-US" altLang="zh-TW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Triggers on Views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Generally, it is impossible to modify a view, because it doesn’t </a:t>
            </a:r>
            <a:r>
              <a:rPr lang="en-US" altLang="zh-TW" dirty="0" smtClean="0">
                <a:ea typeface="新細明體" charset="-120"/>
              </a:rPr>
              <a:t>exist</a:t>
            </a: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But an INSTEAD OF trigger lets us interpret view modifications in a way that makes </a:t>
            </a:r>
            <a:r>
              <a:rPr lang="en-US" altLang="zh-TW" dirty="0" smtClean="0">
                <a:ea typeface="新細明體" charset="-120"/>
              </a:rPr>
              <a:t>sense</a:t>
            </a: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Example: We’ll design a view Synergy that has (drinker, </a:t>
            </a:r>
            <a:r>
              <a:rPr lang="en-US" altLang="zh-TW" dirty="0" smtClean="0">
                <a:ea typeface="新細明體" charset="-120"/>
              </a:rPr>
              <a:t>alcohol, </a:t>
            </a:r>
            <a:r>
              <a:rPr lang="en-US" altLang="zh-TW" dirty="0">
                <a:ea typeface="新細明體" charset="-120"/>
              </a:rPr>
              <a:t>bar) triples such that the bar serves the </a:t>
            </a:r>
            <a:r>
              <a:rPr lang="en-US" altLang="zh-TW" dirty="0" smtClean="0">
                <a:ea typeface="新細明體" charset="-120"/>
              </a:rPr>
              <a:t>alcohol, </a:t>
            </a:r>
            <a:r>
              <a:rPr lang="en-US" altLang="zh-TW" dirty="0">
                <a:ea typeface="新細明體" charset="-120"/>
              </a:rPr>
              <a:t>the drinker frequents the bar and likes the </a:t>
            </a:r>
            <a:r>
              <a:rPr lang="en-US" altLang="zh-TW" dirty="0" smtClean="0">
                <a:ea typeface="新細明體" charset="-120"/>
              </a:rPr>
              <a:t>alcohol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9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8307-3FA1-4E8B-9CD1-A8DA0073DEB3}" type="slidenum">
              <a:rPr lang="en-US" altLang="zh-TW"/>
              <a:pPr/>
              <a:t>68</a:t>
            </a:fld>
            <a:endParaRPr lang="en-US" altLang="zh-TW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Example: The View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charset="-120"/>
              </a:rPr>
              <a:t>CREATE VIEW Synergy AS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charset="-120"/>
              </a:rPr>
              <a:t>	SELECT Likes.drinker, Likes.beer, Sells.bar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charset="-120"/>
              </a:rPr>
              <a:t>	FROM Likes, Sells, Frequents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charset="-120"/>
              </a:rPr>
              <a:t>	WHERE Likes.drinker = Frequents.drinker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charset="-120"/>
              </a:rPr>
              <a:t>		AND Likes.beer = Sells.beer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charset="-120"/>
              </a:rPr>
              <a:t>		AND Sells.bar = Frequents.bar;</a:t>
            </a:r>
          </a:p>
        </p:txBody>
      </p:sp>
      <p:grpSp>
        <p:nvGrpSpPr>
          <p:cNvPr id="49159" name="Group 7"/>
          <p:cNvGrpSpPr>
            <a:grpSpLocks/>
          </p:cNvGrpSpPr>
          <p:nvPr/>
        </p:nvGrpSpPr>
        <p:grpSpPr bwMode="auto">
          <a:xfrm>
            <a:off x="1066800" y="3200400"/>
            <a:ext cx="7897688" cy="3298825"/>
            <a:chOff x="672" y="2016"/>
            <a:chExt cx="4800" cy="2078"/>
          </a:xfrm>
        </p:grpSpPr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672" y="2016"/>
              <a:ext cx="4800" cy="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1152" y="3648"/>
              <a:ext cx="180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Natural join of Likes,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Sells, and Frequents</a:t>
              </a:r>
            </a:p>
          </p:txBody>
        </p:sp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 flipV="1">
              <a:off x="2016" y="345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9163" name="Group 11"/>
          <p:cNvGrpSpPr>
            <a:grpSpLocks/>
          </p:cNvGrpSpPr>
          <p:nvPr/>
        </p:nvGrpSpPr>
        <p:grpSpPr bwMode="auto">
          <a:xfrm>
            <a:off x="2771800" y="1676400"/>
            <a:ext cx="6702242" cy="1447800"/>
            <a:chOff x="1584" y="1056"/>
            <a:chExt cx="4145" cy="912"/>
          </a:xfrm>
        </p:grpSpPr>
        <p:sp>
          <p:nvSpPr>
            <p:cNvPr id="49160" name="Rectangle 8"/>
            <p:cNvSpPr>
              <a:spLocks noChangeArrowheads="1"/>
            </p:cNvSpPr>
            <p:nvPr/>
          </p:nvSpPr>
          <p:spPr bwMode="auto">
            <a:xfrm>
              <a:off x="1584" y="1680"/>
              <a:ext cx="3888" cy="288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4320" y="1056"/>
              <a:ext cx="140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Pick one copy of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each attribute</a:t>
              </a:r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 flipH="1">
              <a:off x="3936" y="129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531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CD97-735A-4574-801F-0958E3164087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0688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Interpreting a View Insertion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7675240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We cannot insert into Synergy --- it is a </a:t>
            </a:r>
            <a:r>
              <a:rPr lang="en-US" altLang="zh-TW" dirty="0" smtClean="0">
                <a:ea typeface="新細明體" charset="-120"/>
              </a:rPr>
              <a:t>view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But we can use an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INSTEAD OF </a:t>
            </a:r>
            <a:r>
              <a:rPr lang="en-US" altLang="zh-TW" dirty="0">
                <a:ea typeface="新細明體" charset="-120"/>
              </a:rPr>
              <a:t>trigger to turn a (drinker, </a:t>
            </a:r>
            <a:r>
              <a:rPr lang="en-US" altLang="zh-TW" dirty="0" smtClean="0">
                <a:ea typeface="新細明體" charset="-120"/>
              </a:rPr>
              <a:t>alcohol, </a:t>
            </a:r>
            <a:r>
              <a:rPr lang="en-US" altLang="zh-TW" dirty="0">
                <a:ea typeface="新細明體" charset="-120"/>
              </a:rPr>
              <a:t>bar) triple into three insertions of projected pairs, one for each of Likes, Sells, and Frequents.</a:t>
            </a:r>
          </a:p>
          <a:p>
            <a:pPr lvl="1"/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 err="1">
                <a:ea typeface="新細明體" charset="-120"/>
              </a:rPr>
              <a:t>Sells.price</a:t>
            </a:r>
            <a:r>
              <a:rPr lang="en-US" altLang="zh-TW" dirty="0">
                <a:ea typeface="新細明體" charset="-120"/>
              </a:rPr>
              <a:t> will have to be </a:t>
            </a:r>
            <a:r>
              <a:rPr lang="en-US" altLang="zh-TW" dirty="0" smtClean="0">
                <a:ea typeface="新細明體" charset="-120"/>
              </a:rPr>
              <a:t>NULL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41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882D-53FD-4621-AAEA-383E4F7CEF2B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908720"/>
            <a:ext cx="7315200" cy="8382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Statement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“ROLLBACK”</a:t>
            </a:r>
            <a:endParaRPr lang="en-US" altLang="zh-TW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44824"/>
            <a:ext cx="8352928" cy="4343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SQL statement </a:t>
            </a:r>
            <a:r>
              <a:rPr lang="en-US" altLang="zh-TW" dirty="0" smtClean="0">
                <a:ea typeface="新細明體" charset="-120"/>
              </a:rPr>
              <a:t>“ROLLBACK” </a:t>
            </a:r>
            <a:r>
              <a:rPr lang="en-US" altLang="zh-TW" dirty="0">
                <a:ea typeface="新細明體" charset="-120"/>
              </a:rPr>
              <a:t>also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causes the transaction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to end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but by </a:t>
            </a:r>
            <a:r>
              <a:rPr lang="en-US" altLang="zh-TW" sz="3600" u="sng" dirty="0">
                <a:solidFill>
                  <a:srgbClr val="FF0000"/>
                </a:solidFill>
                <a:ea typeface="新細明體" charset="-120"/>
              </a:rPr>
              <a:t>aborting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sz="3600" u="sng" dirty="0">
                <a:solidFill>
                  <a:srgbClr val="FF0000"/>
                </a:solidFill>
                <a:ea typeface="新細明體" charset="-120"/>
              </a:rPr>
              <a:t>No effects</a:t>
            </a:r>
            <a:r>
              <a:rPr lang="en-US" altLang="zh-TW" sz="36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on the database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Ex: Failures </a:t>
            </a:r>
            <a:r>
              <a:rPr lang="en-US" altLang="zh-TW" dirty="0">
                <a:ea typeface="新細明體" charset="-120"/>
              </a:rPr>
              <a:t>like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division by 0 can also cause rollback</a:t>
            </a:r>
            <a:r>
              <a:rPr lang="en-US" altLang="zh-TW" dirty="0">
                <a:ea typeface="新細明體" charset="-120"/>
              </a:rPr>
              <a:t>, even if the programmer does not request it.</a:t>
            </a:r>
          </a:p>
        </p:txBody>
      </p:sp>
    </p:spTree>
    <p:extLst>
      <p:ext uri="{BB962C8B-B14F-4D97-AF65-F5344CB8AC3E}">
        <p14:creationId xmlns:p14="http://schemas.microsoft.com/office/powerpoint/2010/main" val="35013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A852-205C-4229-8B3C-61349D32953F}" type="slidenum">
              <a:rPr lang="en-US" altLang="zh-TW"/>
              <a:pPr/>
              <a:t>70</a:t>
            </a:fld>
            <a:endParaRPr lang="en-US" altLang="zh-TW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764704"/>
            <a:ext cx="7315200" cy="8382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The Trigger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16832"/>
            <a:ext cx="9612560" cy="403860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新細明體" charset="-120"/>
              </a:rPr>
              <a:t>CREATE TRIGGER </a:t>
            </a:r>
            <a:r>
              <a:rPr lang="en-US" altLang="zh-TW" sz="2400" dirty="0" err="1">
                <a:ea typeface="新細明體" charset="-120"/>
              </a:rPr>
              <a:t>ViewTrig</a:t>
            </a:r>
            <a:endParaRPr lang="en-US" altLang="zh-TW" sz="2400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新細明體" charset="-120"/>
              </a:rPr>
              <a:t>	INSTEAD OF INSERT ON Synergy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新細明體" charset="-120"/>
              </a:rPr>
              <a:t>	REFERENCING NEW ROW AS 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新細明體" charset="-120"/>
              </a:rPr>
              <a:t>	FOR EACH ROW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新細明體" charset="-120"/>
              </a:rPr>
              <a:t>	BEGIN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新細明體" charset="-120"/>
              </a:rPr>
              <a:t>		INSERT INTO LIKES VALUES(</a:t>
            </a:r>
            <a:r>
              <a:rPr lang="en-US" altLang="zh-TW" sz="2400" dirty="0" err="1">
                <a:ea typeface="新細明體" charset="-120"/>
              </a:rPr>
              <a:t>n.drinker</a:t>
            </a:r>
            <a:r>
              <a:rPr lang="en-US" altLang="zh-TW" sz="2400" dirty="0">
                <a:ea typeface="新細明體" charset="-120"/>
              </a:rPr>
              <a:t>, </a:t>
            </a:r>
            <a:r>
              <a:rPr lang="en-US" altLang="zh-TW" sz="2400" dirty="0" err="1" smtClean="0">
                <a:ea typeface="新細明體" charset="-120"/>
              </a:rPr>
              <a:t>n.alcohol</a:t>
            </a:r>
            <a:r>
              <a:rPr lang="en-US" altLang="zh-TW" sz="2400" dirty="0" smtClean="0">
                <a:ea typeface="新細明體" charset="-120"/>
              </a:rPr>
              <a:t>);</a:t>
            </a:r>
            <a:endParaRPr lang="en-US" altLang="zh-TW" sz="2400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新細明體" charset="-120"/>
              </a:rPr>
              <a:t>		INSERT INTO SELLS(bar, </a:t>
            </a:r>
            <a:r>
              <a:rPr lang="en-US" altLang="zh-TW" sz="2400" dirty="0" smtClean="0">
                <a:ea typeface="新細明體" charset="-120"/>
              </a:rPr>
              <a:t>alcohol) </a:t>
            </a:r>
            <a:r>
              <a:rPr lang="en-US" altLang="zh-TW" sz="2400" dirty="0">
                <a:ea typeface="新細明體" charset="-120"/>
              </a:rPr>
              <a:t>VALUES(</a:t>
            </a:r>
            <a:r>
              <a:rPr lang="en-US" altLang="zh-TW" sz="2400" dirty="0" err="1">
                <a:ea typeface="新細明體" charset="-120"/>
              </a:rPr>
              <a:t>n.bar</a:t>
            </a:r>
            <a:r>
              <a:rPr lang="en-US" altLang="zh-TW" sz="2400" dirty="0">
                <a:ea typeface="新細明體" charset="-120"/>
              </a:rPr>
              <a:t>, </a:t>
            </a:r>
            <a:r>
              <a:rPr lang="en-US" altLang="zh-TW" sz="2400" dirty="0" err="1" smtClean="0">
                <a:ea typeface="新細明體" charset="-120"/>
              </a:rPr>
              <a:t>n.alcohol</a:t>
            </a:r>
            <a:r>
              <a:rPr lang="en-US" altLang="zh-TW" sz="2400" dirty="0" smtClean="0">
                <a:ea typeface="新細明體" charset="-120"/>
              </a:rPr>
              <a:t>);</a:t>
            </a:r>
            <a:endParaRPr lang="en-US" altLang="zh-TW" sz="2400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新細明體" charset="-120"/>
              </a:rPr>
              <a:t>		INSERT INTO FREQUENTS VALUES(</a:t>
            </a:r>
            <a:r>
              <a:rPr lang="en-US" altLang="zh-TW" sz="2400" dirty="0" err="1">
                <a:ea typeface="新細明體" charset="-120"/>
              </a:rPr>
              <a:t>n.drinker</a:t>
            </a:r>
            <a:r>
              <a:rPr lang="en-US" altLang="zh-TW" sz="2400" dirty="0">
                <a:ea typeface="新細明體" charset="-120"/>
              </a:rPr>
              <a:t>, </a:t>
            </a:r>
            <a:r>
              <a:rPr lang="en-US" altLang="zh-TW" sz="2400" dirty="0" err="1">
                <a:ea typeface="新細明體" charset="-120"/>
              </a:rPr>
              <a:t>n.bar</a:t>
            </a:r>
            <a:r>
              <a:rPr lang="en-US" altLang="zh-TW" sz="2400" dirty="0">
                <a:ea typeface="新細明體" charset="-12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新細明體" charset="-120"/>
              </a:rPr>
              <a:t>	END;</a:t>
            </a:r>
          </a:p>
        </p:txBody>
      </p:sp>
    </p:spTree>
    <p:extLst>
      <p:ext uri="{BB962C8B-B14F-4D97-AF65-F5344CB8AC3E}">
        <p14:creationId xmlns:p14="http://schemas.microsoft.com/office/powerpoint/2010/main" val="37150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SQL Authorization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Shin-Hung Chang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271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7859-E1CF-4721-8750-EE41D1757863}" type="slidenum">
              <a:rPr lang="en-US" altLang="zh-TW"/>
              <a:pPr/>
              <a:t>72</a:t>
            </a:fld>
            <a:endParaRPr lang="en-US" altLang="zh-TW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548680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Authorization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8208912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 file system identifies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certain privileges</a:t>
            </a:r>
            <a:r>
              <a:rPr lang="en-US" altLang="zh-TW" dirty="0">
                <a:ea typeface="新細明體" charset="-120"/>
              </a:rPr>
              <a:t> on the objects (files) it manages.</a:t>
            </a:r>
          </a:p>
          <a:p>
            <a:pPr lvl="1"/>
            <a:r>
              <a:rPr lang="en-US" altLang="zh-TW" dirty="0">
                <a:ea typeface="新細明體" charset="-120"/>
              </a:rPr>
              <a:t>Typically read, write, </a:t>
            </a:r>
            <a:r>
              <a:rPr lang="en-US" altLang="zh-TW" dirty="0" smtClean="0">
                <a:ea typeface="新細明體" charset="-120"/>
              </a:rPr>
              <a:t>execute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A file system identifies certain participants to whom privileges may be granted.</a:t>
            </a:r>
          </a:p>
          <a:p>
            <a:pPr lvl="1"/>
            <a:r>
              <a:rPr lang="en-US" altLang="zh-TW" dirty="0">
                <a:ea typeface="新細明體" charset="-120"/>
              </a:rPr>
              <a:t>Typically the owner, a group, all </a:t>
            </a:r>
            <a:r>
              <a:rPr lang="en-US" altLang="zh-TW" dirty="0" smtClean="0">
                <a:ea typeface="新細明體" charset="-120"/>
              </a:rPr>
              <a:t>users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7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E59E-1141-4F34-9B73-D5BA7572929B}" type="slidenum">
              <a:rPr lang="en-US" altLang="zh-TW"/>
              <a:pPr/>
              <a:t>73</a:t>
            </a:fld>
            <a:endParaRPr lang="en-US" altLang="zh-TW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76672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Privileges </a:t>
            </a:r>
            <a:r>
              <a:rPr lang="en-US" altLang="zh-TW" dirty="0" smtClean="0">
                <a:ea typeface="新細明體" charset="-120"/>
              </a:rPr>
              <a:t> (1/2)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28800"/>
            <a:ext cx="7560840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SQL identifies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more detailed set </a:t>
            </a:r>
            <a:r>
              <a:rPr lang="en-US" altLang="zh-TW" dirty="0">
                <a:ea typeface="新細明體" charset="-120"/>
              </a:rPr>
              <a:t>of privileges on objects (relations) than the typical file </a:t>
            </a:r>
            <a:r>
              <a:rPr lang="en-US" altLang="zh-TW" dirty="0" smtClean="0">
                <a:ea typeface="新細明體" charset="-120"/>
              </a:rPr>
              <a:t>system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Nine privileges in all, some of which can be restricted to one column of one </a:t>
            </a:r>
            <a:r>
              <a:rPr lang="en-US" altLang="zh-TW" dirty="0" smtClean="0">
                <a:ea typeface="新細明體" charset="-120"/>
              </a:rPr>
              <a:t>relation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9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38FA-B9D9-4C49-B640-940F91D8CF16}" type="slidenum">
              <a:rPr lang="en-US" altLang="zh-TW"/>
              <a:pPr/>
              <a:t>74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76672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Privileges </a:t>
            </a:r>
            <a:r>
              <a:rPr lang="en-US" altLang="zh-TW" dirty="0" smtClean="0">
                <a:ea typeface="新細明體" charset="-120"/>
              </a:rPr>
              <a:t>(2/2)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556792"/>
            <a:ext cx="7747248" cy="4191000"/>
          </a:xfrm>
        </p:spPr>
        <p:txBody>
          <a:bodyPr/>
          <a:lstStyle/>
          <a:p>
            <a:pPr marL="609600" indent="-609600"/>
            <a:r>
              <a:rPr lang="en-US" altLang="zh-TW" dirty="0">
                <a:ea typeface="新細明體" charset="-120"/>
              </a:rPr>
              <a:t>Some important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privileges on a relation</a:t>
            </a:r>
            <a:r>
              <a:rPr lang="en-US" altLang="zh-TW" dirty="0" smtClean="0">
                <a:ea typeface="新細明體" charset="-120"/>
              </a:rPr>
              <a:t>:</a:t>
            </a:r>
          </a:p>
          <a:p>
            <a:pPr marL="609600" indent="-609600"/>
            <a:endParaRPr lang="en-US" altLang="zh-TW" dirty="0">
              <a:ea typeface="新細明體" charset="-120"/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SELECT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: </a:t>
            </a:r>
            <a:r>
              <a:rPr lang="en-US" altLang="zh-TW" dirty="0">
                <a:ea typeface="新細明體" charset="-120"/>
              </a:rPr>
              <a:t>right to query the relation.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INSERT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: </a:t>
            </a:r>
            <a:r>
              <a:rPr lang="en-US" altLang="zh-TW" dirty="0">
                <a:ea typeface="新細明體" charset="-120"/>
              </a:rPr>
              <a:t>right to insert tuples.</a:t>
            </a:r>
          </a:p>
          <a:p>
            <a:pPr marL="1371600" lvl="2" indent="-457200">
              <a:buFont typeface="Monotype Sorts" pitchFamily="2" charset="2"/>
              <a:buChar char="w"/>
            </a:pPr>
            <a:r>
              <a:rPr lang="en-US" altLang="zh-TW" dirty="0">
                <a:ea typeface="新細明體" charset="-120"/>
              </a:rPr>
              <a:t>May apply to only one attribute.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DELETE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: </a:t>
            </a:r>
            <a:r>
              <a:rPr lang="en-US" altLang="zh-TW" dirty="0">
                <a:ea typeface="新細明體" charset="-120"/>
              </a:rPr>
              <a:t>right to delete tuples.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UPDATE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: </a:t>
            </a:r>
            <a:r>
              <a:rPr lang="en-US" altLang="zh-TW" dirty="0">
                <a:ea typeface="新細明體" charset="-120"/>
              </a:rPr>
              <a:t>right to update tuples.</a:t>
            </a:r>
          </a:p>
          <a:p>
            <a:pPr marL="1371600" lvl="2" indent="-457200">
              <a:buFont typeface="Monotype Sorts" pitchFamily="2" charset="2"/>
              <a:buChar char="w"/>
            </a:pPr>
            <a:r>
              <a:rPr lang="en-US" altLang="zh-TW" dirty="0">
                <a:ea typeface="新細明體" charset="-120"/>
              </a:rPr>
              <a:t>May apply to only one attribute.</a:t>
            </a:r>
          </a:p>
        </p:txBody>
      </p:sp>
    </p:spTree>
    <p:extLst>
      <p:ext uri="{BB962C8B-B14F-4D97-AF65-F5344CB8AC3E}">
        <p14:creationId xmlns:p14="http://schemas.microsoft.com/office/powerpoint/2010/main" val="22936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1403648" y="2276872"/>
            <a:ext cx="8208912" cy="2667000"/>
            <a:chOff x="624" y="1488"/>
            <a:chExt cx="4649" cy="1680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624" y="2256"/>
              <a:ext cx="2832" cy="9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946" y="1488"/>
              <a:ext cx="1327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beers that do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not appear in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Beers.  We add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them to Beers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with a NULL</a:t>
              </a:r>
            </a:p>
            <a:p>
              <a:r>
                <a:rPr lang="en-US" altLang="zh-TW" sz="2000" b="1" dirty="0">
                  <a:latin typeface="Tahoma" pitchFamily="34" charset="0"/>
                  <a:ea typeface="新細明體" charset="-120"/>
                </a:rPr>
                <a:t>manufacturer.</a:t>
              </a:r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 flipH="1">
              <a:off x="3456" y="1968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98E5-5891-4E17-BE06-ACBDA4BEBCC5}" type="slidenum">
              <a:rPr lang="en-US" altLang="zh-TW"/>
              <a:pPr/>
              <a:t>75</a:t>
            </a:fld>
            <a:endParaRPr lang="en-US" altLang="zh-TW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Example: Privileges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15200" cy="4191000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For the statement below</a:t>
            </a:r>
            <a:r>
              <a:rPr lang="en-US" altLang="zh-TW" sz="2800" dirty="0" smtClean="0">
                <a:ea typeface="新細明體" charset="-120"/>
              </a:rPr>
              <a:t>:</a:t>
            </a:r>
          </a:p>
          <a:p>
            <a:endParaRPr lang="en-US" altLang="zh-TW" sz="2800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INSERT INTO </a:t>
            </a:r>
            <a:r>
              <a:rPr lang="en-US" altLang="zh-TW" sz="2800" dirty="0" smtClean="0">
                <a:ea typeface="新細明體" charset="-120"/>
              </a:rPr>
              <a:t>Alcohols(name</a:t>
            </a:r>
            <a:r>
              <a:rPr lang="en-US" altLang="zh-TW" sz="2800" dirty="0">
                <a:ea typeface="新細明體" charset="-12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SELECT </a:t>
            </a:r>
            <a:r>
              <a:rPr lang="en-US" altLang="zh-TW" sz="2800" dirty="0" smtClean="0">
                <a:ea typeface="新細明體" charset="-120"/>
              </a:rPr>
              <a:t>alcohol </a:t>
            </a:r>
            <a:r>
              <a:rPr lang="en-US" altLang="zh-TW" sz="2800" dirty="0">
                <a:ea typeface="新細明體" charset="-120"/>
              </a:rPr>
              <a:t>FROM Sells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WHERE NOT EXISTS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	(SELECT * FROM </a:t>
            </a:r>
            <a:r>
              <a:rPr lang="en-US" altLang="zh-TW" sz="2800" dirty="0" smtClean="0">
                <a:ea typeface="新細明體" charset="-120"/>
              </a:rPr>
              <a:t>Alcohols</a:t>
            </a:r>
            <a:endParaRPr lang="en-US" altLang="zh-TW" sz="2800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charset="-120"/>
              </a:rPr>
              <a:t>		 WHERE name = </a:t>
            </a:r>
            <a:r>
              <a:rPr lang="en-US" altLang="zh-TW" sz="2800" dirty="0" smtClean="0">
                <a:ea typeface="新細明體" charset="-120"/>
              </a:rPr>
              <a:t>alcohol);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新細明體" charset="-120"/>
            </a:endParaRPr>
          </a:p>
          <a:p>
            <a:r>
              <a:rPr lang="en-US" altLang="zh-TW" sz="2800" dirty="0">
                <a:ea typeface="新細明體" charset="-120"/>
              </a:rPr>
              <a:t>We require privileges </a:t>
            </a:r>
            <a:endParaRPr lang="en-US" altLang="zh-TW" sz="2800" dirty="0" smtClean="0">
              <a:ea typeface="新細明體" charset="-12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SELECT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on Sells </a:t>
            </a:r>
            <a:r>
              <a:rPr lang="en-US" altLang="zh-TW" sz="2400" dirty="0">
                <a:ea typeface="新細明體" charset="-120"/>
              </a:rPr>
              <a:t>and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Alcohols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INSERT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on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Alcohols </a:t>
            </a:r>
            <a:r>
              <a:rPr lang="en-US" altLang="zh-TW" sz="2400" dirty="0">
                <a:ea typeface="新細明體" charset="-120"/>
              </a:rPr>
              <a:t>or </a:t>
            </a:r>
            <a:r>
              <a:rPr lang="en-US" altLang="zh-TW" sz="2400" dirty="0" smtClean="0">
                <a:ea typeface="新細明體" charset="-120"/>
              </a:rPr>
              <a:t>Alcohols.name</a:t>
            </a:r>
            <a:endParaRPr lang="en-US" altLang="zh-TW" sz="2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43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F33E-B514-43CF-BF58-5FDB759CEFD4}" type="slidenum">
              <a:rPr lang="en-US" altLang="zh-TW"/>
              <a:pPr/>
              <a:t>76</a:t>
            </a:fld>
            <a:endParaRPr lang="en-US" altLang="zh-TW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Authorization ID’s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700808"/>
            <a:ext cx="7315200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 user is referred to by </a:t>
            </a:r>
            <a:r>
              <a:rPr lang="en-US" altLang="zh-TW" i="1" u="sng" dirty="0">
                <a:solidFill>
                  <a:srgbClr val="FF0000"/>
                </a:solidFill>
                <a:ea typeface="新細明體" charset="-120"/>
              </a:rPr>
              <a:t>authorization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i="1" u="sng" dirty="0">
                <a:solidFill>
                  <a:srgbClr val="FF0000"/>
                </a:solidFill>
                <a:ea typeface="新細明體" charset="-120"/>
              </a:rPr>
              <a:t>ID</a:t>
            </a:r>
            <a:r>
              <a:rPr lang="en-US" altLang="zh-TW" dirty="0">
                <a:ea typeface="新細明體" charset="-120"/>
              </a:rPr>
              <a:t>, typically their </a:t>
            </a:r>
            <a:r>
              <a:rPr lang="en-US" altLang="zh-TW" dirty="0" smtClean="0">
                <a:ea typeface="新細明體" charset="-120"/>
              </a:rPr>
              <a:t>name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There is an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authorization ID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PUBLIC</a:t>
            </a:r>
            <a:endParaRPr lang="en-US" altLang="zh-TW" dirty="0">
              <a:solidFill>
                <a:srgbClr val="FF0000"/>
              </a:solidFill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Granting a privilege to PUBLIC makes it available to any authorization </a:t>
            </a:r>
            <a:r>
              <a:rPr lang="en-US" altLang="zh-TW" dirty="0" smtClean="0">
                <a:ea typeface="新細明體" charset="-120"/>
              </a:rPr>
              <a:t>ID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54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EB74-EC44-408A-A73A-1437660993C5}" type="slidenum">
              <a:rPr lang="en-US" altLang="zh-TW"/>
              <a:pPr/>
              <a:t>77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Granting Privileges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You have all possible privileges on the objects, such as relations, that you </a:t>
            </a:r>
            <a:r>
              <a:rPr lang="en-US" altLang="zh-TW" dirty="0" smtClean="0">
                <a:ea typeface="新細明體" charset="-120"/>
              </a:rPr>
              <a:t>create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You may grant privileges to other users (authorization ID’s), including </a:t>
            </a:r>
            <a:r>
              <a:rPr lang="en-US" altLang="zh-TW" dirty="0" smtClean="0">
                <a:ea typeface="新細明體" charset="-120"/>
              </a:rPr>
              <a:t>PUBLIC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You may also grant privileges WITH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GRANT OPTION</a:t>
            </a:r>
            <a:r>
              <a:rPr lang="en-US" altLang="zh-TW" dirty="0">
                <a:ea typeface="新細明體" charset="-120"/>
              </a:rPr>
              <a:t>, which lets the grantee also grant this </a:t>
            </a:r>
            <a:r>
              <a:rPr lang="en-US" altLang="zh-TW" dirty="0" smtClean="0">
                <a:ea typeface="新細明體" charset="-120"/>
              </a:rPr>
              <a:t>privilege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31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A0E1-FAA4-476A-B7F2-07B1E80205D3}" type="slidenum">
              <a:rPr lang="en-US" altLang="zh-TW"/>
              <a:pPr/>
              <a:t>78</a:t>
            </a:fld>
            <a:endParaRPr lang="en-US" altLang="zh-TW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76672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GRANT Statement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8064896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To grant privileges, say</a:t>
            </a:r>
            <a:r>
              <a:rPr lang="en-US" altLang="zh-TW" dirty="0" smtClean="0">
                <a:ea typeface="新細明體" charset="-120"/>
              </a:rPr>
              <a:t>:</a:t>
            </a:r>
          </a:p>
          <a:p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		GRANT &lt;list of privileges&gt;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		ON &lt;relation or other object&gt;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		TO &lt;list of authorization ID’s</a:t>
            </a:r>
            <a:r>
              <a:rPr lang="en-US" altLang="zh-TW" dirty="0" smtClean="0">
                <a:ea typeface="新細明體" charset="-120"/>
              </a:rPr>
              <a:t>&gt;;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If you want the recipient(s) to be able to pass the privilege(s) to others add: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		WITH GRANT OPTION</a:t>
            </a:r>
          </a:p>
        </p:txBody>
      </p:sp>
    </p:spTree>
    <p:extLst>
      <p:ext uri="{BB962C8B-B14F-4D97-AF65-F5344CB8AC3E}">
        <p14:creationId xmlns:p14="http://schemas.microsoft.com/office/powerpoint/2010/main" val="251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039F-2E6D-4FD7-8469-36D7D6B6D576}" type="slidenum">
              <a:rPr lang="en-US" altLang="zh-TW"/>
              <a:pPr/>
              <a:t>79</a:t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Example: GRANT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7772400" cy="44196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Suppose you are the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owner of Sells</a:t>
            </a:r>
            <a:r>
              <a:rPr lang="en-US" altLang="zh-TW" dirty="0">
                <a:ea typeface="新細明體" charset="-120"/>
              </a:rPr>
              <a:t>.  You may say</a:t>
            </a:r>
            <a:r>
              <a:rPr lang="en-US" altLang="zh-TW" dirty="0" smtClean="0">
                <a:ea typeface="新細明體" charset="-120"/>
              </a:rPr>
              <a:t>:</a:t>
            </a:r>
          </a:p>
          <a:p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		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GRANT SELECT, UPDATE(price)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		ON Sells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		TO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Peter;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Now </a:t>
            </a:r>
            <a:r>
              <a:rPr lang="en-US" altLang="zh-TW" dirty="0" smtClean="0">
                <a:ea typeface="新細明體" charset="-120"/>
              </a:rPr>
              <a:t>Peter has </a:t>
            </a:r>
            <a:r>
              <a:rPr lang="en-US" altLang="zh-TW" dirty="0">
                <a:ea typeface="新細明體" charset="-120"/>
              </a:rPr>
              <a:t>the right to issue any query on Sells and can update the price component </a:t>
            </a:r>
            <a:r>
              <a:rPr lang="en-US" altLang="zh-TW" dirty="0" smtClean="0">
                <a:ea typeface="新細明體" charset="-120"/>
              </a:rPr>
              <a:t>only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10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878D-B4EF-4A54-B1C3-6A4F95F0105B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An Example: </a:t>
            </a: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Interacting </a:t>
            </a:r>
            <a:r>
              <a:rPr lang="en-US" altLang="zh-TW" dirty="0">
                <a:ea typeface="新細明體" charset="-120"/>
              </a:rPr>
              <a:t>Processes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72136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Assume the usual </a:t>
            </a:r>
            <a:r>
              <a:rPr lang="en-US" altLang="zh-TW" sz="28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Sells(bar, alcohol, price</a:t>
            </a:r>
            <a:r>
              <a:rPr lang="en-US" altLang="zh-TW" sz="28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relation, and suppose that </a:t>
            </a:r>
            <a:r>
              <a:rPr lang="en-US" altLang="zh-TW" u="sng" dirty="0" smtClean="0">
                <a:ea typeface="新細明體" charset="-120"/>
              </a:rPr>
              <a:t>Mary’s Bar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sells only </a:t>
            </a:r>
            <a:r>
              <a:rPr lang="en-US" altLang="zh-TW" u="sng" dirty="0" smtClean="0">
                <a:ea typeface="新細明體" charset="-120"/>
              </a:rPr>
              <a:t>TB for </a:t>
            </a:r>
            <a:r>
              <a:rPr lang="en-US" altLang="zh-TW" u="sng" dirty="0">
                <a:ea typeface="新細明體" charset="-120"/>
              </a:rPr>
              <a:t>$2.50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u="sng" dirty="0" smtClean="0">
                <a:ea typeface="新細明體" charset="-120"/>
              </a:rPr>
              <a:t>KB for </a:t>
            </a:r>
            <a:r>
              <a:rPr lang="en-US" altLang="zh-TW" u="sng" dirty="0">
                <a:ea typeface="新細明體" charset="-120"/>
              </a:rPr>
              <a:t>$3.00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u="sng" dirty="0" smtClean="0">
                <a:solidFill>
                  <a:srgbClr val="00B050"/>
                </a:solidFill>
                <a:ea typeface="新細明體" charset="-120"/>
              </a:rPr>
              <a:t>Peter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is querying Sells for the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highest and lowest price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Mary’s Bar charges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u="sng" dirty="0" smtClean="0">
                <a:solidFill>
                  <a:srgbClr val="FF6600"/>
                </a:solidFill>
                <a:ea typeface="新細明體" charset="-120"/>
              </a:rPr>
              <a:t>Mary</a:t>
            </a:r>
            <a:r>
              <a:rPr lang="en-US" altLang="zh-TW" dirty="0" smtClean="0">
                <a:ea typeface="新細明體" charset="-120"/>
              </a:rPr>
              <a:t> decides </a:t>
            </a:r>
            <a:r>
              <a:rPr lang="en-US" altLang="zh-TW" dirty="0">
                <a:ea typeface="新細明體" charset="-120"/>
              </a:rPr>
              <a:t>to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stop selling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TB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and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KB</a:t>
            </a:r>
            <a:r>
              <a:rPr lang="en-US" altLang="zh-TW" dirty="0" smtClean="0">
                <a:ea typeface="新細明體" charset="-120"/>
              </a:rPr>
              <a:t>,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but to sell only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HB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at $3.50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4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762A-11E7-4CAC-A751-9E666E3E965E}" type="slidenum">
              <a:rPr lang="en-US" altLang="zh-TW"/>
              <a:pPr/>
              <a:t>80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Example: Grant Option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7772400" cy="44196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Suppose we also grant: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GRANT UPDATE ON Sells TO </a:t>
            </a:r>
            <a:r>
              <a:rPr lang="en-US" altLang="zh-TW" dirty="0" smtClean="0">
                <a:ea typeface="新細明體" charset="-120"/>
              </a:rPr>
              <a:t>Peter</a:t>
            </a:r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WITH GRANT OPTION</a:t>
            </a:r>
            <a:r>
              <a:rPr lang="en-US" altLang="zh-TW" dirty="0" smtClean="0">
                <a:ea typeface="新細明體" charset="-120"/>
              </a:rPr>
              <a:t>;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Now, </a:t>
            </a:r>
            <a:r>
              <a:rPr lang="en-US" altLang="zh-TW" dirty="0" smtClean="0">
                <a:ea typeface="新細明體" charset="-120"/>
              </a:rPr>
              <a:t>Peter </a:t>
            </a:r>
            <a:r>
              <a:rPr lang="en-US" altLang="zh-TW" dirty="0">
                <a:ea typeface="新細明體" charset="-120"/>
              </a:rPr>
              <a:t>can not only update any attribute of Sells, but </a:t>
            </a: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can grant to others the privilege UPDATE ON </a:t>
            </a:r>
            <a:r>
              <a:rPr lang="en-US" altLang="zh-TW" u="sng" dirty="0" smtClean="0">
                <a:solidFill>
                  <a:srgbClr val="FF0000"/>
                </a:solidFill>
                <a:ea typeface="新細明體" charset="-120"/>
              </a:rPr>
              <a:t>Sells</a:t>
            </a:r>
            <a:endParaRPr lang="en-US" altLang="zh-TW" u="sng" dirty="0">
              <a:solidFill>
                <a:srgbClr val="FF0000"/>
              </a:solidFill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Also, </a:t>
            </a:r>
            <a:r>
              <a:rPr lang="en-US" altLang="zh-TW" dirty="0" smtClean="0">
                <a:ea typeface="新細明體" charset="-120"/>
              </a:rPr>
              <a:t>he </a:t>
            </a:r>
            <a:r>
              <a:rPr lang="en-US" altLang="zh-TW" dirty="0">
                <a:ea typeface="新細明體" charset="-120"/>
              </a:rPr>
              <a:t>can grant more specific privileges like UPDATE(price) ON </a:t>
            </a:r>
            <a:r>
              <a:rPr lang="en-US" altLang="zh-TW" dirty="0" smtClean="0">
                <a:ea typeface="新細明體" charset="-120"/>
              </a:rPr>
              <a:t>Sells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31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565E-C08D-4894-B5B5-2EF66365C244}" type="slidenum">
              <a:rPr lang="en-US" altLang="zh-TW"/>
              <a:pPr/>
              <a:t>81</a:t>
            </a:fld>
            <a:endParaRPr lang="en-US" altLang="zh-TW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60648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Revoking Privileges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ea typeface="新細明體" charset="-120"/>
              </a:rPr>
              <a:t>		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REVOKE &lt;list of privileges&gt;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		ON &lt;relation or other object&gt;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		FROM &lt;list of authorization ID’s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&gt;;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Your grant of these privileges can no longer be used by these users to justify their use of the </a:t>
            </a:r>
            <a:r>
              <a:rPr lang="en-US" altLang="zh-TW" dirty="0" smtClean="0">
                <a:ea typeface="新細明體" charset="-120"/>
              </a:rPr>
              <a:t>privilege</a:t>
            </a:r>
            <a:endParaRPr lang="en-US" altLang="zh-TW" dirty="0"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But they may still have the privilege because they obtained it independently from </a:t>
            </a:r>
            <a:r>
              <a:rPr lang="en-US" altLang="zh-TW" dirty="0" smtClean="0">
                <a:ea typeface="新細明體" charset="-120"/>
              </a:rPr>
              <a:t>elsewhere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12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1E78-ABCF-4D48-A07A-5F2ADA755BCC}" type="slidenum">
              <a:rPr lang="en-US" altLang="zh-TW"/>
              <a:pPr/>
              <a:t>82</a:t>
            </a:fld>
            <a:endParaRPr lang="en-US" altLang="zh-TW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48680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REVOKE Options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696200" cy="4343400"/>
          </a:xfrm>
        </p:spPr>
        <p:txBody>
          <a:bodyPr/>
          <a:lstStyle/>
          <a:p>
            <a:pPr marL="609600" indent="-609600"/>
            <a:r>
              <a:rPr lang="en-US" altLang="zh-TW" dirty="0">
                <a:ea typeface="新細明體" charset="-120"/>
              </a:rPr>
              <a:t>We must append to the REVOKE statement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dirty="0">
                <a:ea typeface="新細明體" charset="-120"/>
              </a:rPr>
              <a:t>CASCADE.  Now, any grants made by a </a:t>
            </a:r>
            <a:r>
              <a:rPr lang="en-US" altLang="zh-TW" dirty="0" err="1">
                <a:ea typeface="新細明體" charset="-120"/>
              </a:rPr>
              <a:t>revokee</a:t>
            </a:r>
            <a:r>
              <a:rPr lang="en-US" altLang="zh-TW" dirty="0">
                <a:ea typeface="新細明體" charset="-120"/>
              </a:rPr>
              <a:t> are also not in force, no matter how far the privilege was </a:t>
            </a:r>
            <a:r>
              <a:rPr lang="en-US" altLang="zh-TW" dirty="0" smtClean="0">
                <a:ea typeface="新細明體" charset="-120"/>
              </a:rPr>
              <a:t>passed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endParaRPr lang="en-US" altLang="zh-TW" dirty="0">
              <a:ea typeface="新細明體" charset="-120"/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dirty="0">
                <a:ea typeface="新細明體" charset="-120"/>
              </a:rPr>
              <a:t>RESTRICT.  If the privilege has been passed to others, the REVOKE fails as a warning that something else must be done to “chase the privilege down.”</a:t>
            </a:r>
          </a:p>
        </p:txBody>
      </p:sp>
    </p:spTree>
    <p:extLst>
      <p:ext uri="{BB962C8B-B14F-4D97-AF65-F5344CB8AC3E}">
        <p14:creationId xmlns:p14="http://schemas.microsoft.com/office/powerpoint/2010/main" val="22626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3E77-EFFA-4DED-A841-227F905CA37D}" type="slidenum">
              <a:rPr lang="en-US" altLang="zh-TW"/>
              <a:pPr/>
              <a:t>83</a:t>
            </a:fld>
            <a:endParaRPr lang="en-US" altLang="zh-TW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Grant Diagrams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8001000" cy="4267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Nodes = user/privilege/option/</a:t>
            </a:r>
            <a:r>
              <a:rPr lang="en-US" altLang="zh-TW" dirty="0" err="1">
                <a:ea typeface="新細明體" charset="-120"/>
              </a:rPr>
              <a:t>isOwner</a:t>
            </a:r>
            <a:r>
              <a:rPr lang="en-US" altLang="zh-TW" dirty="0">
                <a:ea typeface="新細明體" charset="-120"/>
              </a:rPr>
              <a:t>?</a:t>
            </a:r>
          </a:p>
          <a:p>
            <a:pPr lvl="1"/>
            <a:r>
              <a:rPr lang="en-US" altLang="zh-TW" dirty="0">
                <a:ea typeface="新細明體" charset="-120"/>
              </a:rPr>
              <a:t>UPDATE ON R, UPDATE(a) on R, and UPDATE(b) ON R live in different </a:t>
            </a:r>
            <a:r>
              <a:rPr lang="en-US" altLang="zh-TW" dirty="0" smtClean="0">
                <a:ea typeface="新細明體" charset="-120"/>
              </a:rPr>
              <a:t>nodes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SELECT ON R and SELECT ON R WITH GRANT OPTION live in different </a:t>
            </a:r>
            <a:r>
              <a:rPr lang="en-US" altLang="zh-TW" dirty="0" smtClean="0">
                <a:ea typeface="新細明體" charset="-120"/>
              </a:rPr>
              <a:t>nodes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Edge </a:t>
            </a:r>
            <a:r>
              <a:rPr lang="en-US" altLang="zh-TW" i="1" dirty="0">
                <a:ea typeface="新細明體" charset="-120"/>
              </a:rPr>
              <a:t>X</a:t>
            </a:r>
            <a:r>
              <a:rPr lang="en-US" altLang="zh-TW" dirty="0">
                <a:ea typeface="新細明體" charset="-120"/>
              </a:rPr>
              <a:t> -&gt;</a:t>
            </a:r>
            <a:r>
              <a:rPr lang="en-US" altLang="zh-TW" i="1" dirty="0">
                <a:ea typeface="新細明體" charset="-120"/>
              </a:rPr>
              <a:t>Y</a:t>
            </a:r>
            <a:r>
              <a:rPr lang="en-US" altLang="zh-TW" dirty="0">
                <a:ea typeface="新細明體" charset="-120"/>
              </a:rPr>
              <a:t>  means that node </a:t>
            </a:r>
            <a:r>
              <a:rPr lang="en-US" altLang="zh-TW" i="1" dirty="0">
                <a:ea typeface="新細明體" charset="-120"/>
              </a:rPr>
              <a:t>X  </a:t>
            </a:r>
            <a:r>
              <a:rPr lang="en-US" altLang="zh-TW" dirty="0">
                <a:ea typeface="新細明體" charset="-120"/>
              </a:rPr>
              <a:t>was used to grant </a:t>
            </a:r>
            <a:r>
              <a:rPr lang="en-US" altLang="zh-TW" i="1" dirty="0">
                <a:ea typeface="新細明體" charset="-120"/>
              </a:rPr>
              <a:t>Y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4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5048-AA23-4689-9EBF-DF390F06E9F1}" type="slidenum">
              <a:rPr lang="en-US" altLang="zh-TW"/>
              <a:pPr/>
              <a:t>84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48680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Notation for Nodes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84784"/>
            <a:ext cx="7992888" cy="4191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Use </a:t>
            </a:r>
            <a:r>
              <a:rPr lang="en-US" altLang="zh-TW" i="1" dirty="0">
                <a:ea typeface="新細明體" charset="-120"/>
              </a:rPr>
              <a:t>AP </a:t>
            </a:r>
            <a:r>
              <a:rPr lang="en-US" altLang="zh-TW" dirty="0">
                <a:ea typeface="新細明體" charset="-120"/>
              </a:rPr>
              <a:t> for the node representing authorization ID </a:t>
            </a:r>
            <a:r>
              <a:rPr lang="en-US" altLang="zh-TW" i="1" dirty="0">
                <a:ea typeface="新細明體" charset="-120"/>
              </a:rPr>
              <a:t>A</a:t>
            </a:r>
            <a:r>
              <a:rPr lang="en-US" altLang="zh-TW" dirty="0">
                <a:ea typeface="新細明體" charset="-120"/>
              </a:rPr>
              <a:t>  having privilege </a:t>
            </a:r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 * represents privilege </a:t>
            </a:r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  with grant option.</a:t>
            </a:r>
          </a:p>
          <a:p>
            <a:pPr lvl="1"/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 ** represents the source of the privilege </a:t>
            </a:r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.  That is, </a:t>
            </a:r>
            <a:r>
              <a:rPr lang="en-US" altLang="zh-TW" i="1" dirty="0">
                <a:ea typeface="新細明體" charset="-120"/>
              </a:rPr>
              <a:t>AP</a:t>
            </a:r>
            <a:r>
              <a:rPr lang="en-US" altLang="zh-TW" dirty="0">
                <a:ea typeface="新細明體" charset="-120"/>
              </a:rPr>
              <a:t> ** means </a:t>
            </a:r>
            <a:r>
              <a:rPr lang="en-US" altLang="zh-TW" i="1" dirty="0">
                <a:ea typeface="新細明體" charset="-120"/>
              </a:rPr>
              <a:t>A</a:t>
            </a:r>
            <a:r>
              <a:rPr lang="en-US" altLang="zh-TW" dirty="0">
                <a:ea typeface="新細明體" charset="-120"/>
              </a:rPr>
              <a:t>  is the owner of the object on which </a:t>
            </a:r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  is a privilege.</a:t>
            </a:r>
          </a:p>
          <a:p>
            <a:pPr lvl="2"/>
            <a:r>
              <a:rPr lang="en-US" altLang="zh-TW" dirty="0">
                <a:ea typeface="新細明體" charset="-120"/>
              </a:rPr>
              <a:t>Note ** implies grant option.</a:t>
            </a:r>
          </a:p>
        </p:txBody>
      </p:sp>
    </p:spTree>
    <p:extLst>
      <p:ext uri="{BB962C8B-B14F-4D97-AF65-F5344CB8AC3E}">
        <p14:creationId xmlns:p14="http://schemas.microsoft.com/office/powerpoint/2010/main" val="32953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D807-3C69-457D-A497-2C9FA39D714D}" type="slidenum">
              <a:rPr lang="en-US" altLang="zh-TW"/>
              <a:pPr/>
              <a:t>85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404664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Manipulating Edges </a:t>
            </a:r>
            <a:r>
              <a:rPr lang="en-US" altLang="zh-TW" dirty="0" smtClean="0">
                <a:ea typeface="新細明體" charset="-120"/>
              </a:rPr>
              <a:t>(1/4)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8229600" cy="4343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When </a:t>
            </a:r>
            <a:r>
              <a:rPr lang="en-US" altLang="zh-TW" i="1" dirty="0">
                <a:ea typeface="新細明體" charset="-120"/>
              </a:rPr>
              <a:t>A </a:t>
            </a:r>
            <a:r>
              <a:rPr lang="en-US" altLang="zh-TW" dirty="0">
                <a:ea typeface="新細明體" charset="-120"/>
              </a:rPr>
              <a:t> grants </a:t>
            </a:r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  to </a:t>
            </a:r>
            <a:r>
              <a:rPr lang="en-US" altLang="zh-TW" i="1" dirty="0">
                <a:ea typeface="新細明體" charset="-120"/>
              </a:rPr>
              <a:t>B</a:t>
            </a:r>
            <a:r>
              <a:rPr lang="en-US" altLang="zh-TW" dirty="0">
                <a:ea typeface="新細明體" charset="-120"/>
              </a:rPr>
              <a:t>, We draw an edge from </a:t>
            </a:r>
            <a:r>
              <a:rPr lang="en-US" altLang="zh-TW" i="1" dirty="0">
                <a:ea typeface="新細明體" charset="-120"/>
              </a:rPr>
              <a:t>AP</a:t>
            </a:r>
            <a:r>
              <a:rPr lang="en-US" altLang="zh-TW" dirty="0">
                <a:ea typeface="新細明體" charset="-120"/>
              </a:rPr>
              <a:t> * or </a:t>
            </a:r>
            <a:r>
              <a:rPr lang="en-US" altLang="zh-TW" i="1" dirty="0">
                <a:ea typeface="新細明體" charset="-120"/>
              </a:rPr>
              <a:t>AP</a:t>
            </a:r>
            <a:r>
              <a:rPr lang="en-US" altLang="zh-TW" dirty="0">
                <a:ea typeface="新細明體" charset="-120"/>
              </a:rPr>
              <a:t> ** to </a:t>
            </a:r>
            <a:r>
              <a:rPr lang="en-US" altLang="zh-TW" i="1" dirty="0">
                <a:ea typeface="新細明體" charset="-120"/>
              </a:rPr>
              <a:t>BP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Or to </a:t>
            </a:r>
            <a:r>
              <a:rPr lang="en-US" altLang="zh-TW" i="1" dirty="0">
                <a:ea typeface="新細明體" charset="-120"/>
              </a:rPr>
              <a:t>BP</a:t>
            </a:r>
            <a:r>
              <a:rPr lang="en-US" altLang="zh-TW" dirty="0">
                <a:ea typeface="新細明體" charset="-120"/>
              </a:rPr>
              <a:t> * if the grant is with grant </a:t>
            </a:r>
            <a:r>
              <a:rPr lang="en-US" altLang="zh-TW" dirty="0" smtClean="0">
                <a:ea typeface="新細明體" charset="-120"/>
              </a:rPr>
              <a:t>option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i="1" dirty="0">
                <a:ea typeface="新細明體" charset="-120"/>
              </a:rPr>
              <a:t>A </a:t>
            </a:r>
            <a:r>
              <a:rPr lang="en-US" altLang="zh-TW" dirty="0">
                <a:ea typeface="新細明體" charset="-120"/>
              </a:rPr>
              <a:t> grants a </a:t>
            </a:r>
            <a:r>
              <a:rPr lang="en-US" altLang="zh-TW" dirty="0" err="1">
                <a:ea typeface="新細明體" charset="-120"/>
              </a:rPr>
              <a:t>subprivilege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Q</a:t>
            </a:r>
            <a:r>
              <a:rPr lang="en-US" altLang="zh-TW" dirty="0">
                <a:ea typeface="新細明體" charset="-120"/>
              </a:rPr>
              <a:t>  of </a:t>
            </a:r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  (say UPDATE(a) on R when </a:t>
            </a:r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 is UPDATE ON R) then the edge goes to </a:t>
            </a:r>
            <a:r>
              <a:rPr lang="en-US" altLang="zh-TW" i="1" dirty="0">
                <a:ea typeface="新細明體" charset="-120"/>
              </a:rPr>
              <a:t>BQ</a:t>
            </a:r>
            <a:r>
              <a:rPr lang="en-US" altLang="zh-TW" dirty="0">
                <a:ea typeface="新細明體" charset="-120"/>
              </a:rPr>
              <a:t>  or </a:t>
            </a:r>
            <a:r>
              <a:rPr lang="en-US" altLang="zh-TW" i="1" dirty="0">
                <a:ea typeface="新細明體" charset="-120"/>
              </a:rPr>
              <a:t>BQ</a:t>
            </a:r>
            <a:r>
              <a:rPr lang="en-US" altLang="zh-TW" dirty="0">
                <a:ea typeface="新細明體" charset="-120"/>
              </a:rPr>
              <a:t> *, </a:t>
            </a:r>
            <a:r>
              <a:rPr lang="en-US" altLang="zh-TW" dirty="0" smtClean="0">
                <a:ea typeface="新細明體" charset="-120"/>
              </a:rPr>
              <a:t>instead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29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CA62-8F15-4966-9FF6-EBC72DC281C6}" type="slidenum">
              <a:rPr lang="en-US" altLang="zh-TW"/>
              <a:pPr/>
              <a:t>86</a:t>
            </a:fld>
            <a:endParaRPr lang="en-US" altLang="zh-TW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20688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Manipulating Edges </a:t>
            </a:r>
            <a:r>
              <a:rPr lang="en-US" altLang="zh-TW" dirty="0" smtClean="0">
                <a:ea typeface="新細明體" charset="-120"/>
              </a:rPr>
              <a:t>(2/4)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3434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Fundamental rule: user </a:t>
            </a:r>
            <a:r>
              <a:rPr lang="en-US" altLang="zh-TW" i="1">
                <a:ea typeface="新細明體" charset="-120"/>
              </a:rPr>
              <a:t>C</a:t>
            </a:r>
            <a:r>
              <a:rPr lang="en-US" altLang="zh-TW">
                <a:ea typeface="新細明體" charset="-120"/>
              </a:rPr>
              <a:t> has privilege </a:t>
            </a:r>
            <a:r>
              <a:rPr lang="en-US" altLang="zh-TW" i="1">
                <a:ea typeface="新細明體" charset="-120"/>
              </a:rPr>
              <a:t>Q</a:t>
            </a:r>
            <a:r>
              <a:rPr lang="en-US" altLang="zh-TW">
                <a:ea typeface="新細明體" charset="-120"/>
              </a:rPr>
              <a:t>  as long as there is a path from </a:t>
            </a:r>
            <a:r>
              <a:rPr lang="en-US" altLang="zh-TW" i="1">
                <a:ea typeface="新細明體" charset="-120"/>
              </a:rPr>
              <a:t>XQ</a:t>
            </a:r>
            <a:r>
              <a:rPr lang="en-US" altLang="zh-TW">
                <a:ea typeface="新細明體" charset="-120"/>
              </a:rPr>
              <a:t> ** (the origin of privilege </a:t>
            </a:r>
            <a:r>
              <a:rPr lang="en-US" altLang="zh-TW" i="1">
                <a:ea typeface="新細明體" charset="-120"/>
              </a:rPr>
              <a:t>Q</a:t>
            </a:r>
            <a:r>
              <a:rPr lang="en-US" altLang="zh-TW">
                <a:ea typeface="新細明體" charset="-120"/>
              </a:rPr>
              <a:t> ) to </a:t>
            </a:r>
            <a:r>
              <a:rPr lang="en-US" altLang="zh-TW" i="1">
                <a:ea typeface="新細明體" charset="-120"/>
              </a:rPr>
              <a:t>CQ</a:t>
            </a:r>
            <a:r>
              <a:rPr lang="en-US" altLang="zh-TW">
                <a:ea typeface="新細明體" charset="-120"/>
              </a:rPr>
              <a:t>, </a:t>
            </a:r>
            <a:r>
              <a:rPr lang="en-US" altLang="zh-TW" i="1">
                <a:ea typeface="新細明體" charset="-120"/>
              </a:rPr>
              <a:t>CQ </a:t>
            </a:r>
            <a:r>
              <a:rPr lang="en-US" altLang="zh-TW">
                <a:ea typeface="新細明體" charset="-120"/>
              </a:rPr>
              <a:t>*, or CQ**.</a:t>
            </a:r>
          </a:p>
          <a:p>
            <a:pPr lvl="1"/>
            <a:r>
              <a:rPr lang="en-US" altLang="zh-TW">
                <a:ea typeface="新細明體" charset="-120"/>
              </a:rPr>
              <a:t>Remember that XQ** could </a:t>
            </a:r>
            <a:r>
              <a:rPr lang="en-US" altLang="zh-TW" i="1">
                <a:ea typeface="新細明體" charset="-120"/>
              </a:rPr>
              <a:t>be</a:t>
            </a:r>
            <a:r>
              <a:rPr lang="en-US" altLang="zh-TW">
                <a:ea typeface="新細明體" charset="-120"/>
              </a:rPr>
              <a:t>  CQ**.</a:t>
            </a:r>
          </a:p>
        </p:txBody>
      </p:sp>
    </p:spTree>
    <p:extLst>
      <p:ext uri="{BB962C8B-B14F-4D97-AF65-F5344CB8AC3E}">
        <p14:creationId xmlns:p14="http://schemas.microsoft.com/office/powerpoint/2010/main" val="20104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67F-8327-47BC-9C65-39F9170B9A8C}" type="slidenum">
              <a:rPr lang="en-US" altLang="zh-TW"/>
              <a:pPr/>
              <a:t>87</a:t>
            </a:fld>
            <a:endParaRPr lang="en-US" altLang="zh-TW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48680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Manipulating Edges </a:t>
            </a:r>
            <a:r>
              <a:rPr lang="en-US" altLang="zh-TW" dirty="0" smtClean="0">
                <a:ea typeface="新細明體" charset="-120"/>
              </a:rPr>
              <a:t>(3/4)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If </a:t>
            </a:r>
            <a:r>
              <a:rPr lang="en-US" altLang="zh-TW" i="1">
                <a:ea typeface="新細明體" charset="-120"/>
              </a:rPr>
              <a:t>A</a:t>
            </a:r>
            <a:r>
              <a:rPr lang="en-US" altLang="zh-TW">
                <a:ea typeface="新細明體" charset="-120"/>
              </a:rPr>
              <a:t> revokes </a:t>
            </a:r>
            <a:r>
              <a:rPr lang="en-US" altLang="zh-TW" i="1">
                <a:ea typeface="新細明體" charset="-120"/>
              </a:rPr>
              <a:t>P</a:t>
            </a:r>
            <a:r>
              <a:rPr lang="en-US" altLang="zh-TW">
                <a:ea typeface="新細明體" charset="-120"/>
              </a:rPr>
              <a:t>  from </a:t>
            </a:r>
            <a:r>
              <a:rPr lang="en-US" altLang="zh-TW" i="1">
                <a:ea typeface="新細明體" charset="-120"/>
              </a:rPr>
              <a:t>B </a:t>
            </a:r>
            <a:r>
              <a:rPr lang="en-US" altLang="zh-TW">
                <a:ea typeface="新細明體" charset="-120"/>
              </a:rPr>
              <a:t> with the CASCADE option, delete the edge from </a:t>
            </a:r>
            <a:r>
              <a:rPr lang="en-US" altLang="zh-TW" i="1">
                <a:ea typeface="新細明體" charset="-120"/>
              </a:rPr>
              <a:t>AP</a:t>
            </a:r>
            <a:r>
              <a:rPr lang="en-US" altLang="zh-TW">
                <a:ea typeface="新細明體" charset="-120"/>
              </a:rPr>
              <a:t>  to </a:t>
            </a:r>
            <a:r>
              <a:rPr lang="en-US" altLang="zh-TW" i="1">
                <a:ea typeface="新細明體" charset="-120"/>
              </a:rPr>
              <a:t>BP</a:t>
            </a:r>
            <a:r>
              <a:rPr lang="en-US" altLang="zh-TW">
                <a:ea typeface="新細明體" charset="-120"/>
              </a:rPr>
              <a:t>.</a:t>
            </a:r>
          </a:p>
          <a:p>
            <a:r>
              <a:rPr lang="en-US" altLang="zh-TW">
                <a:ea typeface="新細明體" charset="-120"/>
              </a:rPr>
              <a:t>If </a:t>
            </a:r>
            <a:r>
              <a:rPr lang="en-US" altLang="zh-TW" i="1">
                <a:ea typeface="新細明體" charset="-120"/>
              </a:rPr>
              <a:t>A</a:t>
            </a:r>
            <a:r>
              <a:rPr lang="en-US" altLang="zh-TW">
                <a:ea typeface="新細明體" charset="-120"/>
              </a:rPr>
              <a:t>  uses RESTRICT, and there is an edge from </a:t>
            </a:r>
            <a:r>
              <a:rPr lang="en-US" altLang="zh-TW" i="1">
                <a:ea typeface="新細明體" charset="-120"/>
              </a:rPr>
              <a:t>BP</a:t>
            </a:r>
            <a:r>
              <a:rPr lang="en-US" altLang="zh-TW">
                <a:ea typeface="新細明體" charset="-120"/>
              </a:rPr>
              <a:t>  to anywhere, then reject the revocation and make no change to the graph.</a:t>
            </a:r>
          </a:p>
        </p:txBody>
      </p:sp>
    </p:spTree>
    <p:extLst>
      <p:ext uri="{BB962C8B-B14F-4D97-AF65-F5344CB8AC3E}">
        <p14:creationId xmlns:p14="http://schemas.microsoft.com/office/powerpoint/2010/main" val="41103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00CD-BC72-408B-9918-0EFC2D096FB8}" type="slidenum">
              <a:rPr lang="en-US" altLang="zh-TW"/>
              <a:pPr/>
              <a:t>88</a:t>
            </a:fld>
            <a:endParaRPr lang="en-US" altLang="zh-TW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48680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Manipulating Edges </a:t>
            </a:r>
            <a:r>
              <a:rPr lang="en-US" altLang="zh-TW" dirty="0" smtClean="0">
                <a:ea typeface="新細明體" charset="-120"/>
              </a:rPr>
              <a:t>(4/4)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Having revised the edges, we must check that each node has a path from some ** node, representing ownership.</a:t>
            </a:r>
          </a:p>
          <a:p>
            <a:r>
              <a:rPr lang="en-US" altLang="zh-TW">
                <a:ea typeface="新細明體" charset="-120"/>
              </a:rPr>
              <a:t>Any node with no such path represents a revoked privilege and is deleted from the diagram.</a:t>
            </a:r>
          </a:p>
        </p:txBody>
      </p:sp>
    </p:spTree>
    <p:extLst>
      <p:ext uri="{BB962C8B-B14F-4D97-AF65-F5344CB8AC3E}">
        <p14:creationId xmlns:p14="http://schemas.microsoft.com/office/powerpoint/2010/main" val="9101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BB7F-8D79-4C25-AC46-C364A1F68AF0}" type="slidenum">
              <a:rPr lang="en-US" altLang="zh-TW"/>
              <a:pPr/>
              <a:t>89</a:t>
            </a:fld>
            <a:endParaRPr lang="en-US" altLang="zh-TW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20688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Example: Grant Diagram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295400" y="23622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ahoma" pitchFamily="34" charset="0"/>
                <a:ea typeface="新細明體" charset="-120"/>
              </a:rPr>
              <a:t>AP**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1127125" y="3816350"/>
            <a:ext cx="14366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Tahoma" pitchFamily="34" charset="0"/>
                <a:ea typeface="新細明體" charset="-120"/>
              </a:rPr>
              <a:t>A owns the</a:t>
            </a:r>
          </a:p>
          <a:p>
            <a:r>
              <a:rPr lang="en-US" altLang="zh-TW" sz="2000">
                <a:latin typeface="Tahoma" pitchFamily="34" charset="0"/>
                <a:ea typeface="新細明體" charset="-120"/>
              </a:rPr>
              <a:t>object on</a:t>
            </a:r>
          </a:p>
          <a:p>
            <a:r>
              <a:rPr lang="en-US" altLang="zh-TW" sz="2000">
                <a:latin typeface="Tahoma" pitchFamily="34" charset="0"/>
                <a:ea typeface="新細明體" charset="-120"/>
              </a:rPr>
              <a:t>which P is</a:t>
            </a:r>
          </a:p>
          <a:p>
            <a:r>
              <a:rPr lang="en-US" altLang="zh-TW" sz="2000">
                <a:latin typeface="Tahoma" pitchFamily="34" charset="0"/>
                <a:ea typeface="新細明體" charset="-120"/>
              </a:rPr>
              <a:t>a privilege</a:t>
            </a:r>
          </a:p>
        </p:txBody>
      </p: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2057400" y="2362200"/>
            <a:ext cx="3556000" cy="2536825"/>
            <a:chOff x="1296" y="1488"/>
            <a:chExt cx="2240" cy="1598"/>
          </a:xfrm>
        </p:grpSpPr>
        <p:sp>
          <p:nvSpPr>
            <p:cNvPr id="22533" name="Oval 5"/>
            <p:cNvSpPr>
              <a:spLocks noChangeArrowheads="1"/>
            </p:cNvSpPr>
            <p:nvPr/>
          </p:nvSpPr>
          <p:spPr bwMode="auto">
            <a:xfrm>
              <a:off x="2400" y="1488"/>
              <a:ext cx="480" cy="48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ahoma" pitchFamily="34" charset="0"/>
                  <a:ea typeface="新細明體" charset="-120"/>
                </a:rPr>
                <a:t>BP*</a:t>
              </a:r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1296" y="172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2294" y="2452"/>
              <a:ext cx="124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ahoma" pitchFamily="34" charset="0"/>
                  <a:ea typeface="新細明體" charset="-120"/>
                </a:rPr>
                <a:t>A: GRANT P</a:t>
              </a:r>
            </a:p>
            <a:p>
              <a:r>
                <a:rPr lang="en-US" altLang="zh-TW" sz="2000">
                  <a:latin typeface="Tahoma" pitchFamily="34" charset="0"/>
                  <a:ea typeface="新細明體" charset="-120"/>
                </a:rPr>
                <a:t>TO B WITH</a:t>
              </a:r>
            </a:p>
            <a:p>
              <a:r>
                <a:rPr lang="en-US" altLang="zh-TW" sz="2000">
                  <a:latin typeface="Tahoma" pitchFamily="34" charset="0"/>
                  <a:ea typeface="新細明體" charset="-120"/>
                </a:rPr>
                <a:t>GRANT OPTION</a:t>
              </a:r>
            </a:p>
          </p:txBody>
        </p:sp>
      </p:grpSp>
      <p:grpSp>
        <p:nvGrpSpPr>
          <p:cNvPr id="22546" name="Group 18"/>
          <p:cNvGrpSpPr>
            <a:grpSpLocks/>
          </p:cNvGrpSpPr>
          <p:nvPr/>
        </p:nvGrpSpPr>
        <p:grpSpPr bwMode="auto">
          <a:xfrm>
            <a:off x="4572000" y="1600200"/>
            <a:ext cx="4572000" cy="1524000"/>
            <a:chOff x="2880" y="1008"/>
            <a:chExt cx="2880" cy="960"/>
          </a:xfrm>
        </p:grpSpPr>
        <p:sp>
          <p:nvSpPr>
            <p:cNvPr id="22534" name="Oval 6"/>
            <p:cNvSpPr>
              <a:spLocks noChangeArrowheads="1"/>
            </p:cNvSpPr>
            <p:nvPr/>
          </p:nvSpPr>
          <p:spPr bwMode="auto">
            <a:xfrm>
              <a:off x="3936" y="1488"/>
              <a:ext cx="480" cy="48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ahoma" pitchFamily="34" charset="0"/>
                  <a:ea typeface="新細明體" charset="-120"/>
                </a:rPr>
                <a:t>CP*</a:t>
              </a:r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2880" y="172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4518" y="1008"/>
              <a:ext cx="124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ahoma" pitchFamily="34" charset="0"/>
                  <a:ea typeface="新細明體" charset="-120"/>
                </a:rPr>
                <a:t>B: GRANT P</a:t>
              </a:r>
            </a:p>
            <a:p>
              <a:r>
                <a:rPr lang="en-US" altLang="zh-TW" sz="2000">
                  <a:latin typeface="Tahoma" pitchFamily="34" charset="0"/>
                  <a:ea typeface="新細明體" charset="-120"/>
                </a:rPr>
                <a:t>TO C WITH</a:t>
              </a:r>
            </a:p>
            <a:p>
              <a:r>
                <a:rPr lang="en-US" altLang="zh-TW" sz="2000">
                  <a:latin typeface="Tahoma" pitchFamily="34" charset="0"/>
                  <a:ea typeface="新細明體" charset="-120"/>
                </a:rPr>
                <a:t>GRANT OPTION</a:t>
              </a:r>
            </a:p>
          </p:txBody>
        </p:sp>
      </p:grpSp>
      <p:grpSp>
        <p:nvGrpSpPr>
          <p:cNvPr id="22547" name="Group 19"/>
          <p:cNvGrpSpPr>
            <a:grpSpLocks/>
          </p:cNvGrpSpPr>
          <p:nvPr/>
        </p:nvGrpSpPr>
        <p:grpSpPr bwMode="auto">
          <a:xfrm>
            <a:off x="1905000" y="3048000"/>
            <a:ext cx="5637213" cy="2759075"/>
            <a:chOff x="1200" y="1920"/>
            <a:chExt cx="3551" cy="1738"/>
          </a:xfrm>
        </p:grpSpPr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3936" y="2448"/>
              <a:ext cx="480" cy="48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ahoma" pitchFamily="34" charset="0"/>
                  <a:ea typeface="新細明體" charset="-120"/>
                </a:rPr>
                <a:t>CP</a:t>
              </a:r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1200" y="1920"/>
              <a:ext cx="27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4" name="Text Box 16"/>
            <p:cNvSpPr txBox="1">
              <a:spLocks noChangeArrowheads="1"/>
            </p:cNvSpPr>
            <p:nvPr/>
          </p:nvSpPr>
          <p:spPr bwMode="auto">
            <a:xfrm>
              <a:off x="3792" y="3216"/>
              <a:ext cx="95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ahoma" pitchFamily="34" charset="0"/>
                  <a:ea typeface="新細明體" charset="-120"/>
                </a:rPr>
                <a:t>A: GRANT P</a:t>
              </a:r>
            </a:p>
            <a:p>
              <a:r>
                <a:rPr lang="en-US" altLang="zh-TW" sz="2000">
                  <a:latin typeface="Tahoma" pitchFamily="34" charset="0"/>
                  <a:ea typeface="新細明體" charset="-120"/>
                </a:rPr>
                <a:t>TO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68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467544" y="3501008"/>
            <a:ext cx="8136904" cy="25922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7489-9329-45D1-8597-077F04A10B53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7315200" cy="8382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Peter’s </a:t>
            </a:r>
            <a:r>
              <a:rPr lang="en-US" altLang="zh-TW" dirty="0">
                <a:ea typeface="新細明體" charset="-120"/>
              </a:rPr>
              <a:t>Program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84784"/>
            <a:ext cx="8208912" cy="4536504"/>
          </a:xfrm>
        </p:spPr>
        <p:txBody>
          <a:bodyPr/>
          <a:lstStyle/>
          <a:p>
            <a:r>
              <a:rPr lang="en-US" altLang="zh-TW" u="sng" dirty="0" smtClean="0">
                <a:solidFill>
                  <a:srgbClr val="00B050"/>
                </a:solidFill>
                <a:ea typeface="新細明體" charset="-120"/>
              </a:rPr>
              <a:t>Peter</a:t>
            </a:r>
            <a:r>
              <a:rPr lang="en-US" altLang="zh-TW" dirty="0" smtClean="0">
                <a:ea typeface="新細明體" charset="-120"/>
              </a:rPr>
              <a:t> executes </a:t>
            </a:r>
            <a:r>
              <a:rPr lang="en-US" altLang="zh-TW" dirty="0">
                <a:ea typeface="新細明體" charset="-120"/>
              </a:rPr>
              <a:t>the following two SQL statements, </a:t>
            </a:r>
            <a:r>
              <a:rPr lang="en-US" altLang="zh-TW" dirty="0" smtClean="0">
                <a:ea typeface="新細明體" charset="-120"/>
              </a:rPr>
              <a:t>called </a:t>
            </a:r>
            <a:r>
              <a:rPr lang="en-US" altLang="zh-TW" dirty="0">
                <a:ea typeface="新細明體" charset="-120"/>
              </a:rPr>
              <a:t>(min) and (max), to help remember what they do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u="sng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TW" sz="2400" u="sng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max)</a:t>
            </a:r>
            <a:r>
              <a:rPr lang="en-US" altLang="zh-TW" sz="24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 </a:t>
            </a:r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MAX(price) FROM Sells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WHERE </a:t>
            </a:r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bar = </a:t>
            </a: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zh-TW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Mary”s</a:t>
            </a: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Bar’;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u="sng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TW" sz="2400" u="sng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min)</a:t>
            </a: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SELECT </a:t>
            </a:r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MIN(price) FROM Sells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WHERE </a:t>
            </a:r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bar = </a:t>
            </a: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zh-TW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Mary”s</a:t>
            </a: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Bar’;</a:t>
            </a:r>
            <a:endParaRPr lang="en-US" altLang="zh-TW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E259-2CB5-4BB8-A5B1-16B210351887}" type="slidenum">
              <a:rPr lang="en-US" altLang="zh-TW"/>
              <a:pPr/>
              <a:t>90</a:t>
            </a:fld>
            <a:endParaRPr lang="en-US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175" y="548680"/>
            <a:ext cx="7315200" cy="83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Example: Grant Diagram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1295400" y="23622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ahoma" pitchFamily="34" charset="0"/>
                <a:ea typeface="新細明體" charset="-120"/>
              </a:rPr>
              <a:t>AP**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3810000" y="23622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ahoma" pitchFamily="34" charset="0"/>
                <a:ea typeface="新細明體" charset="-120"/>
              </a:rPr>
              <a:t>BP*</a:t>
            </a: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6248400" y="23622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ahoma" pitchFamily="34" charset="0"/>
                <a:ea typeface="新細明體" charset="-120"/>
              </a:rPr>
              <a:t>CP*</a:t>
            </a: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4572000" y="2743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6248400" y="38862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ahoma" pitchFamily="34" charset="0"/>
                <a:ea typeface="新細明體" charset="-120"/>
              </a:rPr>
              <a:t>CP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1905000" y="3048000"/>
            <a:ext cx="434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584325" y="1530350"/>
            <a:ext cx="3533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Tahoma" pitchFamily="34" charset="0"/>
                <a:ea typeface="新細明體" charset="-120"/>
              </a:rPr>
              <a:t>A executes</a:t>
            </a:r>
          </a:p>
          <a:p>
            <a:r>
              <a:rPr lang="en-US" altLang="zh-TW" sz="2000">
                <a:latin typeface="Tahoma" pitchFamily="34" charset="0"/>
                <a:ea typeface="新細明體" charset="-120"/>
              </a:rPr>
              <a:t>REVOKE P FROM B CASCADE;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6080125" y="4959350"/>
            <a:ext cx="23812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Tahoma" pitchFamily="34" charset="0"/>
                <a:ea typeface="新細明體" charset="-120"/>
              </a:rPr>
              <a:t>However, C still</a:t>
            </a:r>
          </a:p>
          <a:p>
            <a:r>
              <a:rPr lang="en-US" altLang="zh-TW" sz="2000">
                <a:latin typeface="Tahoma" pitchFamily="34" charset="0"/>
                <a:ea typeface="新細明體" charset="-120"/>
              </a:rPr>
              <a:t>has P without grant</a:t>
            </a:r>
          </a:p>
          <a:p>
            <a:r>
              <a:rPr lang="en-US" altLang="zh-TW" sz="2000">
                <a:latin typeface="Tahoma" pitchFamily="34" charset="0"/>
                <a:ea typeface="新細明體" charset="-120"/>
              </a:rPr>
              <a:t>option because of</a:t>
            </a:r>
          </a:p>
          <a:p>
            <a:r>
              <a:rPr lang="en-US" altLang="zh-TW" sz="2000">
                <a:latin typeface="Tahoma" pitchFamily="34" charset="0"/>
                <a:ea typeface="新細明體" charset="-120"/>
              </a:rPr>
              <a:t>the direct grant.</a:t>
            </a:r>
          </a:p>
        </p:txBody>
      </p: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2117725" y="2362200"/>
            <a:ext cx="5273675" cy="2841625"/>
            <a:chOff x="1334" y="1488"/>
            <a:chExt cx="3322" cy="1790"/>
          </a:xfrm>
        </p:grpSpPr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1334" y="2644"/>
              <a:ext cx="156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ahoma" pitchFamily="34" charset="0"/>
                  <a:ea typeface="新細明體" charset="-120"/>
                </a:rPr>
                <a:t>Not only does B lose</a:t>
              </a:r>
            </a:p>
            <a:p>
              <a:r>
                <a:rPr lang="en-US" altLang="zh-TW" sz="2000">
                  <a:latin typeface="Tahoma" pitchFamily="34" charset="0"/>
                  <a:ea typeface="新細明體" charset="-120"/>
                </a:rPr>
                <a:t>P*, but C loses P*.</a:t>
              </a:r>
            </a:p>
            <a:p>
              <a:r>
                <a:rPr lang="en-US" altLang="zh-TW" sz="2000">
                  <a:latin typeface="Tahoma" pitchFamily="34" charset="0"/>
                  <a:ea typeface="新細明體" charset="-120"/>
                </a:rPr>
                <a:t>Delete BP* and CP*.</a:t>
              </a:r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>
              <a:off x="2256" y="1488"/>
              <a:ext cx="2400" cy="432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 flipV="1">
              <a:off x="2256" y="1488"/>
              <a:ext cx="2400" cy="528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3578" name="Group 26"/>
          <p:cNvGrpSpPr>
            <a:grpSpLocks/>
          </p:cNvGrpSpPr>
          <p:nvPr/>
        </p:nvGrpSpPr>
        <p:grpSpPr bwMode="auto">
          <a:xfrm>
            <a:off x="4419600" y="1758950"/>
            <a:ext cx="4394200" cy="1616075"/>
            <a:chOff x="2784" y="1108"/>
            <a:chExt cx="2768" cy="1018"/>
          </a:xfrm>
        </p:grpSpPr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2880" y="1384"/>
              <a:ext cx="1152" cy="152"/>
            </a:xfrm>
            <a:custGeom>
              <a:avLst/>
              <a:gdLst>
                <a:gd name="T0" fmla="*/ 1152 w 1152"/>
                <a:gd name="T1" fmla="*/ 152 h 152"/>
                <a:gd name="T2" fmla="*/ 384 w 1152"/>
                <a:gd name="T3" fmla="*/ 8 h 152"/>
                <a:gd name="T4" fmla="*/ 0 w 1152"/>
                <a:gd name="T5" fmla="*/ 10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52">
                  <a:moveTo>
                    <a:pt x="1152" y="152"/>
                  </a:moveTo>
                  <a:cubicBezTo>
                    <a:pt x="864" y="84"/>
                    <a:pt x="576" y="16"/>
                    <a:pt x="384" y="8"/>
                  </a:cubicBezTo>
                  <a:cubicBezTo>
                    <a:pt x="192" y="0"/>
                    <a:pt x="96" y="52"/>
                    <a:pt x="0" y="1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 flipH="1">
              <a:off x="2784" y="148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4646" y="1108"/>
              <a:ext cx="906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ahoma" pitchFamily="34" charset="0"/>
                  <a:ea typeface="新細明體" charset="-120"/>
                </a:rPr>
                <a:t>Even had</a:t>
              </a:r>
            </a:p>
            <a:p>
              <a:r>
                <a:rPr lang="en-US" altLang="zh-TW" sz="2000">
                  <a:latin typeface="Tahoma" pitchFamily="34" charset="0"/>
                  <a:ea typeface="新細明體" charset="-120"/>
                </a:rPr>
                <a:t>C passed P</a:t>
              </a:r>
            </a:p>
            <a:p>
              <a:r>
                <a:rPr lang="en-US" altLang="zh-TW" sz="2000">
                  <a:latin typeface="Tahoma" pitchFamily="34" charset="0"/>
                  <a:ea typeface="新細明體" charset="-120"/>
                </a:rPr>
                <a:t>to B, both</a:t>
              </a:r>
            </a:p>
            <a:p>
              <a:r>
                <a:rPr lang="en-US" altLang="zh-TW" sz="2000">
                  <a:latin typeface="Tahoma" pitchFamily="34" charset="0"/>
                  <a:ea typeface="新細明體" charset="-120"/>
                </a:rPr>
                <a:t>nodes are</a:t>
              </a:r>
            </a:p>
            <a:p>
              <a:r>
                <a:rPr lang="en-US" altLang="zh-TW" sz="2000">
                  <a:latin typeface="Tahoma" pitchFamily="34" charset="0"/>
                  <a:ea typeface="新細明體" charset="-120"/>
                </a:rPr>
                <a:t>still cut off.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69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1" grpId="0" autoUpdateAnimBg="0"/>
    </p:bld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5875</TotalTime>
  <Words>3756</Words>
  <Application>Microsoft Office PowerPoint</Application>
  <PresentationFormat>如螢幕大小 (4:3)</PresentationFormat>
  <Paragraphs>723</Paragraphs>
  <Slides>90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1" baseType="lpstr">
      <vt:lpstr>古典-1</vt:lpstr>
      <vt:lpstr>Transactions</vt:lpstr>
      <vt:lpstr>The Setting</vt:lpstr>
      <vt:lpstr>Example: Bad Interaction</vt:lpstr>
      <vt:lpstr>“ACID” Transactions</vt:lpstr>
      <vt:lpstr>Transactions in SQL</vt:lpstr>
      <vt:lpstr>Statement “COMMIT”</vt:lpstr>
      <vt:lpstr>Statement “ROLLBACK”</vt:lpstr>
      <vt:lpstr>An Example:  Interacting Processes</vt:lpstr>
      <vt:lpstr>Peter’s Program</vt:lpstr>
      <vt:lpstr>Mary’s Program</vt:lpstr>
      <vt:lpstr>Interleaving of Statements</vt:lpstr>
      <vt:lpstr>Problem: Strange Interleaving</vt:lpstr>
      <vt:lpstr>Fixing the Problem With Transactions</vt:lpstr>
      <vt:lpstr>Example:  Strange Interleaving</vt:lpstr>
      <vt:lpstr>Problem: Rollback</vt:lpstr>
      <vt:lpstr>Example:  Strange Interleaving</vt:lpstr>
      <vt:lpstr>Solution</vt:lpstr>
      <vt:lpstr>Example:  Solution</vt:lpstr>
      <vt:lpstr>Isolation Levels</vt:lpstr>
      <vt:lpstr>Choosing the Isolation Level</vt:lpstr>
      <vt:lpstr>1. Serializable  </vt:lpstr>
      <vt:lpstr>Serializable  </vt:lpstr>
      <vt:lpstr>Isolation Level is  Personal Choice</vt:lpstr>
      <vt:lpstr>Serializable  </vt:lpstr>
      <vt:lpstr>2. Read-Committed</vt:lpstr>
      <vt:lpstr>Example: Read-Committed</vt:lpstr>
      <vt:lpstr>3. Repeatable-Read</vt:lpstr>
      <vt:lpstr>Example: Repeatable-Read</vt:lpstr>
      <vt:lpstr>Example: Repeatable-Read</vt:lpstr>
      <vt:lpstr>4. Read Uncommitted</vt:lpstr>
      <vt:lpstr>Constraints and Triggles</vt:lpstr>
      <vt:lpstr>Constraints and Triggers</vt:lpstr>
      <vt:lpstr>Kinds of Constraints</vt:lpstr>
      <vt:lpstr>Foreign Keys</vt:lpstr>
      <vt:lpstr>Expressing Foreign Keys</vt:lpstr>
      <vt:lpstr>Example: With Attribute</vt:lpstr>
      <vt:lpstr>Example: As Element</vt:lpstr>
      <vt:lpstr>Enforcing  Foreign-Key Constraints</vt:lpstr>
      <vt:lpstr>Actions Taken (1/2)</vt:lpstr>
      <vt:lpstr>Actions Taken (2/2)</vt:lpstr>
      <vt:lpstr>Example: Cascade</vt:lpstr>
      <vt:lpstr>Example: Set NULL</vt:lpstr>
      <vt:lpstr>Choosing a Policy</vt:lpstr>
      <vt:lpstr>Example</vt:lpstr>
      <vt:lpstr>Attribute-Based “Check”</vt:lpstr>
      <vt:lpstr>Example</vt:lpstr>
      <vt:lpstr>Timing of Checks</vt:lpstr>
      <vt:lpstr>Tuple-Based Checks</vt:lpstr>
      <vt:lpstr>Example: Tuple-Based Check</vt:lpstr>
      <vt:lpstr>Assertions</vt:lpstr>
      <vt:lpstr>Example: Assertion</vt:lpstr>
      <vt:lpstr>Example: Assertion</vt:lpstr>
      <vt:lpstr>Timing of Assertion Checks</vt:lpstr>
      <vt:lpstr>Triggers: Motivation</vt:lpstr>
      <vt:lpstr>Triggers: Solution</vt:lpstr>
      <vt:lpstr>Event-Condition-Action Rules</vt:lpstr>
      <vt:lpstr>Example: A Trigger</vt:lpstr>
      <vt:lpstr>Example: Trigger Definition</vt:lpstr>
      <vt:lpstr>Options:  CREATE TRIGGER</vt:lpstr>
      <vt:lpstr>Options: The Condition</vt:lpstr>
      <vt:lpstr>Options: FOR EACH ROW</vt:lpstr>
      <vt:lpstr>Options: REFERENCING</vt:lpstr>
      <vt:lpstr>Options: The Condition</vt:lpstr>
      <vt:lpstr>Options: The Action</vt:lpstr>
      <vt:lpstr>Another Example</vt:lpstr>
      <vt:lpstr>The Trigger</vt:lpstr>
      <vt:lpstr>Triggers on Views</vt:lpstr>
      <vt:lpstr>Example: The View</vt:lpstr>
      <vt:lpstr>Interpreting a View Insertion</vt:lpstr>
      <vt:lpstr>The Trigger</vt:lpstr>
      <vt:lpstr>SQL Authorization</vt:lpstr>
      <vt:lpstr>Authorization</vt:lpstr>
      <vt:lpstr>Privileges  (1/2)</vt:lpstr>
      <vt:lpstr>Privileges (2/2)</vt:lpstr>
      <vt:lpstr>Example: Privileges</vt:lpstr>
      <vt:lpstr>Authorization ID’s</vt:lpstr>
      <vt:lpstr>Granting Privileges</vt:lpstr>
      <vt:lpstr>The GRANT Statement</vt:lpstr>
      <vt:lpstr>Example: GRANT</vt:lpstr>
      <vt:lpstr>Example: Grant Option</vt:lpstr>
      <vt:lpstr>Revoking Privileges</vt:lpstr>
      <vt:lpstr>REVOKE Options</vt:lpstr>
      <vt:lpstr>Grant Diagrams</vt:lpstr>
      <vt:lpstr>Notation for Nodes</vt:lpstr>
      <vt:lpstr>Manipulating Edges (1/4)</vt:lpstr>
      <vt:lpstr>Manipulating Edges (2/4)</vt:lpstr>
      <vt:lpstr>Manipulating Edges (3/4)</vt:lpstr>
      <vt:lpstr>Manipulating Edges (4/4)</vt:lpstr>
      <vt:lpstr>Example: Grant Diagram</vt:lpstr>
      <vt:lpstr>Example: Grant Diagram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Database Systems</dc:title>
  <dc:creator>coolman</dc:creator>
  <cp:lastModifiedBy>Viola</cp:lastModifiedBy>
  <cp:revision>2070</cp:revision>
  <dcterms:created xsi:type="dcterms:W3CDTF">2007-09-19T03:56:29Z</dcterms:created>
  <dcterms:modified xsi:type="dcterms:W3CDTF">2018-12-15T17:49:53Z</dcterms:modified>
</cp:coreProperties>
</file>