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2"/>
  </p:notesMasterIdLst>
  <p:sldIdLst>
    <p:sldId id="365" r:id="rId2"/>
    <p:sldId id="366" r:id="rId3"/>
    <p:sldId id="367" r:id="rId4"/>
    <p:sldId id="368" r:id="rId5"/>
    <p:sldId id="456" r:id="rId6"/>
    <p:sldId id="369" r:id="rId7"/>
    <p:sldId id="420" r:id="rId8"/>
    <p:sldId id="421" r:id="rId9"/>
    <p:sldId id="370" r:id="rId10"/>
    <p:sldId id="371" r:id="rId11"/>
    <p:sldId id="372" r:id="rId12"/>
    <p:sldId id="373" r:id="rId13"/>
    <p:sldId id="374" r:id="rId14"/>
    <p:sldId id="375" r:id="rId15"/>
    <p:sldId id="422" r:id="rId16"/>
    <p:sldId id="423" r:id="rId17"/>
    <p:sldId id="376" r:id="rId18"/>
    <p:sldId id="377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451" r:id="rId31"/>
    <p:sldId id="391" r:id="rId32"/>
    <p:sldId id="392" r:id="rId33"/>
    <p:sldId id="450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4" r:id="rId69"/>
    <p:sldId id="455" r:id="rId70"/>
    <p:sldId id="435" r:id="rId71"/>
    <p:sldId id="436" r:id="rId72"/>
    <p:sldId id="437" r:id="rId73"/>
    <p:sldId id="438" r:id="rId74"/>
    <p:sldId id="439" r:id="rId75"/>
    <p:sldId id="440" r:id="rId76"/>
    <p:sldId id="441" r:id="rId77"/>
    <p:sldId id="442" r:id="rId78"/>
    <p:sldId id="443" r:id="rId79"/>
    <p:sldId id="444" r:id="rId80"/>
    <p:sldId id="445" r:id="rId8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FF6600"/>
    <a:srgbClr val="009999"/>
    <a:srgbClr val="CCCC00"/>
    <a:srgbClr val="66FF33"/>
    <a:srgbClr val="660033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9" autoAdjust="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4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209964D0-9B70-4828-96E8-1E22A20BA1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950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8755C-17B7-4DE0-A1F9-C5F10F6874A5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0FF50-8FBE-4586-BF4E-031577314D2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76C6F-C575-4394-9113-7D5D93368EBE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0529B-C1F4-457E-A281-8DB233BD984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91B1F-1CE2-42B9-B634-E5CB296C1E5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B0E4E-FA72-4224-A8FE-133AD6E1326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9553C-A746-477E-984F-EE97997CF5B4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87A29-D018-48F3-90EA-487143B488E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299D4-0634-423E-A3F2-8EEF30C6C8F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3C5FC-5BAF-4B35-8D5F-22DC3FF6B48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1F658-F701-479D-91C0-D749D00CEC6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DDD17-CD6D-445B-A117-DB4B2B37EAFA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94AAB-5F87-4286-B80B-C468F9D288C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8A4CC-9A5A-47FC-B07A-B97D73D5303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6A77F-71A1-469E-ACFA-53A4F4B04670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11433-97F8-4876-8D9F-89D8C412D0D3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474E0-E2BF-4454-AD2C-2F4D529ADCEC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D0869-F830-4B53-91EF-DA0C751BFCCD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4B712-E2FA-4B2C-BA79-29CE5AF8BDFD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E60F8-FC54-4407-BEB1-618C9C158D5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7E182-A383-47AF-B5F7-1F4DEFF3903F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D75E6-4CE9-4305-98BE-C701540F221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BBA8F-A07B-4B1B-B623-BD0F12EFA849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F5F68-6BA7-48FF-985A-9205486697A6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44344-B8BE-44BF-AB32-708CC93437A4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94D30-C256-4D18-9DEB-EA22C5D36C43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E8ECD-35FD-4731-B033-A593A27E3DB2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E5355-1505-4EC1-868E-8A9AF89B27DD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2A00F-2D63-4867-B8EC-35548C7676E8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C75DA-392D-47A0-8A7C-9BD909BEB43D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3DDBD-AF73-45EE-9EFA-897C995347C9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BFBA4-18AF-423B-AC18-BF2AD7DC08C3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DF7DC-72D0-4206-8C76-1456B52532E6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88C17-FF7C-46FC-ADBD-F4173F8AD980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4EB94-78D5-4B86-A8A6-A2789993CD37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ED81A-5437-46ED-BFA0-0C4C06535024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8BABF-B5A1-4C2B-9A04-2454F417BAFE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C4C34-FAC2-4A4C-8AB5-87B0F768984A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5AA7F-4803-422F-A39F-251B9BE61746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7AF53-7663-4A9A-ADDE-BAF160031673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D4E66-E866-4D84-90E5-D9BC8B430F17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36CCF-7261-42A8-9FE6-053737CC627F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8518-95E2-4CDD-8577-C3866B2E0131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D741-3DD8-409A-ABC7-FE922146F828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AE490-4CAE-4FB9-B259-C4E1F0A500B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C2D16-E9AF-44CA-A7F7-9E70C3F99182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B322E8-F301-4641-B69A-C96D16AFDE23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D48EB-C88A-44D1-8048-8636FA46D2EC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DFDFB-64F5-4B1C-8185-0D8C75F9B037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FE962-1D27-4A6D-8731-3A0023D97227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113DE-FC3E-4F5A-8D19-05DD2C1AA08E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B3134-1D3C-4A7C-90B5-2E0644C184F0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6DC86-C8A4-4803-ACEA-E327A5C80083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35E4E-FF1B-47BF-86C5-3E975F9B77C1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F0F5B-3DE3-45BA-BB33-C777EED19F28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7065E-EADC-4729-A087-47F703B8847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073D1-CBAD-472D-A0BB-D37BF61091C8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15E2A-9FD3-4310-A309-7B046925DB5B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B0BA4-AAD0-4028-9247-E889390079CE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39B44-D632-42B7-B68F-C51F219C777D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FA200-F1AB-46A0-A1A3-3E2D88CEFEDF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05C42-CCF8-4733-B46E-5A422EE69932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73061-E2B0-462B-9E71-85DCEDA9779F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83010-659A-401C-A6AA-162155314DBF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782D9-1932-4EAD-A92E-22716CFCD58F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6FB59-C3CE-4354-95DA-193CA21F2D7F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28D1F-11BF-40B1-AA4C-3B54EF086238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BC041-D894-4154-938B-2EB52831E41B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1E6D0-80B4-47D2-A559-B52C83FA3BB1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2F389-EF68-4C3F-A60D-48277400784B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2F7BB-BA08-45F4-BBB8-8081A7123D44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5BCDE-4117-45FC-AE16-34DDB38E6C55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940C0-2D35-436A-91CA-DA40056AB4E2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0DE73-6F84-4B40-BC63-0E1B49E59F9A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B1BA6-CCC4-4E82-9CA5-1DE1934BDCBC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4E400-BF67-486B-BDDD-085B932936F6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8EDDC-6298-45DB-8206-8EEBE9FE2518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4C7A5-C6C7-4992-A3C2-3D3F29E130B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C541C-9500-4CCB-BEF2-99808D649EF3}" type="slidenum">
              <a:rPr lang="en-US" altLang="zh-TW"/>
              <a:pPr/>
              <a:t>80</a:t>
            </a:fld>
            <a:endParaRPr lang="en-US" altLang="zh-TW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C5B8D-33B0-4ACF-B261-9FEAB4D072F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/>
            </a:lvl1pPr>
          </a:lstStyle>
          <a:p>
            <a:fld id="{52F2BE9E-F13C-45A3-B6BC-377781B9824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8DF57-6C02-4B0B-B24E-7F9A9F5B23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8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5F30F-3936-4CF2-952E-D7A8B42638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33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556625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02421296-0BF0-4393-BCA7-65E3184373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1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3A6AE-EFA0-48F8-8BD4-753DC2D9C5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342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41653-C1F4-4F38-A9E5-6311A2DDE1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87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B0A66-A1FB-43EA-B8AD-91C5FDF62F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B005F-2DD6-4574-9032-E2B1C08B24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33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17EBB-D35E-47A9-9A07-0C341A0E2D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87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46942-BDD5-4BAA-BB5F-C318A4A80F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0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249B2-935A-4281-BB9E-A3E3FF742F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39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E01C2-D7B0-45D9-A430-B93EF965F3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666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3D30E2CE-8D4B-4BC9-A0F1-C0F044FA49A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0CE6832-6D86-48AC-B29F-E3DE712191EB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2060575"/>
            <a:ext cx="7772400" cy="1277938"/>
          </a:xfrm>
        </p:spPr>
        <p:txBody>
          <a:bodyPr/>
          <a:lstStyle/>
          <a:p>
            <a:r>
              <a:rPr lang="en-US" altLang="zh-TW"/>
              <a:t>Relational Algebra</a:t>
            </a:r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287463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DE13-C4E0-4794-A77F-3A6F6D77C55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2151063" y="5310188"/>
            <a:ext cx="44958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2406650" y="2197100"/>
            <a:ext cx="4495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1476375" y="1773238"/>
            <a:ext cx="53482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Relation Sells: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bar	        alcohol	         price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   </a:t>
            </a:r>
            <a:r>
              <a:rPr lang="en-US" altLang="zh-TW">
                <a:latin typeface="Tahoma" pitchFamily="34" charset="0"/>
                <a:ea typeface="標楷體" pitchFamily="65" charset="-120"/>
              </a:rPr>
              <a:t>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2.75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 bar  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 bar    </a:t>
            </a:r>
            <a:r>
              <a:rPr lang="en-US" altLang="zh-TW">
                <a:latin typeface="Tahoma" pitchFamily="34" charset="0"/>
                <a:ea typeface="標楷體" pitchFamily="65" charset="-120"/>
              </a:rPr>
              <a:t>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3.00</a:t>
            </a:r>
          </a:p>
        </p:txBody>
      </p:sp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2406650" y="25781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2" name="Line 6"/>
          <p:cNvSpPr>
            <a:spLocks noChangeShapeType="1"/>
          </p:cNvSpPr>
          <p:nvPr/>
        </p:nvSpPr>
        <p:spPr bwMode="auto">
          <a:xfrm>
            <a:off x="3908425" y="21971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3" name="Line 7"/>
          <p:cNvSpPr>
            <a:spLocks noChangeShapeType="1"/>
          </p:cNvSpPr>
          <p:nvPr/>
        </p:nvSpPr>
        <p:spPr bwMode="auto">
          <a:xfrm>
            <a:off x="5530850" y="21971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1371600" y="4291013"/>
            <a:ext cx="68008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Tahoma" pitchFamily="34" charset="0"/>
              </a:rPr>
              <a:t>ROOM18Menu := </a:t>
            </a:r>
            <a:r>
              <a:rPr lang="en-US" altLang="zh-TW" sz="3200"/>
              <a:t>σ</a:t>
            </a:r>
            <a:r>
              <a:rPr lang="en-US" altLang="zh-TW" sz="3200" baseline="-25000">
                <a:latin typeface="Tahoma" pitchFamily="34" charset="0"/>
              </a:rPr>
              <a:t>bar=“ROOM18”</a:t>
            </a:r>
            <a:r>
              <a:rPr lang="en-US" altLang="zh-TW" sz="3200">
                <a:latin typeface="Tahoma" pitchFamily="34" charset="0"/>
              </a:rPr>
              <a:t>(Sells)</a:t>
            </a:r>
          </a:p>
          <a:p>
            <a:pPr eaLnBrk="0" hangingPunct="0"/>
            <a:endParaRPr lang="en-US" altLang="zh-TW" sz="3200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bar		alcohol    price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	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   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  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</a:t>
            </a:r>
            <a:r>
              <a:rPr lang="en-US" altLang="zh-TW">
                <a:latin typeface="Tahoma" pitchFamily="34" charset="0"/>
              </a:rPr>
              <a:t>2.75</a:t>
            </a:r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>
            <a:off x="2151063" y="565785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8" name="Line 12"/>
          <p:cNvSpPr>
            <a:spLocks noChangeShapeType="1"/>
          </p:cNvSpPr>
          <p:nvPr/>
        </p:nvSpPr>
        <p:spPr bwMode="auto">
          <a:xfrm>
            <a:off x="3779838" y="5300663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2029" name="Line 13"/>
          <p:cNvSpPr>
            <a:spLocks noChangeShapeType="1"/>
          </p:cNvSpPr>
          <p:nvPr/>
        </p:nvSpPr>
        <p:spPr bwMode="auto">
          <a:xfrm>
            <a:off x="5275263" y="5310188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6E0E-8D89-46C6-85B7-60F41AFF4B2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7315200" cy="838200"/>
          </a:xfrm>
        </p:spPr>
        <p:txBody>
          <a:bodyPr/>
          <a:lstStyle/>
          <a:p>
            <a:r>
              <a:rPr lang="en-US" altLang="zh-TW"/>
              <a:t>Projection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052513"/>
            <a:ext cx="73152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Used to produce from a relation R a new relation that has only some of R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columns.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Denoted by: R1:=</a:t>
            </a:r>
            <a:r>
              <a:rPr lang="en-US" altLang="zh-TW">
                <a:solidFill>
                  <a:srgbClr val="0000FF"/>
                </a:solidFill>
              </a:rPr>
              <a:t>π</a:t>
            </a:r>
            <a:r>
              <a:rPr lang="en-US" altLang="zh-TW" baseline="-25000">
                <a:solidFill>
                  <a:srgbClr val="0000FF"/>
                </a:solidFill>
              </a:rPr>
              <a:t>(A1,A2,…,An)</a:t>
            </a:r>
            <a:r>
              <a:rPr lang="en-US" altLang="zh-TW"/>
              <a:t>(R2)</a:t>
            </a:r>
          </a:p>
          <a:p>
            <a:pPr>
              <a:lnSpc>
                <a:spcPct val="90000"/>
              </a:lnSpc>
            </a:pPr>
            <a:r>
              <a:rPr lang="en-US" altLang="zh-TW"/>
              <a:t>R1 := </a:t>
            </a:r>
            <a:r>
              <a:rPr lang="en-US" altLang="zh-TW">
                <a:solidFill>
                  <a:srgbClr val="0000FF"/>
                </a:solidFill>
              </a:rPr>
              <a:t>PROJECT</a:t>
            </a:r>
            <a:r>
              <a:rPr lang="en-US" altLang="zh-TW" i="1" baseline="-25000">
                <a:solidFill>
                  <a:srgbClr val="0000FF"/>
                </a:solidFill>
              </a:rPr>
              <a:t>L</a:t>
            </a:r>
            <a:r>
              <a:rPr lang="en-US" altLang="zh-TW" i="1" baseline="-25000"/>
              <a:t> </a:t>
            </a:r>
            <a:r>
              <a:rPr lang="en-US" altLang="zh-TW"/>
              <a:t>(R2)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L </a:t>
            </a:r>
            <a:r>
              <a:rPr lang="en-US" altLang="zh-TW"/>
              <a:t> is a </a:t>
            </a:r>
            <a:r>
              <a:rPr lang="en-US" altLang="zh-TW">
                <a:solidFill>
                  <a:srgbClr val="0000FF"/>
                </a:solidFill>
              </a:rPr>
              <a:t>list of attributes</a:t>
            </a:r>
            <a:r>
              <a:rPr lang="en-US" altLang="zh-TW"/>
              <a:t> from the schema of R2.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R1 is constructed by </a:t>
            </a:r>
            <a:r>
              <a:rPr lang="en-US" altLang="zh-TW">
                <a:solidFill>
                  <a:srgbClr val="0000FF"/>
                </a:solidFill>
              </a:rPr>
              <a:t>looking at each tuple</a:t>
            </a:r>
            <a:r>
              <a:rPr lang="en-US" altLang="zh-TW"/>
              <a:t> of R2, </a:t>
            </a:r>
            <a:r>
              <a:rPr lang="en-US" altLang="zh-TW">
                <a:solidFill>
                  <a:srgbClr val="0000FF"/>
                </a:solidFill>
              </a:rPr>
              <a:t>extracting the attributes</a:t>
            </a:r>
            <a:r>
              <a:rPr lang="en-US" altLang="zh-TW"/>
              <a:t> on list </a:t>
            </a:r>
            <a:r>
              <a:rPr lang="en-US" altLang="zh-TW" i="1"/>
              <a:t>L</a:t>
            </a:r>
            <a:r>
              <a:rPr lang="en-US" altLang="zh-TW"/>
              <a:t>, in the order specified, and creating from those components a tuple for R1.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Eliminate duplicate tuples</a:t>
            </a:r>
            <a:r>
              <a:rPr lang="en-US" altLang="zh-TW"/>
              <a:t>, if 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F57-8331-46AC-AC11-F3DEB4FDCC6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2174875" y="4965700"/>
            <a:ext cx="27432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133600" y="1692275"/>
            <a:ext cx="4495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1203325" y="1268413"/>
            <a:ext cx="5153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Relation Sells: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bar		alcohol      price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	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      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	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   </a:t>
            </a:r>
            <a:r>
              <a:rPr lang="en-US" altLang="zh-TW">
                <a:latin typeface="Tahoma" pitchFamily="34" charset="0"/>
              </a:rPr>
              <a:t>2.75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LungeBar	</a:t>
            </a:r>
            <a:r>
              <a:rPr lang="en-US" altLang="zh-TW"/>
              <a:t>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     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LungeBar	</a:t>
            </a:r>
            <a:r>
              <a:rPr lang="en-US" altLang="zh-TW"/>
              <a:t>KM</a:t>
            </a:r>
            <a:r>
              <a:rPr lang="zh-TW" altLang="en-US"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  </a:t>
            </a:r>
            <a:r>
              <a:rPr lang="en-US" altLang="zh-TW">
                <a:latin typeface="Tahoma" pitchFamily="34" charset="0"/>
              </a:rPr>
              <a:t>3.00</a:t>
            </a:r>
          </a:p>
        </p:txBody>
      </p:sp>
      <p:sp>
        <p:nvSpPr>
          <p:cNvPr id="344069" name="Line 5"/>
          <p:cNvSpPr>
            <a:spLocks noChangeShapeType="1"/>
          </p:cNvSpPr>
          <p:nvPr/>
        </p:nvSpPr>
        <p:spPr bwMode="auto">
          <a:xfrm>
            <a:off x="2133600" y="2073275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3779838" y="17002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260475" y="3957638"/>
            <a:ext cx="4922838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Tahoma" pitchFamily="34" charset="0"/>
              </a:rPr>
              <a:t>Prices := </a:t>
            </a:r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alcohol,price</a:t>
            </a:r>
            <a:r>
              <a:rPr lang="en-US" altLang="zh-TW" sz="3200">
                <a:latin typeface="Tahoma" pitchFamily="34" charset="0"/>
              </a:rPr>
              <a:t>(Sells)</a:t>
            </a:r>
          </a:p>
          <a:p>
            <a:pPr eaLnBrk="0" hangingPunct="0"/>
            <a:endParaRPr lang="en-US" altLang="zh-TW" sz="3200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alcohol      price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      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   </a:t>
            </a:r>
            <a:r>
              <a:rPr lang="en-US" altLang="zh-TW">
                <a:latin typeface="Tahoma" pitchFamily="34" charset="0"/>
              </a:rPr>
              <a:t>2.75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      </a:t>
            </a:r>
            <a:r>
              <a:rPr lang="en-US" altLang="zh-TW">
                <a:latin typeface="Tahoma" pitchFamily="34" charset="0"/>
              </a:rPr>
              <a:t>3.00</a:t>
            </a:r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2174875" y="5313363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3546475" y="49657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5257800" y="169227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7C69-17AC-4031-A03A-F602D7CDC62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Cartesian Product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Called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Cross-Product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or just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Product</a:t>
            </a:r>
            <a:r>
              <a:rPr lang="en-US" altLang="zh-TW">
                <a:latin typeface="Tahoma"/>
              </a:rPr>
              <a:t>”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R3 := R1 × R2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Pair each tuple </a:t>
            </a:r>
            <a:r>
              <a:rPr lang="en-US" altLang="zh-TW">
                <a:solidFill>
                  <a:srgbClr val="0000FF"/>
                </a:solidFill>
              </a:rPr>
              <a:t>t1 of R1</a:t>
            </a:r>
            <a:r>
              <a:rPr lang="en-US" altLang="zh-TW"/>
              <a:t> with each tuple </a:t>
            </a:r>
            <a:r>
              <a:rPr lang="en-US" altLang="zh-TW">
                <a:solidFill>
                  <a:srgbClr val="0000FF"/>
                </a:solidFill>
              </a:rPr>
              <a:t>t2 of R2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Concatenation</a:t>
            </a:r>
            <a:r>
              <a:rPr lang="en-US" altLang="zh-TW"/>
              <a:t> t1t2 is a tuple of R3.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Schema of R3 is the attributes of R1 and R2, in order.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But beware </a:t>
            </a:r>
            <a:r>
              <a:rPr lang="en-US" altLang="zh-TW">
                <a:solidFill>
                  <a:srgbClr val="0000FF"/>
                </a:solidFill>
              </a:rPr>
              <a:t>attribute </a:t>
            </a:r>
            <a:r>
              <a:rPr lang="en-US" altLang="zh-TW" i="1">
                <a:solidFill>
                  <a:srgbClr val="0000FF"/>
                </a:solidFill>
              </a:rPr>
              <a:t>A</a:t>
            </a:r>
            <a:r>
              <a:rPr lang="en-US" altLang="zh-TW">
                <a:solidFill>
                  <a:srgbClr val="0000FF"/>
                </a:solidFill>
              </a:rPr>
              <a:t> of the same name</a:t>
            </a:r>
            <a:r>
              <a:rPr lang="en-US" altLang="zh-TW"/>
              <a:t> in R1 and R2: use R1.</a:t>
            </a:r>
            <a:r>
              <a:rPr lang="en-US" altLang="zh-TW" i="1"/>
              <a:t>A</a:t>
            </a:r>
            <a:r>
              <a:rPr lang="en-US" altLang="zh-TW"/>
              <a:t>  and R2.</a:t>
            </a:r>
            <a:r>
              <a:rPr lang="en-US" altLang="zh-TW" i="1"/>
              <a:t>A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57C3-730C-4DA2-B052-4614E9E4B87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5181600" y="1981200"/>
            <a:ext cx="3352800" cy="2667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1676400" y="3505200"/>
            <a:ext cx="14478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1676400" y="2057400"/>
            <a:ext cx="12954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R3 := R1 × R2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822325" y="2014538"/>
            <a:ext cx="25987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R1(	A	B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R2(	B	C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9	10</a:t>
            </a:r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1676400" y="24384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2362200" y="2057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1676400" y="3886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>
            <a:off x="2362200" y="3505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4343400" y="1981200"/>
            <a:ext cx="44275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R3(	A	R1.B	R2.B	C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5	6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9	10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5	6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9	10</a:t>
            </a:r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>
            <a:off x="5181600" y="2438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5943600" y="1981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>
            <a:off x="7010400" y="1981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7848600" y="1981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C7B-9F0F-4D69-BAD8-F54E2A1E48D9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Natural Join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844675"/>
            <a:ext cx="7315200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A</a:t>
            </a:r>
            <a:r>
              <a:rPr lang="en-US" altLang="zh-TW" sz="2800" baseline="-25000"/>
              <a:t>1</a:t>
            </a:r>
            <a:r>
              <a:rPr lang="en-US" altLang="zh-TW" sz="2800"/>
              <a:t>, A</a:t>
            </a:r>
            <a:r>
              <a:rPr lang="en-US" altLang="zh-TW" sz="2800" baseline="-25000"/>
              <a:t>2</a:t>
            </a:r>
            <a:r>
              <a:rPr lang="en-US" altLang="zh-TW" sz="2800"/>
              <a:t>,…A</a:t>
            </a:r>
            <a:r>
              <a:rPr lang="en-US" altLang="zh-TW" sz="2800" baseline="-25000"/>
              <a:t>n</a:t>
            </a:r>
            <a:r>
              <a:rPr lang="en-US" altLang="zh-TW" sz="2800"/>
              <a:t> are all the attributes that are in both R1 and R2. Then a tuple r from R1 and s from R2 are successfully psired iff r and s all agree on A</a:t>
            </a:r>
            <a:r>
              <a:rPr lang="en-US" altLang="zh-TW" sz="2800" baseline="-25000"/>
              <a:t>1</a:t>
            </a:r>
            <a:r>
              <a:rPr lang="en-US" altLang="zh-TW" sz="2800"/>
              <a:t>, A</a:t>
            </a:r>
            <a:r>
              <a:rPr lang="en-US" altLang="zh-TW" sz="2800" baseline="-25000"/>
              <a:t>2</a:t>
            </a:r>
            <a:r>
              <a:rPr lang="en-US" altLang="zh-TW" sz="2800"/>
              <a:t>,…A</a:t>
            </a:r>
            <a:r>
              <a:rPr lang="en-US" altLang="zh-TW" sz="2800" baseline="-25000"/>
              <a:t>n.</a:t>
            </a:r>
          </a:p>
          <a:p>
            <a:pPr>
              <a:lnSpc>
                <a:spcPct val="80000"/>
              </a:lnSpc>
            </a:pPr>
            <a:endParaRPr lang="en-US" altLang="zh-TW" sz="2800"/>
          </a:p>
          <a:p>
            <a:pPr>
              <a:lnSpc>
                <a:spcPct val="80000"/>
              </a:lnSpc>
            </a:pPr>
            <a:r>
              <a:rPr lang="en-US" altLang="zh-TW" sz="2800"/>
              <a:t>Denoted by R3=R1       R2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 frequent type of join connects two relations by: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Equating attributes of the same name, and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Projecting out one copy of each pair of equated attributes.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Called </a:t>
            </a:r>
            <a:r>
              <a:rPr lang="en-US" altLang="zh-TW" sz="2800" i="1"/>
              <a:t>natural</a:t>
            </a:r>
            <a:r>
              <a:rPr lang="en-US" altLang="zh-TW" sz="2800"/>
              <a:t>  join.</a:t>
            </a:r>
          </a:p>
        </p:txBody>
      </p:sp>
      <p:grpSp>
        <p:nvGrpSpPr>
          <p:cNvPr id="395270" name="Group 6"/>
          <p:cNvGrpSpPr>
            <a:grpSpLocks/>
          </p:cNvGrpSpPr>
          <p:nvPr/>
        </p:nvGrpSpPr>
        <p:grpSpPr bwMode="auto">
          <a:xfrm>
            <a:off x="4859338" y="3789363"/>
            <a:ext cx="431800" cy="215900"/>
            <a:chOff x="975" y="482"/>
            <a:chExt cx="272" cy="136"/>
          </a:xfrm>
        </p:grpSpPr>
        <p:sp>
          <p:nvSpPr>
            <p:cNvPr id="395268" name="AutoShape 4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269" name="AutoShape 5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562F-EBCB-492B-9B47-2D598368F1F5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528888" y="4306888"/>
            <a:ext cx="4779962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5867400" y="1196975"/>
            <a:ext cx="29210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1109663" y="1196975"/>
            <a:ext cx="3908425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title"/>
          </p:nvPr>
        </p:nvSpPr>
        <p:spPr>
          <a:xfrm>
            <a:off x="1476375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195263" y="1125538"/>
            <a:ext cx="8855075" cy="277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Sells(	bar           alcohol	 price )  Bars(   bar            addr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2.50	            ROOM18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ROOM18 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2.75		   LungeBar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LungeBar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LungeBar  HN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海尼根</a:t>
            </a:r>
            <a:r>
              <a:rPr lang="zh-TW" altLang="en-US">
                <a:latin typeface="Tahoma" pitchFamily="34" charset="0"/>
              </a:rPr>
              <a:t> </a:t>
            </a:r>
            <a:r>
              <a:rPr lang="en-US" altLang="zh-TW">
                <a:latin typeface="Tahoma" pitchFamily="34" charset="0"/>
              </a:rPr>
              <a:t>3.00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     </a:t>
            </a:r>
            <a:r>
              <a:rPr lang="en-US" altLang="zh-TW" sz="3200">
                <a:latin typeface="Tahoma" pitchFamily="34" charset="0"/>
              </a:rPr>
              <a:t>BarInfo := Sells        Bars</a:t>
            </a: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>
            <a:off x="1109663" y="1577975"/>
            <a:ext cx="39084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>
            <a:off x="2568575" y="119697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3995738" y="1217613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298" name="Line 10"/>
          <p:cNvSpPr>
            <a:spLocks noChangeShapeType="1"/>
          </p:cNvSpPr>
          <p:nvPr/>
        </p:nvSpPr>
        <p:spPr bwMode="auto">
          <a:xfrm>
            <a:off x="5867400" y="1577975"/>
            <a:ext cx="2921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299" name="Line 11"/>
          <p:cNvSpPr>
            <a:spLocks noChangeShapeType="1"/>
          </p:cNvSpPr>
          <p:nvPr/>
        </p:nvSpPr>
        <p:spPr bwMode="auto">
          <a:xfrm>
            <a:off x="7451725" y="122555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684213" y="3860800"/>
            <a:ext cx="71564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 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      BarInfo( bar	     alcohol	price	addr  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ROOM18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2.50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ROOM18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2.75	</a:t>
            </a:r>
            <a:r>
              <a:rPr lang="zh-TW" altLang="en-US">
                <a:ea typeface="標楷體" pitchFamily="65" charset="-120"/>
              </a:rPr>
              <a:t>信義路</a:t>
            </a:r>
            <a:endParaRPr lang="zh-TW" altLang="en-US">
              <a:latin typeface="Tahoma" pitchFamily="34" charset="0"/>
              <a:ea typeface="標楷體" pitchFamily="65" charset="-120"/>
            </a:endParaRP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LungeBar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2.50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LungeBar HN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海尼根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3.00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</p:txBody>
      </p:sp>
      <p:sp>
        <p:nvSpPr>
          <p:cNvPr id="396301" name="Line 13"/>
          <p:cNvSpPr>
            <a:spLocks noChangeShapeType="1"/>
          </p:cNvSpPr>
          <p:nvPr/>
        </p:nvSpPr>
        <p:spPr bwMode="auto">
          <a:xfrm>
            <a:off x="3924300" y="4316413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>
            <a:off x="5292725" y="4316413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6303" name="Line 15"/>
          <p:cNvSpPr>
            <a:spLocks noChangeShapeType="1"/>
          </p:cNvSpPr>
          <p:nvPr/>
        </p:nvSpPr>
        <p:spPr bwMode="auto">
          <a:xfrm>
            <a:off x="2484438" y="4632325"/>
            <a:ext cx="48244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>
            <a:off x="6084888" y="4273550"/>
            <a:ext cx="0" cy="184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396305" name="Group 17"/>
          <p:cNvGrpSpPr>
            <a:grpSpLocks/>
          </p:cNvGrpSpPr>
          <p:nvPr/>
        </p:nvGrpSpPr>
        <p:grpSpPr bwMode="auto">
          <a:xfrm>
            <a:off x="3924300" y="3500438"/>
            <a:ext cx="431800" cy="215900"/>
            <a:chOff x="975" y="482"/>
            <a:chExt cx="272" cy="136"/>
          </a:xfrm>
        </p:grpSpPr>
        <p:sp>
          <p:nvSpPr>
            <p:cNvPr id="396306" name="AutoShape 18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6307" name="AutoShape 19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977-0E25-4B50-8363-5CBD10104BB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r>
              <a:rPr lang="en-US" altLang="zh-TW"/>
              <a:t>Theta-Join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75" y="1412875"/>
            <a:ext cx="6796088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Natural Join pairs tuples using one specific condition.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Denoted by: R3:=R1        R2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R3 := R1 JOIN</a:t>
            </a:r>
            <a:r>
              <a:rPr lang="en-US" altLang="zh-TW" sz="2800" i="1" baseline="-25000"/>
              <a:t>C</a:t>
            </a:r>
            <a:r>
              <a:rPr lang="en-US" altLang="zh-TW" sz="2800"/>
              <a:t> R2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Take the product R1 × R2.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Then apply SELECT</a:t>
            </a:r>
            <a:r>
              <a:rPr lang="en-US" altLang="zh-TW" sz="2400" i="1" baseline="-25000"/>
              <a:t>C</a:t>
            </a:r>
            <a:r>
              <a:rPr lang="en-US" altLang="zh-TW" sz="2400"/>
              <a:t>  to the result.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As for SELECT, </a:t>
            </a:r>
            <a:r>
              <a:rPr lang="en-US" altLang="zh-TW" sz="2800" i="1"/>
              <a:t>C</a:t>
            </a:r>
            <a:r>
              <a:rPr lang="en-US" altLang="zh-TW" sz="2800"/>
              <a:t>  can be any boolean-valued condition.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Historic versions of this operator allowed only theta , where theta was =, &lt;, &gt; etc.; hence the name </a:t>
            </a:r>
            <a:r>
              <a:rPr lang="en-US" altLang="zh-TW" sz="2400">
                <a:latin typeface="Tahoma"/>
              </a:rPr>
              <a:t>“</a:t>
            </a:r>
            <a:r>
              <a:rPr lang="en-US" altLang="zh-TW" sz="2400"/>
              <a:t>theta-join.</a:t>
            </a:r>
            <a:r>
              <a:rPr lang="en-US" altLang="zh-TW" sz="2400">
                <a:latin typeface="Tahoma"/>
              </a:rPr>
              <a:t>”</a:t>
            </a:r>
            <a:endParaRPr lang="en-US" altLang="zh-TW" sz="2400"/>
          </a:p>
        </p:txBody>
      </p:sp>
      <p:grpSp>
        <p:nvGrpSpPr>
          <p:cNvPr id="347147" name="Group 11"/>
          <p:cNvGrpSpPr>
            <a:grpSpLocks/>
          </p:cNvGrpSpPr>
          <p:nvPr/>
        </p:nvGrpSpPr>
        <p:grpSpPr bwMode="auto">
          <a:xfrm>
            <a:off x="5219700" y="2276475"/>
            <a:ext cx="431800" cy="485775"/>
            <a:chOff x="2925" y="1752"/>
            <a:chExt cx="272" cy="306"/>
          </a:xfrm>
        </p:grpSpPr>
        <p:grpSp>
          <p:nvGrpSpPr>
            <p:cNvPr id="347143" name="Group 7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347144" name="AutoShape 8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7145" name="AutoShape 9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47146" name="Text Box 10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0BED-B45C-415F-B045-B9E21F6A46B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1736725" y="4572000"/>
            <a:ext cx="6580188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5867400" y="1752600"/>
            <a:ext cx="29210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109663" y="1752600"/>
            <a:ext cx="3908425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765175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195263" y="1676400"/>
            <a:ext cx="878205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Sells(	bar           alcohol	 price )  Bars( name          addr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2.50	            ROOM18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ROOM18 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2.75		   LungeBar	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LungeBar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 </a:t>
            </a:r>
            <a:r>
              <a:rPr lang="en-US" altLang="zh-TW">
                <a:latin typeface="Tahoma" pitchFamily="34" charset="0"/>
              </a:rPr>
              <a:t>2.50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LungeBar  HN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海尼根</a:t>
            </a:r>
            <a:r>
              <a:rPr lang="zh-TW" altLang="en-US">
                <a:latin typeface="Tahoma" pitchFamily="34" charset="0"/>
              </a:rPr>
              <a:t> </a:t>
            </a:r>
            <a:r>
              <a:rPr lang="en-US" altLang="zh-TW">
                <a:latin typeface="Tahoma" pitchFamily="34" charset="0"/>
              </a:rPr>
              <a:t>3.00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     </a:t>
            </a:r>
            <a:r>
              <a:rPr lang="en-US" altLang="zh-TW" sz="3200">
                <a:latin typeface="Tahoma" pitchFamily="34" charset="0"/>
              </a:rPr>
              <a:t>BarInfo := Sells </a:t>
            </a:r>
            <a:r>
              <a:rPr lang="en-US" altLang="zh-TW" sz="3200" baseline="-25000">
                <a:solidFill>
                  <a:srgbClr val="0000FF"/>
                </a:solidFill>
                <a:latin typeface="Tahoma" pitchFamily="34" charset="0"/>
              </a:rPr>
              <a:t>Sells.bar = Bars.name</a:t>
            </a:r>
            <a:r>
              <a:rPr lang="en-US" altLang="zh-TW" sz="3200">
                <a:latin typeface="Tahoma" pitchFamily="34" charset="0"/>
              </a:rPr>
              <a:t> Bars</a:t>
            </a:r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>
            <a:off x="1109663" y="2133600"/>
            <a:ext cx="39084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>
            <a:off x="2568575" y="1752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>
            <a:off x="3995738" y="1773238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>
            <a:off x="5867400" y="2133600"/>
            <a:ext cx="2921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7451725" y="1781175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2" name="Text Box 12"/>
          <p:cNvSpPr txBox="1">
            <a:spLocks noChangeArrowheads="1"/>
          </p:cNvSpPr>
          <p:nvPr/>
        </p:nvSpPr>
        <p:spPr bwMode="auto">
          <a:xfrm>
            <a:off x="-107950" y="4529138"/>
            <a:ext cx="86423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 BarInfo(	bar	     alcohol	price	name	      addr  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ROOM18 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2.50	ROOM18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ROOM18  KM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高梁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2.75	ROOM18   </a:t>
            </a:r>
            <a:r>
              <a:rPr lang="zh-TW" altLang="en-US">
                <a:ea typeface="標楷體" pitchFamily="65" charset="-120"/>
              </a:rPr>
              <a:t>信義路</a:t>
            </a:r>
            <a:endParaRPr lang="zh-TW" altLang="en-US">
              <a:latin typeface="Tahoma" pitchFamily="34" charset="0"/>
              <a:ea typeface="標楷體" pitchFamily="65" charset="-120"/>
            </a:endParaRP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LungeBar TB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2.50	LungeBar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	</a:t>
            </a:r>
            <a:r>
              <a:rPr lang="en-US" altLang="zh-TW">
                <a:latin typeface="Tahoma" pitchFamily="34" charset="0"/>
              </a:rPr>
              <a:t>LungeBar HN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海尼根</a:t>
            </a:r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3.00	LungeBar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1736725" y="4953000"/>
            <a:ext cx="658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>
            <a:off x="3132138" y="458152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>
            <a:off x="4500563" y="458152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5394325" y="45720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>
            <a:off x="6877050" y="458152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48183" name="Group 23"/>
          <p:cNvGrpSpPr>
            <a:grpSpLocks/>
          </p:cNvGrpSpPr>
          <p:nvPr/>
        </p:nvGrpSpPr>
        <p:grpSpPr bwMode="auto">
          <a:xfrm>
            <a:off x="4787900" y="3933825"/>
            <a:ext cx="431800" cy="215900"/>
            <a:chOff x="975" y="482"/>
            <a:chExt cx="272" cy="136"/>
          </a:xfrm>
        </p:grpSpPr>
        <p:sp>
          <p:nvSpPr>
            <p:cNvPr id="348184" name="AutoShape 24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185" name="AutoShape 25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A75-682A-4890-9FD2-E247A75C16E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Renaming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zh-TW"/>
              <a:t>The RENAME operator </a:t>
            </a:r>
            <a:r>
              <a:rPr lang="en-US" altLang="zh-TW">
                <a:solidFill>
                  <a:srgbClr val="0000FF"/>
                </a:solidFill>
              </a:rPr>
              <a:t>gives a new schema</a:t>
            </a:r>
            <a:r>
              <a:rPr lang="en-US" altLang="zh-TW"/>
              <a:t> to a relation.</a:t>
            </a:r>
          </a:p>
          <a:p>
            <a:r>
              <a:rPr lang="en-US" altLang="zh-TW"/>
              <a:t>Denoted by R1:=ρ</a:t>
            </a:r>
            <a:r>
              <a:rPr lang="en-US" altLang="zh-TW" baseline="-25000"/>
              <a:t>(A1, … ,An)</a:t>
            </a:r>
            <a:r>
              <a:rPr lang="en-US" altLang="zh-TW"/>
              <a:t>(R2)</a:t>
            </a:r>
          </a:p>
          <a:p>
            <a:r>
              <a:rPr lang="en-US" altLang="zh-TW"/>
              <a:t>R1 := RENAME</a:t>
            </a:r>
            <a:r>
              <a:rPr lang="en-US" altLang="zh-TW" baseline="-25000"/>
              <a:t>R1(A1,</a:t>
            </a:r>
            <a:r>
              <a:rPr lang="en-US" altLang="zh-TW" baseline="-25000">
                <a:latin typeface="Tahoma"/>
              </a:rPr>
              <a:t>…</a:t>
            </a:r>
            <a:r>
              <a:rPr lang="en-US" altLang="zh-TW" baseline="-25000"/>
              <a:t>,A</a:t>
            </a:r>
            <a:r>
              <a:rPr lang="en-US" altLang="zh-TW" i="1" baseline="-25000"/>
              <a:t>n</a:t>
            </a:r>
            <a:r>
              <a:rPr lang="en-US" altLang="zh-TW" baseline="-25000"/>
              <a:t>)</a:t>
            </a:r>
            <a:r>
              <a:rPr lang="en-US" altLang="zh-TW"/>
              <a:t>(R2) makes R1 be a relation with attributes A1,</a:t>
            </a:r>
            <a:r>
              <a:rPr lang="en-US" altLang="zh-TW">
                <a:latin typeface="Tahoma"/>
              </a:rPr>
              <a:t>…</a:t>
            </a:r>
            <a:r>
              <a:rPr lang="en-US" altLang="zh-TW"/>
              <a:t>,A</a:t>
            </a:r>
            <a:r>
              <a:rPr lang="en-US" altLang="zh-TW" i="1"/>
              <a:t>n</a:t>
            </a:r>
            <a:r>
              <a:rPr lang="en-US" altLang="zh-TW"/>
              <a:t>  and the same tuples as R2.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C7D9B-27B2-4D2D-A2BD-306EA63244F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81075"/>
            <a:ext cx="7315200" cy="838200"/>
          </a:xfrm>
        </p:spPr>
        <p:txBody>
          <a:bodyPr/>
          <a:lstStyle/>
          <a:p>
            <a:r>
              <a:rPr lang="en-US" altLang="zh-TW"/>
              <a:t>What is an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Algebra</a:t>
            </a:r>
            <a:r>
              <a:rPr lang="en-US" altLang="zh-TW">
                <a:latin typeface="Tahoma"/>
              </a:rPr>
              <a:t>”</a:t>
            </a:r>
            <a:endParaRPr lang="en-US" altLang="zh-TW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Mathematical system consisting of:</a:t>
            </a:r>
          </a:p>
          <a:p>
            <a:pPr lvl="1"/>
            <a:r>
              <a:rPr lang="en-US" altLang="zh-TW" i="1"/>
              <a:t>Operands</a:t>
            </a:r>
            <a:r>
              <a:rPr lang="en-US" altLang="zh-TW"/>
              <a:t> --- variables or values from which new values can be constructed.</a:t>
            </a:r>
          </a:p>
          <a:p>
            <a:pPr lvl="1"/>
            <a:r>
              <a:rPr lang="en-US" altLang="zh-TW" i="1"/>
              <a:t>Operators</a:t>
            </a:r>
            <a:r>
              <a:rPr lang="en-US" altLang="zh-TW"/>
              <a:t> --- symbols denoting procedures that construct new values from given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4301-BF16-4204-9CFB-CE72F94A8EF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1676400" y="4419600"/>
            <a:ext cx="2824163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>
            <a:off x="1676400" y="4800600"/>
            <a:ext cx="282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2270" name="Line 14"/>
          <p:cNvSpPr>
            <a:spLocks noChangeShapeType="1"/>
          </p:cNvSpPr>
          <p:nvPr/>
        </p:nvSpPr>
        <p:spPr bwMode="auto">
          <a:xfrm>
            <a:off x="3203575" y="4419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1547813" y="2060575"/>
            <a:ext cx="295275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593725" y="2014538"/>
            <a:ext cx="4283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Bars(	 name         addr      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ROOM18 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pPr eaLnBrk="0" hangingPunct="0"/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KungeBar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669925" y="4308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>
            <a:off x="3059113" y="2060575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801688" y="4365625"/>
            <a:ext cx="4070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R(	bar 	      addr        )</a:t>
            </a:r>
          </a:p>
          <a:p>
            <a:r>
              <a:rPr lang="en-US" altLang="zh-TW">
                <a:latin typeface="Tahoma" pitchFamily="34" charset="0"/>
              </a:rPr>
              <a:t>	ROOM18 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信義路</a:t>
            </a:r>
          </a:p>
          <a:p>
            <a:r>
              <a:rPr lang="zh-TW" altLang="en-US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KungeBar    </a:t>
            </a:r>
            <a:r>
              <a:rPr lang="zh-TW" altLang="en-US">
                <a:latin typeface="Tahoma" pitchFamily="34" charset="0"/>
                <a:ea typeface="標楷體" pitchFamily="65" charset="-120"/>
              </a:rPr>
              <a:t>中山路</a:t>
            </a: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1116013" y="3690938"/>
            <a:ext cx="3887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>
                <a:solidFill>
                  <a:srgbClr val="000000"/>
                </a:solidFill>
              </a:rPr>
              <a:t>R:= </a:t>
            </a:r>
            <a:r>
              <a:rPr lang="en-US" altLang="zh-TW" sz="3200" b="1"/>
              <a:t>ρ</a:t>
            </a:r>
            <a:r>
              <a:rPr lang="en-US" altLang="zh-TW" sz="3200" b="1" baseline="-25000"/>
              <a:t>R</a:t>
            </a:r>
            <a:r>
              <a:rPr lang="en-US" altLang="zh-TW" sz="3200" b="1" baseline="-25000">
                <a:solidFill>
                  <a:srgbClr val="000000"/>
                </a:solidFill>
              </a:rPr>
              <a:t>(bar, addr)</a:t>
            </a:r>
            <a:r>
              <a:rPr lang="en-US" altLang="zh-TW" sz="3200" b="1">
                <a:solidFill>
                  <a:srgbClr val="000000"/>
                </a:solidFill>
              </a:rPr>
              <a:t>(Bars)</a:t>
            </a:r>
          </a:p>
        </p:txBody>
      </p:sp>
      <p:sp>
        <p:nvSpPr>
          <p:cNvPr id="352274" name="Line 18"/>
          <p:cNvSpPr>
            <a:spLocks noChangeShapeType="1"/>
          </p:cNvSpPr>
          <p:nvPr/>
        </p:nvSpPr>
        <p:spPr bwMode="auto">
          <a:xfrm>
            <a:off x="1547813" y="2420938"/>
            <a:ext cx="29527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69D-B869-43BC-A0A4-B98FAD2744EC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315200" cy="838200"/>
          </a:xfrm>
        </p:spPr>
        <p:txBody>
          <a:bodyPr/>
          <a:lstStyle/>
          <a:p>
            <a:r>
              <a:rPr lang="en-US" altLang="zh-TW"/>
              <a:t>Building Complex Expressions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572000"/>
          </a:xfrm>
        </p:spPr>
        <p:txBody>
          <a:bodyPr/>
          <a:lstStyle/>
          <a:p>
            <a:pPr marL="609600" indent="-609600"/>
            <a:r>
              <a:rPr lang="en-US" altLang="zh-TW"/>
              <a:t>Algebra allow us to express </a:t>
            </a:r>
            <a:r>
              <a:rPr lang="en-US" altLang="zh-TW">
                <a:solidFill>
                  <a:srgbClr val="0000FF"/>
                </a:solidFill>
              </a:rPr>
              <a:t>sequences of operations</a:t>
            </a:r>
            <a:r>
              <a:rPr lang="en-US" altLang="zh-TW"/>
              <a:t> in a natural way.</a:t>
            </a:r>
          </a:p>
          <a:p>
            <a:pPr marL="990600" lvl="1" indent="-533400"/>
            <a:r>
              <a:rPr lang="en-US" altLang="zh-TW"/>
              <a:t>Example: in arithmetic: (</a:t>
            </a:r>
            <a:r>
              <a:rPr lang="en-US" altLang="zh-TW" i="1"/>
              <a:t>x </a:t>
            </a:r>
            <a:r>
              <a:rPr lang="en-US" altLang="zh-TW"/>
              <a:t>+ 4) ×(</a:t>
            </a:r>
            <a:r>
              <a:rPr lang="en-US" altLang="zh-TW" i="1"/>
              <a:t>y </a:t>
            </a:r>
            <a:r>
              <a:rPr lang="en-US" altLang="zh-TW"/>
              <a:t>- 3).</a:t>
            </a:r>
          </a:p>
          <a:p>
            <a:pPr marL="609600" indent="-609600"/>
            <a:r>
              <a:rPr lang="en-US" altLang="zh-TW"/>
              <a:t>Relational algebra allows the same.</a:t>
            </a:r>
          </a:p>
          <a:p>
            <a:pPr marL="609600" indent="-609600"/>
            <a:r>
              <a:rPr lang="en-US" altLang="zh-TW"/>
              <a:t>Three notations, just as in arithmetic: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Sequences of assignment statements.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Expressions with several operators.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Expression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F189-A340-4D32-A7D2-C1BE1EB5D67E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Sequences of Assignments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Create temporary relation names.</a:t>
            </a:r>
          </a:p>
          <a:p>
            <a:r>
              <a:rPr lang="en-US" altLang="zh-TW"/>
              <a:t>Renaming can be implied by giving relations a list of attributes.</a:t>
            </a:r>
          </a:p>
          <a:p>
            <a:r>
              <a:rPr lang="en-US" altLang="zh-TW"/>
              <a:t>Example: R3 := R1         R2 can be written: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R4 := R1 × R2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R3 := </a:t>
            </a:r>
            <a:r>
              <a:rPr lang="en-US" altLang="zh-TW" sz="3200">
                <a:solidFill>
                  <a:srgbClr val="0000FF"/>
                </a:solidFill>
              </a:rPr>
              <a:t>σ</a:t>
            </a:r>
            <a:r>
              <a:rPr lang="en-US" altLang="zh-TW" sz="3200" i="1" baseline="-25000">
                <a:solidFill>
                  <a:srgbClr val="0000FF"/>
                </a:solidFill>
              </a:rPr>
              <a:t>C</a:t>
            </a:r>
            <a:r>
              <a:rPr lang="en-US" altLang="zh-TW" i="1" baseline="-25000"/>
              <a:t> </a:t>
            </a:r>
            <a:r>
              <a:rPr lang="en-US" altLang="zh-TW"/>
              <a:t>(R4)</a:t>
            </a:r>
          </a:p>
        </p:txBody>
      </p:sp>
      <p:grpSp>
        <p:nvGrpSpPr>
          <p:cNvPr id="354309" name="Group 5"/>
          <p:cNvGrpSpPr>
            <a:grpSpLocks/>
          </p:cNvGrpSpPr>
          <p:nvPr/>
        </p:nvGrpSpPr>
        <p:grpSpPr bwMode="auto">
          <a:xfrm>
            <a:off x="5435600" y="3879850"/>
            <a:ext cx="431800" cy="485775"/>
            <a:chOff x="2925" y="1752"/>
            <a:chExt cx="272" cy="306"/>
          </a:xfrm>
        </p:grpSpPr>
        <p:grpSp>
          <p:nvGrpSpPr>
            <p:cNvPr id="354310" name="Group 6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354311" name="AutoShape 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431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4313" name="Text Box 9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2FC-3053-4E0E-B82A-997DC2FD23F1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1042988" y="3573463"/>
            <a:ext cx="6481762" cy="1800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r>
              <a:rPr lang="en-US" altLang="zh-TW" sz="4000"/>
              <a:t>Expressions in a </a:t>
            </a:r>
            <a:br>
              <a:rPr lang="en-US" altLang="zh-TW" sz="4000"/>
            </a:br>
            <a:r>
              <a:rPr lang="en-US" altLang="zh-TW" sz="4000"/>
              <a:t>Single Assignment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875"/>
            <a:ext cx="8610600" cy="5445125"/>
          </a:xfrm>
        </p:spPr>
        <p:txBody>
          <a:bodyPr/>
          <a:lstStyle/>
          <a:p>
            <a:pPr marL="609600" indent="-609600"/>
            <a:r>
              <a:rPr lang="en-US" altLang="zh-TW"/>
              <a:t>Example: theta-join </a:t>
            </a:r>
          </a:p>
          <a:p>
            <a:pPr marL="990600" lvl="1" indent="-533400"/>
            <a:r>
              <a:rPr lang="en-US" altLang="zh-TW"/>
              <a:t>R3 := R1       R2 </a:t>
            </a:r>
          </a:p>
          <a:p>
            <a:pPr marL="990600" lvl="1" indent="-533400"/>
            <a:r>
              <a:rPr lang="en-US" altLang="zh-TW"/>
              <a:t>can be written: R3 := σ</a:t>
            </a:r>
            <a:r>
              <a:rPr lang="en-US" altLang="zh-TW" baseline="-25000"/>
              <a:t>C</a:t>
            </a:r>
            <a:r>
              <a:rPr lang="en-US" altLang="zh-TW"/>
              <a:t> (R1 × R2)</a:t>
            </a:r>
          </a:p>
          <a:p>
            <a:pPr marL="609600" indent="-609600"/>
            <a:r>
              <a:rPr lang="en-US" altLang="zh-TW">
                <a:solidFill>
                  <a:srgbClr val="0000FF"/>
                </a:solidFill>
              </a:rPr>
              <a:t>Precedence</a:t>
            </a:r>
            <a:r>
              <a:rPr lang="en-US" altLang="zh-TW"/>
              <a:t> of relational operators: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Unary operators --- select, project, rename 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Product and Join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Intersection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zh-TW"/>
              <a:t>Union and Difference</a:t>
            </a:r>
          </a:p>
          <a:p>
            <a:pPr marL="609600" indent="-609600">
              <a:buFont typeface="Monotype Sorts" pitchFamily="2" charset="2"/>
              <a:buChar char="w"/>
            </a:pPr>
            <a:endParaRPr lang="en-US" altLang="zh-TW" sz="2800"/>
          </a:p>
          <a:p>
            <a:pPr marL="609600" indent="-609600">
              <a:buFont typeface="Monotype Sorts" pitchFamily="2" charset="2"/>
              <a:buChar char="w"/>
            </a:pPr>
            <a:r>
              <a:rPr lang="en-US" altLang="zh-TW" sz="2800"/>
              <a:t>But you can always </a:t>
            </a:r>
            <a:r>
              <a:rPr lang="en-US" altLang="zh-TW" sz="2800">
                <a:solidFill>
                  <a:srgbClr val="0000FF"/>
                </a:solidFill>
              </a:rPr>
              <a:t>insert parentheses</a:t>
            </a:r>
            <a:r>
              <a:rPr lang="en-US" altLang="zh-TW" sz="2800"/>
              <a:t> to force the order you desire.</a:t>
            </a:r>
          </a:p>
        </p:txBody>
      </p:sp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2771775" y="2133600"/>
            <a:ext cx="431800" cy="485775"/>
            <a:chOff x="2925" y="1752"/>
            <a:chExt cx="272" cy="306"/>
          </a:xfrm>
        </p:grpSpPr>
        <p:grpSp>
          <p:nvGrpSpPr>
            <p:cNvPr id="355334" name="Group 6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355335" name="AutoShape 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5336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  <p:sp>
        <p:nvSpPr>
          <p:cNvPr id="355339" name="Line 11"/>
          <p:cNvSpPr>
            <a:spLocks noChangeShapeType="1"/>
          </p:cNvSpPr>
          <p:nvPr/>
        </p:nvSpPr>
        <p:spPr bwMode="auto">
          <a:xfrm>
            <a:off x="1042988" y="4005263"/>
            <a:ext cx="64817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5340" name="Line 12"/>
          <p:cNvSpPr>
            <a:spLocks noChangeShapeType="1"/>
          </p:cNvSpPr>
          <p:nvPr/>
        </p:nvSpPr>
        <p:spPr bwMode="auto">
          <a:xfrm>
            <a:off x="1042988" y="4437063"/>
            <a:ext cx="64817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5341" name="Line 13"/>
          <p:cNvSpPr>
            <a:spLocks noChangeShapeType="1"/>
          </p:cNvSpPr>
          <p:nvPr/>
        </p:nvSpPr>
        <p:spPr bwMode="auto">
          <a:xfrm>
            <a:off x="1042988" y="4941888"/>
            <a:ext cx="64817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5342" name="Line 14"/>
          <p:cNvSpPr>
            <a:spLocks noChangeShapeType="1"/>
          </p:cNvSpPr>
          <p:nvPr/>
        </p:nvSpPr>
        <p:spPr bwMode="auto">
          <a:xfrm>
            <a:off x="1547813" y="3573463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6BA-2C40-40A8-BC84-174ADE4CBBE5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052513"/>
            <a:ext cx="7315200" cy="838200"/>
          </a:xfrm>
        </p:spPr>
        <p:txBody>
          <a:bodyPr/>
          <a:lstStyle/>
          <a:p>
            <a:r>
              <a:rPr lang="en-US" altLang="zh-TW"/>
              <a:t>Expression Trees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Leaves</a:t>
            </a:r>
            <a:r>
              <a:rPr lang="en-US" altLang="zh-TW"/>
              <a:t> are </a:t>
            </a:r>
            <a:r>
              <a:rPr lang="en-US" altLang="zh-TW">
                <a:solidFill>
                  <a:srgbClr val="0000FF"/>
                </a:solidFill>
              </a:rPr>
              <a:t>operands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Either </a:t>
            </a:r>
            <a:r>
              <a:rPr lang="en-US" altLang="zh-TW">
                <a:solidFill>
                  <a:srgbClr val="0000FF"/>
                </a:solidFill>
              </a:rPr>
              <a:t>variables</a:t>
            </a:r>
            <a:r>
              <a:rPr lang="en-US" altLang="zh-TW"/>
              <a:t> standing for relations or </a:t>
            </a:r>
            <a:r>
              <a:rPr lang="en-US" altLang="zh-TW">
                <a:solidFill>
                  <a:srgbClr val="0000FF"/>
                </a:solidFill>
              </a:rPr>
              <a:t>particular, constant relations</a:t>
            </a:r>
            <a:r>
              <a:rPr lang="en-US" altLang="zh-TW"/>
              <a:t>.</a:t>
            </a:r>
          </a:p>
          <a:p>
            <a:r>
              <a:rPr lang="en-US" altLang="zh-TW">
                <a:solidFill>
                  <a:srgbClr val="0000FF"/>
                </a:solidFill>
              </a:rPr>
              <a:t>Interior nodes</a:t>
            </a:r>
            <a:r>
              <a:rPr lang="en-US" altLang="zh-TW"/>
              <a:t> are </a:t>
            </a:r>
            <a:r>
              <a:rPr lang="en-US" altLang="zh-TW">
                <a:solidFill>
                  <a:srgbClr val="0000FF"/>
                </a:solidFill>
              </a:rPr>
              <a:t>operators</a:t>
            </a:r>
          </a:p>
          <a:p>
            <a:pPr lvl="1"/>
            <a:r>
              <a:rPr lang="en-US" altLang="zh-TW"/>
              <a:t>Applied to their child or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1C3-EC1A-4DB5-B067-8F1E6C794EC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315200" cy="4191000"/>
          </a:xfrm>
        </p:spPr>
        <p:txBody>
          <a:bodyPr/>
          <a:lstStyle/>
          <a:p>
            <a:r>
              <a:rPr lang="en-US" altLang="zh-TW"/>
              <a:t>Using the relations </a:t>
            </a:r>
          </a:p>
          <a:p>
            <a:pPr lvl="1"/>
            <a:r>
              <a:rPr lang="en-US" altLang="zh-TW" sz="3200"/>
              <a:t>Bars(name, addr) and </a:t>
            </a:r>
          </a:p>
          <a:p>
            <a:pPr lvl="1"/>
            <a:r>
              <a:rPr lang="en-US" altLang="zh-TW" sz="3200"/>
              <a:t>Sells(bar, alcohol, price)</a:t>
            </a:r>
          </a:p>
          <a:p>
            <a:endParaRPr lang="en-US" altLang="zh-TW"/>
          </a:p>
          <a:p>
            <a:r>
              <a:rPr lang="en-US" altLang="zh-TW"/>
              <a:t>Find the names of all the bars that are either on </a:t>
            </a:r>
            <a:r>
              <a:rPr lang="zh-TW" altLang="en-US">
                <a:ea typeface="標楷體" pitchFamily="65" charset="-120"/>
              </a:rPr>
              <a:t>信義路</a:t>
            </a:r>
            <a:r>
              <a:rPr lang="zh-TW" altLang="en-US"/>
              <a:t> </a:t>
            </a:r>
            <a:r>
              <a:rPr lang="en-US" altLang="zh-TW"/>
              <a:t>or sell TB</a:t>
            </a:r>
            <a:r>
              <a:rPr lang="zh-TW" altLang="en-US">
                <a:ea typeface="標楷體" pitchFamily="65" charset="-120"/>
              </a:rPr>
              <a:t>台啤</a:t>
            </a:r>
            <a:r>
              <a:rPr lang="zh-TW" altLang="en-US"/>
              <a:t> </a:t>
            </a:r>
            <a:r>
              <a:rPr lang="en-US" altLang="zh-TW"/>
              <a:t>for less than $3.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A084-B823-4F95-AF18-B885D4E4A9C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315200" cy="692150"/>
          </a:xfrm>
        </p:spPr>
        <p:txBody>
          <a:bodyPr/>
          <a:lstStyle/>
          <a:p>
            <a:r>
              <a:rPr lang="en-US" altLang="zh-TW" sz="4000"/>
              <a:t>As a Tree: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1830388" y="6067425"/>
            <a:ext cx="76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Bars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5945188" y="6067425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</a:t>
            </a:r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1076325" y="4852988"/>
            <a:ext cx="2573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/>
              <a:t> </a:t>
            </a:r>
            <a:r>
              <a:rPr lang="en-US" altLang="zh-TW" sz="3200" baseline="-25000">
                <a:latin typeface="Tahoma" pitchFamily="34" charset="0"/>
              </a:rPr>
              <a:t>addr = “</a:t>
            </a:r>
            <a:r>
              <a:rPr lang="zh-TW" altLang="en-US" sz="3200" b="1" baseline="-25000">
                <a:latin typeface="Tahoma" pitchFamily="34" charset="0"/>
                <a:ea typeface="標楷體" pitchFamily="65" charset="-120"/>
              </a:rPr>
              <a:t>信義路</a:t>
            </a:r>
            <a:r>
              <a:rPr lang="zh-TW" altLang="en-US" sz="3200" baseline="-25000">
                <a:latin typeface="Tahoma" pitchFamily="34" charset="0"/>
              </a:rPr>
              <a:t>”</a:t>
            </a:r>
          </a:p>
        </p:txBody>
      </p:sp>
      <p:sp>
        <p:nvSpPr>
          <p:cNvPr id="358407" name="Line 7"/>
          <p:cNvSpPr>
            <a:spLocks noChangeShapeType="1"/>
          </p:cNvSpPr>
          <p:nvPr/>
        </p:nvSpPr>
        <p:spPr bwMode="auto">
          <a:xfrm>
            <a:off x="2211388" y="55340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09" name="Text Box 9"/>
          <p:cNvSpPr txBox="1">
            <a:spLocks noChangeArrowheads="1"/>
          </p:cNvSpPr>
          <p:nvPr/>
        </p:nvSpPr>
        <p:spPr bwMode="auto">
          <a:xfrm>
            <a:off x="4586288" y="4852988"/>
            <a:ext cx="4159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price&lt;3 </a:t>
            </a:r>
            <a:r>
              <a:rPr lang="en-US" altLang="zh-TW" sz="3200" b="1" baseline="-25000">
                <a:latin typeface="Tahoma" pitchFamily="34" charset="0"/>
              </a:rPr>
              <a:t>AND</a:t>
            </a:r>
            <a:r>
              <a:rPr lang="en-US" altLang="zh-TW" sz="3200" baseline="-25000">
                <a:latin typeface="Tahoma" pitchFamily="34" charset="0"/>
              </a:rPr>
              <a:t> beer=“TB</a:t>
            </a:r>
            <a:r>
              <a:rPr lang="zh-TW" altLang="en-US" sz="3200" baseline="-25000">
                <a:latin typeface="Tahoma" pitchFamily="34" charset="0"/>
                <a:ea typeface="標楷體" pitchFamily="65" charset="-120"/>
              </a:rPr>
              <a:t>台啤</a:t>
            </a:r>
            <a:r>
              <a:rPr lang="zh-TW" altLang="en-US" sz="3200" baseline="-25000">
                <a:latin typeface="Tahoma" pitchFamily="34" charset="0"/>
              </a:rPr>
              <a:t>”</a:t>
            </a:r>
          </a:p>
        </p:txBody>
      </p:sp>
      <p:sp>
        <p:nvSpPr>
          <p:cNvPr id="358410" name="Line 10"/>
          <p:cNvSpPr>
            <a:spLocks noChangeShapeType="1"/>
          </p:cNvSpPr>
          <p:nvPr/>
        </p:nvSpPr>
        <p:spPr bwMode="auto">
          <a:xfrm>
            <a:off x="6326188" y="55340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1654175" y="3894138"/>
            <a:ext cx="113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/>
              <a:t>π</a:t>
            </a:r>
            <a:r>
              <a:rPr lang="en-US" altLang="zh-TW" sz="2800" baseline="-25000">
                <a:latin typeface="Tahoma" pitchFamily="34" charset="0"/>
              </a:rPr>
              <a:t>name</a:t>
            </a:r>
          </a:p>
        </p:txBody>
      </p:sp>
      <p:sp>
        <p:nvSpPr>
          <p:cNvPr id="358413" name="Line 13"/>
          <p:cNvSpPr>
            <a:spLocks noChangeShapeType="1"/>
          </p:cNvSpPr>
          <p:nvPr/>
        </p:nvSpPr>
        <p:spPr bwMode="auto">
          <a:xfrm>
            <a:off x="2211388" y="44672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15" name="Text Box 15"/>
          <p:cNvSpPr txBox="1">
            <a:spLocks noChangeArrowheads="1"/>
          </p:cNvSpPr>
          <p:nvPr/>
        </p:nvSpPr>
        <p:spPr bwMode="auto">
          <a:xfrm>
            <a:off x="5738813" y="2692400"/>
            <a:ext cx="1446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ρ</a:t>
            </a:r>
            <a:r>
              <a:rPr lang="en-US" altLang="zh-TW" sz="3200" baseline="-25000">
                <a:latin typeface="Tahoma" pitchFamily="34" charset="0"/>
              </a:rPr>
              <a:t>(name)</a:t>
            </a:r>
          </a:p>
        </p:txBody>
      </p:sp>
      <p:sp>
        <p:nvSpPr>
          <p:cNvPr id="358416" name="Line 16"/>
          <p:cNvSpPr>
            <a:spLocks noChangeShapeType="1"/>
          </p:cNvSpPr>
          <p:nvPr/>
        </p:nvSpPr>
        <p:spPr bwMode="auto">
          <a:xfrm>
            <a:off x="6326188" y="33242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18" name="Text Box 18"/>
          <p:cNvSpPr txBox="1">
            <a:spLocks noChangeArrowheads="1"/>
          </p:cNvSpPr>
          <p:nvPr/>
        </p:nvSpPr>
        <p:spPr bwMode="auto">
          <a:xfrm>
            <a:off x="5843588" y="3844925"/>
            <a:ext cx="97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bar</a:t>
            </a:r>
          </a:p>
        </p:txBody>
      </p:sp>
      <p:sp>
        <p:nvSpPr>
          <p:cNvPr id="358419" name="Line 19"/>
          <p:cNvSpPr>
            <a:spLocks noChangeShapeType="1"/>
          </p:cNvSpPr>
          <p:nvPr/>
        </p:nvSpPr>
        <p:spPr bwMode="auto">
          <a:xfrm>
            <a:off x="6326188" y="4467225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21" name="Text Box 21"/>
          <p:cNvSpPr txBox="1">
            <a:spLocks noChangeArrowheads="1"/>
          </p:cNvSpPr>
          <p:nvPr/>
        </p:nvSpPr>
        <p:spPr bwMode="auto">
          <a:xfrm>
            <a:off x="4040188" y="17732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UNION</a:t>
            </a:r>
          </a:p>
        </p:txBody>
      </p:sp>
      <p:sp>
        <p:nvSpPr>
          <p:cNvPr id="358422" name="Line 22"/>
          <p:cNvSpPr>
            <a:spLocks noChangeShapeType="1"/>
          </p:cNvSpPr>
          <p:nvPr/>
        </p:nvSpPr>
        <p:spPr bwMode="auto">
          <a:xfrm flipH="1">
            <a:off x="2211388" y="2409825"/>
            <a:ext cx="2209800" cy="144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23" name="Line 23"/>
          <p:cNvSpPr>
            <a:spLocks noChangeShapeType="1"/>
          </p:cNvSpPr>
          <p:nvPr/>
        </p:nvSpPr>
        <p:spPr bwMode="auto">
          <a:xfrm>
            <a:off x="4725988" y="2409825"/>
            <a:ext cx="16002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58436" name="Group 36"/>
          <p:cNvGrpSpPr>
            <a:grpSpLocks/>
          </p:cNvGrpSpPr>
          <p:nvPr/>
        </p:nvGrpSpPr>
        <p:grpSpPr bwMode="auto">
          <a:xfrm>
            <a:off x="-107950" y="590550"/>
            <a:ext cx="9647238" cy="1109663"/>
            <a:chOff x="-68" y="372"/>
            <a:chExt cx="6077" cy="699"/>
          </a:xfrm>
        </p:grpSpPr>
        <p:sp>
          <p:nvSpPr>
            <p:cNvPr id="358434" name="Rectangle 34"/>
            <p:cNvSpPr>
              <a:spLocks noChangeArrowheads="1"/>
            </p:cNvSpPr>
            <p:nvPr/>
          </p:nvSpPr>
          <p:spPr bwMode="auto">
            <a:xfrm>
              <a:off x="0" y="391"/>
              <a:ext cx="5760" cy="6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31" name="Text Box 31"/>
            <p:cNvSpPr txBox="1">
              <a:spLocks noChangeArrowheads="1"/>
            </p:cNvSpPr>
            <p:nvPr/>
          </p:nvSpPr>
          <p:spPr bwMode="auto">
            <a:xfrm>
              <a:off x="-68" y="647"/>
              <a:ext cx="2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/>
                <a:t>σ</a:t>
              </a:r>
              <a:r>
                <a:rPr lang="en-US" altLang="zh-TW" b="1"/>
                <a:t> </a:t>
              </a:r>
              <a:r>
                <a:rPr lang="en-US" altLang="zh-TW" b="1" baseline="-25000">
                  <a:latin typeface="Tahoma" pitchFamily="34" charset="0"/>
                </a:rPr>
                <a:t>addr = “</a:t>
              </a:r>
              <a:r>
                <a:rPr lang="zh-TW" altLang="en-US" b="1" baseline="-25000">
                  <a:latin typeface="Tahoma" pitchFamily="34" charset="0"/>
                  <a:ea typeface="標楷體" pitchFamily="65" charset="-120"/>
                </a:rPr>
                <a:t>信義路</a:t>
              </a:r>
              <a:r>
                <a:rPr lang="zh-TW" altLang="en-US" b="1" baseline="-25000">
                  <a:latin typeface="Tahoma" pitchFamily="34" charset="0"/>
                </a:rPr>
                <a:t>”</a:t>
              </a:r>
              <a:r>
                <a:rPr lang="en-US" altLang="zh-TW" b="1">
                  <a:latin typeface="Tahoma" pitchFamily="34" charset="0"/>
                </a:rPr>
                <a:t>(Bars) </a:t>
              </a:r>
              <a:endParaRPr lang="en-US" altLang="zh-TW" b="1" baseline="-25000">
                <a:latin typeface="Tahoma" pitchFamily="34" charset="0"/>
              </a:endParaRPr>
            </a:p>
          </p:txBody>
        </p:sp>
        <p:sp>
          <p:nvSpPr>
            <p:cNvPr id="358432" name="Rectangle 32"/>
            <p:cNvSpPr>
              <a:spLocks noChangeArrowheads="1"/>
            </p:cNvSpPr>
            <p:nvPr/>
          </p:nvSpPr>
          <p:spPr bwMode="auto">
            <a:xfrm>
              <a:off x="1927" y="602"/>
              <a:ext cx="4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b="1"/>
                <a:t>ρ</a:t>
              </a:r>
              <a:r>
                <a:rPr lang="en-US" altLang="zh-TW" b="1" baseline="-25000"/>
                <a:t>(name) </a:t>
              </a:r>
              <a:r>
                <a:rPr lang="en-US" altLang="zh-TW" b="1"/>
                <a:t>(π</a:t>
              </a:r>
              <a:r>
                <a:rPr lang="en-US" altLang="zh-TW" b="1" baseline="-25000"/>
                <a:t>bar</a:t>
              </a:r>
              <a:r>
                <a:rPr lang="en-US" altLang="en-US" b="1"/>
                <a:t> </a:t>
              </a:r>
              <a:r>
                <a:rPr lang="en-US" altLang="zh-TW" b="1"/>
                <a:t>(</a:t>
              </a:r>
              <a:r>
                <a:rPr lang="en-US" altLang="en-US" b="1"/>
                <a:t>σ</a:t>
              </a:r>
              <a:r>
                <a:rPr lang="en-US" altLang="zh-TW" b="1"/>
                <a:t> </a:t>
              </a:r>
              <a:r>
                <a:rPr lang="en-US" altLang="zh-TW" b="1" baseline="-25000"/>
                <a:t>price&lt;3 AND beer=“TB</a:t>
              </a:r>
              <a:r>
                <a:rPr lang="zh-TW" altLang="en-US" b="1" baseline="-25000">
                  <a:ea typeface="標楷體" pitchFamily="65" charset="-120"/>
                </a:rPr>
                <a:t>台啤</a:t>
              </a:r>
              <a:r>
                <a:rPr lang="zh-TW" altLang="en-US" b="1" baseline="-25000"/>
                <a:t>”</a:t>
              </a:r>
              <a:r>
                <a:rPr lang="zh-TW" altLang="en-US" b="1"/>
                <a:t> </a:t>
              </a:r>
              <a:r>
                <a:rPr lang="en-US" altLang="zh-TW" b="1"/>
                <a:t>(Sells)))</a:t>
              </a:r>
            </a:p>
          </p:txBody>
        </p:sp>
        <p:sp>
          <p:nvSpPr>
            <p:cNvPr id="358433" name="Text Box 33"/>
            <p:cNvSpPr txBox="1">
              <a:spLocks noChangeArrowheads="1"/>
            </p:cNvSpPr>
            <p:nvPr/>
          </p:nvSpPr>
          <p:spPr bwMode="auto">
            <a:xfrm>
              <a:off x="1746" y="64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∪</a:t>
              </a:r>
            </a:p>
          </p:txBody>
        </p:sp>
        <p:sp>
          <p:nvSpPr>
            <p:cNvPr id="358435" name="Text Box 35"/>
            <p:cNvSpPr txBox="1">
              <a:spLocks noChangeArrowheads="1"/>
            </p:cNvSpPr>
            <p:nvPr/>
          </p:nvSpPr>
          <p:spPr bwMode="auto">
            <a:xfrm>
              <a:off x="10" y="372"/>
              <a:ext cx="4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1"/>
                <a:t>R:=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/>
      <p:bldP spid="358404" grpId="0"/>
      <p:bldP spid="358406" grpId="0"/>
      <p:bldP spid="358407" grpId="0" animBg="1"/>
      <p:bldP spid="358409" grpId="0"/>
      <p:bldP spid="358410" grpId="0" animBg="1"/>
      <p:bldP spid="358412" grpId="0"/>
      <p:bldP spid="358413" grpId="0" animBg="1"/>
      <p:bldP spid="358415" grpId="0"/>
      <p:bldP spid="358416" grpId="0" animBg="1"/>
      <p:bldP spid="358418" grpId="0"/>
      <p:bldP spid="358419" grpId="0" animBg="1"/>
      <p:bldP spid="358421" grpId="0"/>
      <p:bldP spid="358422" grpId="0" animBg="1"/>
      <p:bldP spid="3584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3A31-8991-439D-A5B2-D96C069D288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5543550"/>
          </a:xfrm>
        </p:spPr>
        <p:txBody>
          <a:bodyPr/>
          <a:lstStyle/>
          <a:p>
            <a:r>
              <a:rPr lang="en-US" altLang="zh-TW"/>
              <a:t>Using Sells(bar, alcohol, price), </a:t>
            </a:r>
            <a:r>
              <a:rPr lang="en-US" altLang="zh-TW" u="sng">
                <a:solidFill>
                  <a:srgbClr val="0000FF"/>
                </a:solidFill>
              </a:rPr>
              <a:t>find the bars that sell two different alcohols at the same price</a:t>
            </a:r>
            <a:r>
              <a:rPr lang="en-US" altLang="zh-TW"/>
              <a:t>.</a:t>
            </a:r>
          </a:p>
          <a:p>
            <a:r>
              <a:rPr lang="en-US" altLang="zh-TW"/>
              <a:t>Strategy: </a:t>
            </a:r>
          </a:p>
          <a:p>
            <a:pPr lvl="1"/>
            <a:r>
              <a:rPr lang="en-US" altLang="zh-TW"/>
              <a:t>By renaming, define a copy of Sells, called S(bar, alcohol1, price).  </a:t>
            </a:r>
          </a:p>
          <a:p>
            <a:pPr lvl="1"/>
            <a:r>
              <a:rPr lang="en-US" altLang="zh-TW"/>
              <a:t>The natural join of Sells and S consists of quadruples </a:t>
            </a:r>
            <a:r>
              <a:rPr lang="en-US" altLang="zh-TW" sz="3200">
                <a:solidFill>
                  <a:srgbClr val="FF0000"/>
                </a:solidFill>
              </a:rPr>
              <a:t>(bar, alcohol, alcohol1, price)</a:t>
            </a:r>
            <a:r>
              <a:rPr lang="en-US" altLang="zh-TW"/>
              <a:t>, such that the </a:t>
            </a:r>
            <a:r>
              <a:rPr lang="en-US" altLang="zh-TW">
                <a:solidFill>
                  <a:srgbClr val="0000FF"/>
                </a:solidFill>
              </a:rPr>
              <a:t>bar sells both alcohols at this price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4116-17A9-4455-8B29-667DCA6C8884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7315200" cy="838200"/>
          </a:xfrm>
        </p:spPr>
        <p:txBody>
          <a:bodyPr/>
          <a:lstStyle/>
          <a:p>
            <a:r>
              <a:rPr lang="en-US" altLang="zh-TW"/>
              <a:t>The Tree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2543175" y="57912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</a:t>
            </a: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6276975" y="57912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Sells</a:t>
            </a:r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1476375" y="4508500"/>
            <a:ext cx="319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ρ</a:t>
            </a:r>
            <a:r>
              <a:rPr lang="en-US" altLang="zh-TW" sz="3200" baseline="-25000">
                <a:latin typeface="Tahoma" pitchFamily="34" charset="0"/>
              </a:rPr>
              <a:t>S(bar, alcohol1, price)</a:t>
            </a:r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>
            <a:off x="2847975" y="52578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0458" name="Line 10"/>
          <p:cNvSpPr>
            <a:spLocks noChangeShapeType="1"/>
          </p:cNvSpPr>
          <p:nvPr/>
        </p:nvSpPr>
        <p:spPr bwMode="auto">
          <a:xfrm flipH="1">
            <a:off x="2847975" y="4191000"/>
            <a:ext cx="17526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0459" name="Line 11"/>
          <p:cNvSpPr>
            <a:spLocks noChangeShapeType="1"/>
          </p:cNvSpPr>
          <p:nvPr/>
        </p:nvSpPr>
        <p:spPr bwMode="auto">
          <a:xfrm>
            <a:off x="4905375" y="4191000"/>
            <a:ext cx="175260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4244975" y="1625600"/>
            <a:ext cx="97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bar</a:t>
            </a:r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752975" y="22098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3395663" y="2492375"/>
            <a:ext cx="283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σ</a:t>
            </a:r>
            <a:r>
              <a:rPr lang="en-US" altLang="zh-TW" sz="3200" baseline="-25000">
                <a:latin typeface="Tahoma" pitchFamily="34" charset="0"/>
              </a:rPr>
              <a:t>alcohol != alcohol1</a:t>
            </a: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>
            <a:off x="4752975" y="3200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60471" name="Group 23"/>
          <p:cNvGrpSpPr>
            <a:grpSpLocks/>
          </p:cNvGrpSpPr>
          <p:nvPr/>
        </p:nvGrpSpPr>
        <p:grpSpPr bwMode="auto">
          <a:xfrm>
            <a:off x="4572000" y="3789363"/>
            <a:ext cx="431800" cy="215900"/>
            <a:chOff x="975" y="482"/>
            <a:chExt cx="272" cy="136"/>
          </a:xfrm>
        </p:grpSpPr>
        <p:sp>
          <p:nvSpPr>
            <p:cNvPr id="360472" name="AutoShape 24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0473" name="AutoShape 25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/>
      <p:bldP spid="360452" grpId="0"/>
      <p:bldP spid="360454" grpId="0"/>
      <p:bldP spid="360455" grpId="0" animBg="1"/>
      <p:bldP spid="360458" grpId="0" animBg="1"/>
      <p:bldP spid="360459" grpId="0" animBg="1"/>
      <p:bldP spid="360461" grpId="0"/>
      <p:bldP spid="360462" grpId="0" animBg="1"/>
      <p:bldP spid="360464" grpId="0"/>
      <p:bldP spid="3604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80C2-4705-493E-A845-3DB4732C720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052513"/>
            <a:ext cx="7315200" cy="838200"/>
          </a:xfrm>
        </p:spPr>
        <p:txBody>
          <a:bodyPr/>
          <a:lstStyle/>
          <a:p>
            <a:r>
              <a:rPr lang="en-US" altLang="zh-TW"/>
              <a:t>Schemas for </a:t>
            </a:r>
            <a:r>
              <a:rPr lang="en-US" altLang="zh-TW" u="sng">
                <a:solidFill>
                  <a:srgbClr val="0000FF"/>
                </a:solidFill>
              </a:rPr>
              <a:t>Interior Nodes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An expression tree defines a schema for the relation associated with each interior node.</a:t>
            </a:r>
          </a:p>
          <a:p>
            <a:r>
              <a:rPr lang="en-US" altLang="zh-TW"/>
              <a:t>Similarly, a sequence of assignments defines a schema for each relation on the left of the := 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E4C4-04B8-42D2-A504-0CF0468604A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81075"/>
            <a:ext cx="7315200" cy="838200"/>
          </a:xfrm>
        </p:spPr>
        <p:txBody>
          <a:bodyPr/>
          <a:lstStyle/>
          <a:p>
            <a:r>
              <a:rPr lang="en-US" altLang="zh-TW"/>
              <a:t>What is Relational Algebra?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Operands</a:t>
            </a:r>
            <a:r>
              <a:rPr lang="en-US" altLang="zh-TW">
                <a:solidFill>
                  <a:schemeClr val="bg2"/>
                </a:solidFill>
              </a:rPr>
              <a:t> are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relations</a:t>
            </a:r>
            <a:r>
              <a:rPr lang="en-US" altLang="zh-TW"/>
              <a:t> or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variables that represent relations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/>
              <a:t>Operators are 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designed to do the most common things that </a:t>
            </a:r>
            <a:r>
              <a:rPr lang="en-US" altLang="zh-TW">
                <a:solidFill>
                  <a:srgbClr val="0000FF"/>
                </a:solidFill>
              </a:rPr>
              <a:t>we need to do</a:t>
            </a:r>
            <a:r>
              <a:rPr lang="en-US" altLang="zh-TW"/>
              <a:t> with relations in a database.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The result is an algebra that can be used as a </a:t>
            </a:r>
            <a:r>
              <a:rPr lang="en-US" altLang="zh-TW" i="1">
                <a:solidFill>
                  <a:srgbClr val="0000FF"/>
                </a:solidFill>
              </a:rPr>
              <a:t>query language</a:t>
            </a:r>
            <a:r>
              <a:rPr lang="en-US" altLang="zh-TW"/>
              <a:t>  for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5B-8CAC-4EC2-AEFF-B9A50C7D4333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27362" name="Rectangle 2"/>
          <p:cNvSpPr>
            <a:spLocks noChangeArrowheads="1"/>
          </p:cNvSpPr>
          <p:nvPr/>
        </p:nvSpPr>
        <p:spPr bwMode="auto">
          <a:xfrm>
            <a:off x="107950" y="4005263"/>
            <a:ext cx="8964613" cy="576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5476875" y="3403600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Movie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4594225" y="210820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studioName= ‘fox’</a:t>
            </a:r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5940425" y="2827338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4067175" y="1387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/>
              <a:t>∩</a:t>
            </a:r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>
            <a:off x="4498975" y="1892300"/>
            <a:ext cx="1279525" cy="431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 flipH="1">
            <a:off x="4356100" y="692150"/>
            <a:ext cx="9525" cy="695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4730750" y="4051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∩</a:t>
            </a:r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3444875" y="44450"/>
            <a:ext cx="1703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title, year</a:t>
            </a:r>
          </a:p>
        </p:txBody>
      </p:sp>
      <p:sp>
        <p:nvSpPr>
          <p:cNvPr id="527371" name="Line 11"/>
          <p:cNvSpPr>
            <a:spLocks noChangeShapeType="1"/>
          </p:cNvSpPr>
          <p:nvPr/>
        </p:nvSpPr>
        <p:spPr bwMode="auto">
          <a:xfrm flipH="1">
            <a:off x="3563938" y="1892300"/>
            <a:ext cx="576262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2395538" y="2035175"/>
            <a:ext cx="1960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length</a:t>
            </a:r>
            <a:r>
              <a:rPr lang="en-US" altLang="zh-TW" baseline="-25000"/>
              <a:t>≧100</a:t>
            </a:r>
          </a:p>
        </p:txBody>
      </p:sp>
      <p:sp>
        <p:nvSpPr>
          <p:cNvPr id="527373" name="Text Box 13"/>
          <p:cNvSpPr txBox="1">
            <a:spLocks noChangeArrowheads="1"/>
          </p:cNvSpPr>
          <p:nvPr/>
        </p:nvSpPr>
        <p:spPr bwMode="auto">
          <a:xfrm>
            <a:off x="3132138" y="3403600"/>
            <a:ext cx="96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Movie</a:t>
            </a:r>
          </a:p>
        </p:txBody>
      </p:sp>
      <p:sp>
        <p:nvSpPr>
          <p:cNvPr id="527374" name="Line 14"/>
          <p:cNvSpPr>
            <a:spLocks noChangeShapeType="1"/>
          </p:cNvSpPr>
          <p:nvPr/>
        </p:nvSpPr>
        <p:spPr bwMode="auto">
          <a:xfrm>
            <a:off x="3595688" y="2827338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7375" name="Text Box 15"/>
          <p:cNvSpPr txBox="1">
            <a:spLocks noChangeArrowheads="1"/>
          </p:cNvSpPr>
          <p:nvPr/>
        </p:nvSpPr>
        <p:spPr bwMode="auto">
          <a:xfrm>
            <a:off x="4989513" y="3933825"/>
            <a:ext cx="4075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studioName= ‘fox’ </a:t>
            </a:r>
            <a:r>
              <a:rPr lang="en-US" altLang="zh-TW"/>
              <a:t>(Movie)</a:t>
            </a:r>
            <a:r>
              <a:rPr lang="en-US" altLang="zh-TW" sz="3200"/>
              <a:t>)</a:t>
            </a:r>
          </a:p>
        </p:txBody>
      </p:sp>
      <p:sp>
        <p:nvSpPr>
          <p:cNvPr id="527376" name="Text Box 16"/>
          <p:cNvSpPr txBox="1">
            <a:spLocks noChangeArrowheads="1"/>
          </p:cNvSpPr>
          <p:nvPr/>
        </p:nvSpPr>
        <p:spPr bwMode="auto">
          <a:xfrm>
            <a:off x="1763713" y="3933825"/>
            <a:ext cx="3144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(</a:t>
            </a:r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length</a:t>
            </a:r>
            <a:r>
              <a:rPr lang="en-US" altLang="zh-TW" baseline="-25000"/>
              <a:t>≧100 </a:t>
            </a:r>
            <a:r>
              <a:rPr lang="en-US" altLang="zh-TW"/>
              <a:t>(Movie)</a:t>
            </a:r>
          </a:p>
        </p:txBody>
      </p:sp>
      <p:sp>
        <p:nvSpPr>
          <p:cNvPr id="527377" name="Text Box 17"/>
          <p:cNvSpPr txBox="1">
            <a:spLocks noChangeArrowheads="1"/>
          </p:cNvSpPr>
          <p:nvPr/>
        </p:nvSpPr>
        <p:spPr bwMode="auto">
          <a:xfrm>
            <a:off x="131763" y="3860800"/>
            <a:ext cx="1703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title, year</a:t>
            </a:r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2051050" y="4794250"/>
            <a:ext cx="581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/>
              <a:t>R(t,y,l,i,s,p)</a:t>
            </a:r>
            <a:r>
              <a:rPr lang="en-US" altLang="zh-TW" b="1"/>
              <a:t>:=</a:t>
            </a:r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studioName= ‘fox’ </a:t>
            </a:r>
            <a:r>
              <a:rPr lang="en-US" altLang="zh-TW"/>
              <a:t>(Movie)</a:t>
            </a:r>
            <a:r>
              <a:rPr lang="en-US" altLang="zh-TW" sz="3200"/>
              <a:t>)</a:t>
            </a:r>
          </a:p>
        </p:txBody>
      </p:sp>
      <p:sp>
        <p:nvSpPr>
          <p:cNvPr id="527379" name="Text Box 19"/>
          <p:cNvSpPr txBox="1">
            <a:spLocks noChangeArrowheads="1"/>
          </p:cNvSpPr>
          <p:nvPr/>
        </p:nvSpPr>
        <p:spPr bwMode="auto">
          <a:xfrm>
            <a:off x="2070100" y="5157788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/>
              <a:t>S(t,y,l,i,s,p)</a:t>
            </a:r>
            <a:r>
              <a:rPr lang="en-US" altLang="zh-TW" b="1"/>
              <a:t>:=</a:t>
            </a:r>
            <a:r>
              <a:rPr lang="en-US" altLang="zh-TW"/>
              <a:t> </a:t>
            </a:r>
            <a:r>
              <a:rPr lang="en-US" altLang="en-US" sz="3200"/>
              <a:t>σ</a:t>
            </a:r>
            <a:r>
              <a:rPr lang="en-US" altLang="zh-TW" sz="3200">
                <a:latin typeface="Tahoma" pitchFamily="34" charset="0"/>
              </a:rPr>
              <a:t> </a:t>
            </a:r>
            <a:r>
              <a:rPr lang="en-US" altLang="zh-TW" sz="3200" baseline="-25000">
                <a:latin typeface="Tahoma" pitchFamily="34" charset="0"/>
              </a:rPr>
              <a:t>length</a:t>
            </a:r>
            <a:r>
              <a:rPr lang="en-US" altLang="zh-TW" baseline="-25000"/>
              <a:t>≧100 </a:t>
            </a:r>
            <a:r>
              <a:rPr lang="en-US" altLang="zh-TW"/>
              <a:t>(Movie)</a:t>
            </a:r>
          </a:p>
        </p:txBody>
      </p:sp>
      <p:sp>
        <p:nvSpPr>
          <p:cNvPr id="527380" name="Text Box 20"/>
          <p:cNvSpPr txBox="1">
            <a:spLocks noChangeArrowheads="1"/>
          </p:cNvSpPr>
          <p:nvPr/>
        </p:nvSpPr>
        <p:spPr bwMode="auto">
          <a:xfrm>
            <a:off x="2055813" y="5637213"/>
            <a:ext cx="2659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/>
              <a:t>T(t,y,l,i,s,p)</a:t>
            </a:r>
            <a:r>
              <a:rPr lang="en-US" altLang="zh-TW" b="1"/>
              <a:t>:=</a:t>
            </a:r>
            <a:r>
              <a:rPr lang="en-US" altLang="zh-TW"/>
              <a:t> R</a:t>
            </a:r>
            <a:r>
              <a:rPr lang="en-US" altLang="zh-TW" b="1"/>
              <a:t>∩</a:t>
            </a:r>
            <a:r>
              <a:rPr lang="en-US" altLang="zh-TW"/>
              <a:t>S</a:t>
            </a:r>
          </a:p>
        </p:txBody>
      </p:sp>
      <p:sp>
        <p:nvSpPr>
          <p:cNvPr id="527381" name="Text Box 21"/>
          <p:cNvSpPr txBox="1">
            <a:spLocks noChangeArrowheads="1"/>
          </p:cNvSpPr>
          <p:nvPr/>
        </p:nvSpPr>
        <p:spPr bwMode="auto">
          <a:xfrm>
            <a:off x="2051050" y="5945188"/>
            <a:ext cx="4795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/>
              <a:t>Answer(title,year)</a:t>
            </a:r>
            <a:r>
              <a:rPr lang="en-US" altLang="zh-TW" b="1"/>
              <a:t>:=</a:t>
            </a:r>
            <a:r>
              <a:rPr lang="en-US" altLang="zh-TW"/>
              <a:t> </a:t>
            </a:r>
            <a:r>
              <a:rPr lang="en-US" altLang="zh-TW" sz="3200"/>
              <a:t>π</a:t>
            </a:r>
            <a:r>
              <a:rPr lang="en-US" altLang="zh-TW" sz="3200" baseline="-25000">
                <a:latin typeface="Tahoma" pitchFamily="34" charset="0"/>
              </a:rPr>
              <a:t>title, year</a:t>
            </a:r>
            <a:r>
              <a:rPr lang="en-US" altLang="zh-TW" sz="3200"/>
              <a:t>(T)</a:t>
            </a:r>
          </a:p>
        </p:txBody>
      </p:sp>
      <p:sp>
        <p:nvSpPr>
          <p:cNvPr id="527382" name="Rectangle 22"/>
          <p:cNvSpPr>
            <a:spLocks noChangeArrowheads="1"/>
          </p:cNvSpPr>
          <p:nvPr/>
        </p:nvSpPr>
        <p:spPr bwMode="auto">
          <a:xfrm>
            <a:off x="3852863" y="5734050"/>
            <a:ext cx="863600" cy="2873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83" name="Freeform 23"/>
          <p:cNvSpPr>
            <a:spLocks/>
          </p:cNvSpPr>
          <p:nvPr/>
        </p:nvSpPr>
        <p:spPr bwMode="auto">
          <a:xfrm>
            <a:off x="4716463" y="5840413"/>
            <a:ext cx="1800225" cy="252412"/>
          </a:xfrm>
          <a:custGeom>
            <a:avLst/>
            <a:gdLst>
              <a:gd name="T0" fmla="*/ 0 w 1134"/>
              <a:gd name="T1" fmla="*/ 23 h 159"/>
              <a:gd name="T2" fmla="*/ 907 w 1134"/>
              <a:gd name="T3" fmla="*/ 23 h 159"/>
              <a:gd name="T4" fmla="*/ 1134 w 1134"/>
              <a:gd name="T5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159">
                <a:moveTo>
                  <a:pt x="0" y="23"/>
                </a:moveTo>
                <a:cubicBezTo>
                  <a:pt x="359" y="11"/>
                  <a:pt x="718" y="0"/>
                  <a:pt x="907" y="23"/>
                </a:cubicBezTo>
                <a:cubicBezTo>
                  <a:pt x="1096" y="46"/>
                  <a:pt x="1115" y="102"/>
                  <a:pt x="1134" y="159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C38-6961-4743-8CC1-42ABD277A099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08050"/>
            <a:ext cx="7315200" cy="838200"/>
          </a:xfrm>
        </p:spPr>
        <p:txBody>
          <a:bodyPr/>
          <a:lstStyle/>
          <a:p>
            <a:r>
              <a:rPr lang="en-US" altLang="zh-TW"/>
              <a:t>Schema-Defining (Rules 1)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Union, intersection, and difference</a:t>
            </a:r>
            <a:r>
              <a:rPr lang="en-US" altLang="zh-TW">
                <a:solidFill>
                  <a:srgbClr val="0000FF"/>
                </a:solidFill>
              </a:rPr>
              <a:t>:</a:t>
            </a:r>
            <a:r>
              <a:rPr lang="en-US" altLang="zh-TW"/>
              <a:t> the schemas of the two operands </a:t>
            </a:r>
            <a:r>
              <a:rPr lang="en-US" altLang="zh-TW" sz="3600">
                <a:solidFill>
                  <a:srgbClr val="FF0000"/>
                </a:solidFill>
              </a:rPr>
              <a:t>must be the same</a:t>
            </a:r>
            <a:r>
              <a:rPr lang="en-US" altLang="zh-TW"/>
              <a:t>, so use that schema for the result.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Selection:</a:t>
            </a:r>
            <a:r>
              <a:rPr lang="en-US" altLang="zh-TW"/>
              <a:t> schema of the result is </a:t>
            </a:r>
            <a:r>
              <a:rPr lang="en-US" altLang="zh-TW">
                <a:solidFill>
                  <a:srgbClr val="FF0000"/>
                </a:solidFill>
              </a:rPr>
              <a:t>the same</a:t>
            </a:r>
            <a:r>
              <a:rPr lang="en-US" altLang="zh-TW"/>
              <a:t> as the schema of the operand.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Projection:</a:t>
            </a:r>
            <a:r>
              <a:rPr lang="en-US" altLang="zh-TW"/>
              <a:t> list of attributes tells us the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8528-B6CE-492C-8334-9F137F4CF332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/>
              <a:t>Schema-Defining (Rules 2)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660525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Product:</a:t>
            </a:r>
            <a:r>
              <a:rPr lang="en-US" altLang="zh-TW"/>
              <a:t> the schema is the attributes of </a:t>
            </a:r>
            <a:r>
              <a:rPr lang="en-US" altLang="zh-TW" sz="3600">
                <a:solidFill>
                  <a:srgbClr val="FF0000"/>
                </a:solidFill>
              </a:rPr>
              <a:t>both relations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Use R.</a:t>
            </a:r>
            <a:r>
              <a:rPr lang="en-US" altLang="zh-TW" i="1"/>
              <a:t>A</a:t>
            </a:r>
            <a:r>
              <a:rPr lang="en-US" altLang="zh-TW"/>
              <a:t>, etc., to distinguish two attributes named </a:t>
            </a:r>
            <a:r>
              <a:rPr lang="en-US" altLang="zh-TW" i="1"/>
              <a:t>A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Theta-join:</a:t>
            </a:r>
            <a:r>
              <a:rPr lang="en-US" altLang="zh-TW"/>
              <a:t> same as product.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Natural join:</a:t>
            </a:r>
            <a:r>
              <a:rPr lang="en-US" altLang="zh-TW"/>
              <a:t> use attributes of both relations.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Shared attribute names are merged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Renaming:</a:t>
            </a:r>
            <a:r>
              <a:rPr lang="en-US" altLang="zh-TW"/>
              <a:t> the operator tells the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7B9A-37C1-437D-93E0-0824E0A20FD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8913"/>
            <a:ext cx="7777163" cy="652462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Suppose relations R and S have n tuples and m tuples, respectively.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/>
              <a:t>Please give the minimum and maximum numbers of tuples that the results of the following expressions can have. </a:t>
            </a:r>
          </a:p>
          <a:p>
            <a:pPr marL="609600" indent="-609600">
              <a:lnSpc>
                <a:spcPct val="90000"/>
              </a:lnSpc>
            </a:pPr>
            <a:endParaRPr lang="en-US" altLang="zh-TW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/>
              <a:t>R ∪ 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Max:n+m   Min:maximun(n,m)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/>
              <a:t>R       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Max:nxm   Min:0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/>
              <a:t>σ</a:t>
            </a:r>
            <a:r>
              <a:rPr lang="en-US" altLang="zh-TW" baseline="-25000"/>
              <a:t>C</a:t>
            </a:r>
            <a:r>
              <a:rPr lang="en-US" altLang="zh-TW"/>
              <a:t> (R)×S, for some condition C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Max:nxm   Min:0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/>
              <a:t>π</a:t>
            </a:r>
            <a:r>
              <a:rPr lang="en-US" altLang="zh-TW" baseline="-25000"/>
              <a:t>L</a:t>
            </a:r>
            <a:r>
              <a:rPr lang="en-US" altLang="zh-TW"/>
              <a:t> (R)</a:t>
            </a:r>
            <a:r>
              <a:rPr lang="zh-TW" altLang="en-US"/>
              <a:t>－</a:t>
            </a:r>
            <a:r>
              <a:rPr lang="en-US" altLang="zh-TW"/>
              <a:t>S, for some list of attributes L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Max:n   Min:0</a:t>
            </a:r>
          </a:p>
        </p:txBody>
      </p:sp>
      <p:graphicFrame>
        <p:nvGraphicFramePr>
          <p:cNvPr id="525316" name="Object 4"/>
          <p:cNvGraphicFramePr>
            <a:graphicFrameLocks noChangeAspect="1"/>
          </p:cNvGraphicFramePr>
          <p:nvPr/>
        </p:nvGraphicFramePr>
        <p:xfrm>
          <a:off x="2268538" y="4005263"/>
          <a:ext cx="4206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20" name="Picture" r:id="rId4" imgW="333076" imgH="342763" progId="Word.Picture.8">
                  <p:embed/>
                </p:oleObj>
              </mc:Choice>
              <mc:Fallback>
                <p:oleObj name="Picture" r:id="rId4" imgW="333076" imgH="342763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05263"/>
                        <a:ext cx="4206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FCF-20D9-42B3-8984-C82B32AEBC64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315200" cy="838200"/>
          </a:xfrm>
        </p:spPr>
        <p:txBody>
          <a:bodyPr/>
          <a:lstStyle/>
          <a:p>
            <a:r>
              <a:rPr lang="en-US" altLang="zh-TW"/>
              <a:t>Relational Algebra </a:t>
            </a:r>
            <a:r>
              <a:rPr lang="en-US" altLang="zh-TW" u="sng">
                <a:solidFill>
                  <a:srgbClr val="0000FF"/>
                </a:solidFill>
              </a:rPr>
              <a:t>on Bags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52513"/>
            <a:ext cx="7772400" cy="5805487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>
                <a:solidFill>
                  <a:srgbClr val="0000FF"/>
                </a:solidFill>
              </a:rPr>
              <a:t>Bag </a:t>
            </a:r>
            <a:r>
              <a:rPr lang="en-US" altLang="zh-TW"/>
              <a:t>is </a:t>
            </a:r>
            <a:r>
              <a:rPr lang="en-US" altLang="zh-TW">
                <a:solidFill>
                  <a:srgbClr val="0000FF"/>
                </a:solidFill>
              </a:rPr>
              <a:t>like a set</a:t>
            </a:r>
            <a:r>
              <a:rPr lang="en-US" altLang="zh-TW"/>
              <a:t>, but an element may appear </a:t>
            </a:r>
            <a:r>
              <a:rPr lang="en-US" altLang="zh-TW" sz="3600">
                <a:solidFill>
                  <a:srgbClr val="FF0000"/>
                </a:solidFill>
              </a:rPr>
              <a:t>more than once</a:t>
            </a:r>
            <a:r>
              <a:rPr lang="en-US" altLang="zh-TW"/>
              <a:t>.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Multiset</a:t>
            </a:r>
            <a:r>
              <a:rPr lang="en-US" altLang="zh-TW"/>
              <a:t>  is another name for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bag.</a:t>
            </a:r>
            <a:r>
              <a:rPr lang="en-US" altLang="zh-TW">
                <a:latin typeface="Tahoma"/>
              </a:rPr>
              <a:t>”</a:t>
            </a:r>
            <a:endParaRPr lang="en-US" altLang="zh-TW"/>
          </a:p>
          <a:p>
            <a:pPr lvl="1"/>
            <a:r>
              <a:rPr lang="en-US" altLang="zh-TW"/>
              <a:t>Example:</a:t>
            </a:r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{1,2,1,3}</a:t>
            </a:r>
            <a:r>
              <a:rPr lang="en-US" altLang="zh-TW"/>
              <a:t> is a bag.  </a:t>
            </a:r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{1,2,3}</a:t>
            </a:r>
            <a:r>
              <a:rPr lang="en-US" altLang="zh-TW"/>
              <a:t> is also a bag that happens to be a set.</a:t>
            </a:r>
          </a:p>
          <a:p>
            <a:r>
              <a:rPr lang="en-US" altLang="zh-TW"/>
              <a:t>Bags also resemble lists, but </a:t>
            </a:r>
            <a:r>
              <a:rPr lang="en-US" altLang="zh-TW">
                <a:solidFill>
                  <a:srgbClr val="FF0000"/>
                </a:solidFill>
              </a:rPr>
              <a:t>order in a bag is unimportant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Example: </a:t>
            </a:r>
          </a:p>
          <a:p>
            <a:pPr lvl="1"/>
            <a:r>
              <a:rPr lang="en-US" altLang="zh-TW">
                <a:solidFill>
                  <a:schemeClr val="bg2"/>
                </a:solidFill>
              </a:rPr>
              <a:t>{1,2,1}</a:t>
            </a:r>
            <a:r>
              <a:rPr lang="en-US" altLang="zh-TW"/>
              <a:t> </a:t>
            </a:r>
            <a:r>
              <a:rPr lang="en-US" altLang="zh-TW" sz="3200">
                <a:solidFill>
                  <a:srgbClr val="FF0000"/>
                </a:solidFill>
              </a:rPr>
              <a:t>=</a:t>
            </a:r>
            <a:r>
              <a:rPr lang="en-US" altLang="zh-TW"/>
              <a:t> {1,1,2} as bags </a:t>
            </a:r>
          </a:p>
          <a:p>
            <a:pPr lvl="1"/>
            <a:r>
              <a:rPr lang="en-US" altLang="zh-TW">
                <a:solidFill>
                  <a:schemeClr val="bg2"/>
                </a:solidFill>
              </a:rPr>
              <a:t>[1,2,1]</a:t>
            </a:r>
            <a:r>
              <a:rPr lang="en-US" altLang="zh-TW"/>
              <a:t> </a:t>
            </a:r>
            <a:r>
              <a:rPr lang="en-US" altLang="zh-TW" sz="3200">
                <a:solidFill>
                  <a:srgbClr val="FF0000"/>
                </a:solidFill>
              </a:rPr>
              <a:t>!=</a:t>
            </a:r>
            <a:r>
              <a:rPr lang="en-US" altLang="zh-TW"/>
              <a:t> [1,1,2] as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7CEB-4ABF-4FE9-9A0D-6A8A93ED39BB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15200" cy="838200"/>
          </a:xfrm>
        </p:spPr>
        <p:txBody>
          <a:bodyPr/>
          <a:lstStyle/>
          <a:p>
            <a:r>
              <a:rPr lang="en-US" altLang="zh-TW"/>
              <a:t>Why Bags?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989138"/>
            <a:ext cx="7315200" cy="4191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SQL</a:t>
            </a:r>
            <a:r>
              <a:rPr lang="en-US" altLang="zh-TW"/>
              <a:t>, the most important query language for relational databases is actually a </a:t>
            </a:r>
            <a:r>
              <a:rPr lang="en-US" altLang="zh-TW" sz="4800">
                <a:solidFill>
                  <a:srgbClr val="FF0000"/>
                </a:solidFill>
              </a:rPr>
              <a:t>bag language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SQL will </a:t>
            </a:r>
            <a:r>
              <a:rPr lang="en-US" altLang="zh-TW">
                <a:solidFill>
                  <a:srgbClr val="0000FF"/>
                </a:solidFill>
              </a:rPr>
              <a:t>eliminate duplicates</a:t>
            </a:r>
            <a:r>
              <a:rPr lang="en-US" altLang="zh-TW"/>
              <a:t>, but usually only </a:t>
            </a:r>
            <a:r>
              <a:rPr lang="en-US" altLang="zh-TW">
                <a:solidFill>
                  <a:srgbClr val="0000FF"/>
                </a:solidFill>
              </a:rPr>
              <a:t>if you ask</a:t>
            </a:r>
            <a:r>
              <a:rPr lang="en-US" altLang="zh-TW"/>
              <a:t> it to do so explicitly.</a:t>
            </a:r>
          </a:p>
          <a:p>
            <a:r>
              <a:rPr lang="en-US" altLang="zh-TW"/>
              <a:t>Some operations, </a:t>
            </a:r>
            <a:r>
              <a:rPr lang="en-US" altLang="zh-TW">
                <a:solidFill>
                  <a:srgbClr val="0000FF"/>
                </a:solidFill>
              </a:rPr>
              <a:t>like projection</a:t>
            </a:r>
            <a:r>
              <a:rPr lang="en-US" altLang="zh-TW"/>
              <a:t>, are much more efficient on bags than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DAE-F64E-4AC6-A26A-3F21301CF20D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76250"/>
            <a:ext cx="7315200" cy="838200"/>
          </a:xfrm>
        </p:spPr>
        <p:txBody>
          <a:bodyPr/>
          <a:lstStyle/>
          <a:p>
            <a:r>
              <a:rPr lang="en-US" altLang="zh-TW"/>
              <a:t>Operations on Bags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628775"/>
            <a:ext cx="7315200" cy="424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Selection</a:t>
            </a:r>
            <a:r>
              <a:rPr lang="en-US" altLang="zh-TW"/>
              <a:t> applies to each tuple, so its effect on bags is like its effect on sets.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Projection</a:t>
            </a:r>
            <a:r>
              <a:rPr lang="en-US" altLang="zh-TW"/>
              <a:t> also applies to each tuple, but as a bag operator, we do not eliminate duplicates.</a:t>
            </a:r>
          </a:p>
          <a:p>
            <a:pPr>
              <a:lnSpc>
                <a:spcPct val="90000"/>
              </a:lnSpc>
            </a:pPr>
            <a:r>
              <a:rPr lang="en-US" altLang="zh-TW" u="sng">
                <a:solidFill>
                  <a:srgbClr val="0000FF"/>
                </a:solidFill>
              </a:rPr>
              <a:t>Products and joins</a:t>
            </a:r>
            <a:r>
              <a:rPr lang="en-US" altLang="zh-TW"/>
              <a:t> are done on each pair of tuples, so duplicates in bags have no effect on how we operate.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CD89-302F-41D9-B301-2CC2BF629FCE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981075"/>
            <a:ext cx="7315200" cy="838200"/>
          </a:xfrm>
        </p:spPr>
        <p:txBody>
          <a:bodyPr/>
          <a:lstStyle/>
          <a:p>
            <a:r>
              <a:rPr lang="en-US" altLang="zh-TW"/>
              <a:t>Example: Bag Selection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R(	A	B  )		S(	B	C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		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1066800" y="4122738"/>
            <a:ext cx="412115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σ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baseline="-25000">
                <a:latin typeface="Tahoma" pitchFamily="34" charset="0"/>
              </a:rPr>
              <a:t>+</a:t>
            </a:r>
            <a:r>
              <a:rPr lang="en-US" altLang="zh-TW" sz="3200" b="1" i="1" baseline="-25000">
                <a:latin typeface="Tahoma" pitchFamily="34" charset="0"/>
              </a:rPr>
              <a:t>B</a:t>
            </a:r>
            <a:r>
              <a:rPr lang="en-US" altLang="zh-TW" sz="3200" b="1" baseline="-25000">
                <a:latin typeface="Tahoma" pitchFamily="34" charset="0"/>
              </a:rPr>
              <a:t>&lt;5</a:t>
            </a:r>
            <a:r>
              <a:rPr lang="en-US" altLang="zh-TW" sz="3200" b="1" i="1">
                <a:latin typeface="Tahoma" pitchFamily="34" charset="0"/>
              </a:rPr>
              <a:t> </a:t>
            </a:r>
            <a:r>
              <a:rPr lang="en-US" altLang="zh-TW" sz="3200" b="1">
                <a:latin typeface="Tahoma" pitchFamily="34" charset="0"/>
              </a:rPr>
              <a:t>(R) =	A</a:t>
            </a:r>
            <a:r>
              <a:rPr lang="en-US" altLang="zh-TW">
                <a:latin typeface="Tahoma" pitchFamily="34" charset="0"/>
              </a:rPr>
              <a:t>	</a:t>
            </a:r>
            <a:r>
              <a:rPr lang="en-US" altLang="zh-TW" sz="3200" b="1">
                <a:latin typeface="Tahoma" pitchFamily="34" charset="0"/>
              </a:rPr>
              <a:t>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</a:t>
            </a:r>
          </a:p>
        </p:txBody>
      </p:sp>
      <p:sp>
        <p:nvSpPr>
          <p:cNvPr id="367628" name="Rectangle 12"/>
          <p:cNvSpPr>
            <a:spLocks noChangeArrowheads="1"/>
          </p:cNvSpPr>
          <p:nvPr/>
        </p:nvSpPr>
        <p:spPr bwMode="auto">
          <a:xfrm>
            <a:off x="3848100" y="41910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7629" name="Line 13"/>
          <p:cNvSpPr>
            <a:spLocks noChangeShapeType="1"/>
          </p:cNvSpPr>
          <p:nvPr/>
        </p:nvSpPr>
        <p:spPr bwMode="auto">
          <a:xfrm>
            <a:off x="3848100" y="4648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30" name="Line 14"/>
          <p:cNvSpPr>
            <a:spLocks noChangeShapeType="1"/>
          </p:cNvSpPr>
          <p:nvPr/>
        </p:nvSpPr>
        <p:spPr bwMode="auto">
          <a:xfrm>
            <a:off x="4500563" y="4191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7633" name="Rectangle 17"/>
          <p:cNvSpPr>
            <a:spLocks noChangeArrowheads="1"/>
          </p:cNvSpPr>
          <p:nvPr/>
        </p:nvSpPr>
        <p:spPr bwMode="auto">
          <a:xfrm>
            <a:off x="3779838" y="3860800"/>
            <a:ext cx="1512887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67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ABE5-172D-42A0-8506-570EDEB3A4AB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Bag Projection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R(	A	B  )		S(	B	C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		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47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49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1066800" y="4122738"/>
            <a:ext cx="3143250" cy="16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π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i="1">
                <a:latin typeface="Tahoma" pitchFamily="34" charset="0"/>
              </a:rPr>
              <a:t> </a:t>
            </a:r>
            <a:r>
              <a:rPr lang="en-US" altLang="zh-TW" sz="3200" b="1">
                <a:latin typeface="Tahoma" pitchFamily="34" charset="0"/>
              </a:rPr>
              <a:t>(R) =        </a:t>
            </a:r>
            <a:r>
              <a:rPr lang="en-US" altLang="zh-TW">
                <a:latin typeface="Tahoma" pitchFamily="34" charset="0"/>
              </a:rPr>
              <a:t>A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</a:t>
            </a:r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3749675" y="4191000"/>
            <a:ext cx="441325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52" name="Line 12"/>
          <p:cNvSpPr>
            <a:spLocks noChangeShapeType="1"/>
          </p:cNvSpPr>
          <p:nvPr/>
        </p:nvSpPr>
        <p:spPr bwMode="auto">
          <a:xfrm>
            <a:off x="3749675" y="4648200"/>
            <a:ext cx="441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3276600" y="4076700"/>
            <a:ext cx="1512888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9D94-6645-4586-9E8E-022F5190C4EC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Example: Bag Product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R(	A	B  )		S(	B	C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		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670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1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1050925" y="3919538"/>
            <a:ext cx="49387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</a:t>
            </a:r>
            <a:r>
              <a:rPr lang="en-US" altLang="zh-TW"/>
              <a:t>×</a:t>
            </a:r>
            <a:r>
              <a:rPr lang="en-US" altLang="zh-TW">
                <a:latin typeface="Tahoma" pitchFamily="34" charset="0"/>
              </a:rPr>
              <a:t> S =	A	R.B	S.B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5	6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5	6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	7	8</a:t>
            </a:r>
          </a:p>
        </p:txBody>
      </p:sp>
      <p:sp>
        <p:nvSpPr>
          <p:cNvPr id="369676" name="Rectangle 12"/>
          <p:cNvSpPr>
            <a:spLocks noChangeArrowheads="1"/>
          </p:cNvSpPr>
          <p:nvPr/>
        </p:nvSpPr>
        <p:spPr bwMode="auto">
          <a:xfrm>
            <a:off x="2895600" y="3962400"/>
            <a:ext cx="32004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>
            <a:off x="2895600" y="4343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8" name="Line 14"/>
          <p:cNvSpPr>
            <a:spLocks noChangeShapeType="1"/>
          </p:cNvSpPr>
          <p:nvPr/>
        </p:nvSpPr>
        <p:spPr bwMode="auto">
          <a:xfrm>
            <a:off x="3505200" y="39624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79" name="Line 15"/>
          <p:cNvSpPr>
            <a:spLocks noChangeShapeType="1"/>
          </p:cNvSpPr>
          <p:nvPr/>
        </p:nvSpPr>
        <p:spPr bwMode="auto">
          <a:xfrm>
            <a:off x="4495800" y="39624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80" name="Line 16"/>
          <p:cNvSpPr>
            <a:spLocks noChangeShapeType="1"/>
          </p:cNvSpPr>
          <p:nvPr/>
        </p:nvSpPr>
        <p:spPr bwMode="auto">
          <a:xfrm>
            <a:off x="5410200" y="39624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682" name="Rectangle 18"/>
          <p:cNvSpPr>
            <a:spLocks noChangeArrowheads="1"/>
          </p:cNvSpPr>
          <p:nvPr/>
        </p:nvSpPr>
        <p:spPr bwMode="auto">
          <a:xfrm>
            <a:off x="2627313" y="3860800"/>
            <a:ext cx="3600450" cy="2808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54DA-8892-4F80-8E86-DA44AFF81290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47725"/>
          </a:xfrm>
        </p:spPr>
        <p:txBody>
          <a:bodyPr/>
          <a:lstStyle/>
          <a:p>
            <a:r>
              <a:rPr lang="en-US" altLang="zh-TW"/>
              <a:t>Roadmap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113"/>
            <a:ext cx="7315200" cy="4191000"/>
          </a:xfrm>
        </p:spPr>
        <p:txBody>
          <a:bodyPr/>
          <a:lstStyle/>
          <a:p>
            <a:r>
              <a:rPr lang="en-US" altLang="zh-TW"/>
              <a:t>There is a core relational algebra that has traditionally been thought of as </a:t>
            </a:r>
            <a:r>
              <a:rPr lang="en-US" altLang="zh-TW" i="1"/>
              <a:t>the</a:t>
            </a:r>
            <a:r>
              <a:rPr lang="en-US" altLang="zh-TW"/>
              <a:t> </a:t>
            </a:r>
            <a:r>
              <a:rPr lang="en-US" altLang="zh-TW" u="sng">
                <a:solidFill>
                  <a:srgbClr val="FF0000"/>
                </a:solidFill>
              </a:rPr>
              <a:t>relational algebra</a:t>
            </a:r>
            <a:r>
              <a:rPr lang="en-US" altLang="zh-TW"/>
              <a:t>.</a:t>
            </a:r>
          </a:p>
          <a:p>
            <a:r>
              <a:rPr lang="en-US" altLang="zh-TW"/>
              <a:t>But there are </a:t>
            </a:r>
            <a:r>
              <a:rPr lang="en-US" altLang="zh-TW">
                <a:solidFill>
                  <a:srgbClr val="0000FF"/>
                </a:solidFill>
              </a:rPr>
              <a:t>several other operators</a:t>
            </a:r>
            <a:r>
              <a:rPr lang="en-US" altLang="zh-TW"/>
              <a:t> we shall add to the core in order to model </a:t>
            </a:r>
            <a:r>
              <a:rPr lang="en-US" altLang="zh-TW">
                <a:solidFill>
                  <a:srgbClr val="0000FF"/>
                </a:solidFill>
              </a:rPr>
              <a:t>better the language SQL</a:t>
            </a:r>
            <a:r>
              <a:rPr lang="en-US" altLang="zh-TW"/>
              <a:t> --- the principal language used in relational database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CC88-D565-41D5-9DF8-092D92D0AF0E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Bag Theta-Join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R(	A,	B  )		S(	B,	C  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6		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1127125" y="3919538"/>
            <a:ext cx="58531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</a:t>
            </a:r>
            <a:r>
              <a:rPr lang="en-US" altLang="zh-TW" baseline="-25000">
                <a:latin typeface="Tahoma" pitchFamily="34" charset="0"/>
              </a:rPr>
              <a:t>R.B&lt;S.B</a:t>
            </a:r>
            <a:r>
              <a:rPr lang="en-US" altLang="zh-TW">
                <a:latin typeface="Tahoma" pitchFamily="34" charset="0"/>
              </a:rPr>
              <a:t> S =	           A	R.B	S.B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5	6	7	8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7	8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3810000" y="3962400"/>
            <a:ext cx="3200400" cy="228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3810000" y="4343400"/>
            <a:ext cx="3200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6324600" y="3962400"/>
            <a:ext cx="1588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4572000" y="39624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0704" name="Line 16"/>
          <p:cNvSpPr>
            <a:spLocks noChangeShapeType="1"/>
          </p:cNvSpPr>
          <p:nvPr/>
        </p:nvSpPr>
        <p:spPr bwMode="auto">
          <a:xfrm>
            <a:off x="5486400" y="3962400"/>
            <a:ext cx="1588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70706" name="Group 18"/>
          <p:cNvGrpSpPr>
            <a:grpSpLocks/>
          </p:cNvGrpSpPr>
          <p:nvPr/>
        </p:nvGrpSpPr>
        <p:grpSpPr bwMode="auto">
          <a:xfrm>
            <a:off x="1619250" y="3933825"/>
            <a:ext cx="431800" cy="215900"/>
            <a:chOff x="975" y="482"/>
            <a:chExt cx="272" cy="136"/>
          </a:xfrm>
        </p:grpSpPr>
        <p:sp>
          <p:nvSpPr>
            <p:cNvPr id="370707" name="AutoShape 19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708" name="AutoShape 20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3635375" y="3789363"/>
            <a:ext cx="3529013" cy="2663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C8E-0086-416A-9A15-B72BA04B2F35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Bag Union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412875"/>
            <a:ext cx="7315200" cy="5040313"/>
          </a:xfrm>
        </p:spPr>
        <p:txBody>
          <a:bodyPr/>
          <a:lstStyle/>
          <a:p>
            <a:r>
              <a:rPr lang="en-US" altLang="zh-TW"/>
              <a:t>Union, intersection, and difference need </a:t>
            </a:r>
            <a:r>
              <a:rPr lang="en-US" altLang="zh-TW" sz="4400" u="sng">
                <a:solidFill>
                  <a:srgbClr val="FF0000"/>
                </a:solidFill>
              </a:rPr>
              <a:t>new definitions for bags</a:t>
            </a:r>
            <a:r>
              <a:rPr lang="en-US" altLang="zh-TW"/>
              <a:t>.</a:t>
            </a:r>
          </a:p>
          <a:p>
            <a:r>
              <a:rPr lang="en-US" altLang="zh-TW"/>
              <a:t>An element appears in the union of two bags the sum of the </a:t>
            </a:r>
            <a:r>
              <a:rPr lang="en-US" altLang="zh-TW">
                <a:solidFill>
                  <a:srgbClr val="0000FF"/>
                </a:solidFill>
              </a:rPr>
              <a:t>number of times it appears</a:t>
            </a:r>
            <a:r>
              <a:rPr lang="en-US" altLang="zh-TW"/>
              <a:t> in each bag.</a:t>
            </a:r>
          </a:p>
          <a:p>
            <a:pPr lvl="1"/>
            <a:r>
              <a:rPr lang="en-US" altLang="zh-TW" sz="3200"/>
              <a:t>Example:</a:t>
            </a:r>
            <a:r>
              <a:rPr lang="en-US" altLang="zh-TW"/>
              <a:t> </a:t>
            </a:r>
          </a:p>
          <a:p>
            <a:pPr lvl="2"/>
            <a:r>
              <a:rPr lang="en-US" altLang="zh-TW" sz="3200"/>
              <a:t>{1,2,1} UNION {1,1,2,3,1}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600"/>
              <a:t>    = {1,1,1,1,1,2,2,3}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9E2D-145D-4886-958C-019623D6E620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/>
              <a:t>Bag Intersection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An element appears in the intersection of two bags the </a:t>
            </a:r>
            <a:r>
              <a:rPr lang="en-US" altLang="zh-TW">
                <a:solidFill>
                  <a:srgbClr val="0000FF"/>
                </a:solidFill>
              </a:rPr>
              <a:t>minimum of the number of times</a:t>
            </a:r>
            <a:r>
              <a:rPr lang="en-US" altLang="zh-TW"/>
              <a:t> it appears in either.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altLang="zh-TW" sz="3200"/>
              <a:t>{1,2,1} ∩ {1,2,3}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3200"/>
              <a:t>   = {1,2}</a:t>
            </a:r>
          </a:p>
          <a:p>
            <a:pPr lvl="2">
              <a:lnSpc>
                <a:spcPct val="90000"/>
              </a:lnSpc>
            </a:pPr>
            <a:r>
              <a:rPr lang="en-US" altLang="zh-TW" sz="3200"/>
              <a:t>{1,2,1,1} ∩ {1,2,3,1}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            ={1,2,1}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081-28CE-4EE1-AFCD-7862166D14F2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/>
              <a:t>Bag Difference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700213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An element appears in the difference   </a:t>
            </a:r>
            <a:r>
              <a:rPr lang="en-US" altLang="zh-TW" i="1"/>
              <a:t>A </a:t>
            </a:r>
            <a:r>
              <a:rPr lang="en-US" altLang="zh-TW" i="1">
                <a:latin typeface="Tahoma"/>
              </a:rPr>
              <a:t>–</a:t>
            </a:r>
            <a:r>
              <a:rPr lang="en-US" altLang="zh-TW" i="1"/>
              <a:t> B</a:t>
            </a:r>
            <a:r>
              <a:rPr lang="en-US" altLang="zh-TW"/>
              <a:t>  of bags as many times as it appears in </a:t>
            </a:r>
            <a:r>
              <a:rPr lang="en-US" altLang="zh-TW" i="1"/>
              <a:t>A</a:t>
            </a:r>
            <a:r>
              <a:rPr lang="en-US" altLang="zh-TW"/>
              <a:t>, </a:t>
            </a:r>
            <a:r>
              <a:rPr lang="en-US" altLang="zh-TW" sz="4000">
                <a:solidFill>
                  <a:srgbClr val="0000FF"/>
                </a:solidFill>
              </a:rPr>
              <a:t>minus</a:t>
            </a:r>
            <a:r>
              <a:rPr lang="en-US" altLang="zh-TW"/>
              <a:t> the number of times it appears in </a:t>
            </a:r>
            <a:r>
              <a:rPr lang="en-US" altLang="zh-TW" i="1"/>
              <a:t>B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But never less than 0 times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3200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altLang="zh-TW" sz="3200"/>
              <a:t>{1,2,1} </a:t>
            </a:r>
            <a:r>
              <a:rPr lang="en-US" altLang="zh-TW" sz="3200">
                <a:latin typeface="Tahoma"/>
              </a:rPr>
              <a:t>–</a:t>
            </a:r>
            <a:r>
              <a:rPr lang="en-US" altLang="zh-TW" sz="3200"/>
              <a:t> {1,2,3}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3200"/>
              <a:t>    = {1}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8C90-C852-4BD7-8BD1-8F49D7E69E5F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143000"/>
          </a:xfrm>
        </p:spPr>
        <p:txBody>
          <a:bodyPr/>
          <a:lstStyle/>
          <a:p>
            <a:r>
              <a:rPr lang="en-US" altLang="zh-TW" sz="4000"/>
              <a:t>Beware: </a:t>
            </a:r>
            <a:br>
              <a:rPr lang="en-US" altLang="zh-TW" sz="4000"/>
            </a:br>
            <a:r>
              <a:rPr lang="en-US" altLang="zh-TW">
                <a:solidFill>
                  <a:srgbClr val="FF0000"/>
                </a:solidFill>
              </a:rPr>
              <a:t>Bag Laws != Set Laws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315200" cy="4191000"/>
          </a:xfrm>
        </p:spPr>
        <p:txBody>
          <a:bodyPr/>
          <a:lstStyle/>
          <a:p>
            <a:r>
              <a:rPr lang="en-US" altLang="zh-TW"/>
              <a:t>Not all algebraic laws that hold for sets also hold for bags.</a:t>
            </a:r>
          </a:p>
          <a:p>
            <a:r>
              <a:rPr lang="en-US" altLang="zh-TW"/>
              <a:t>For one example, the </a:t>
            </a:r>
            <a:r>
              <a:rPr lang="en-US" altLang="zh-TW">
                <a:solidFill>
                  <a:srgbClr val="0000FF"/>
                </a:solidFill>
              </a:rPr>
              <a:t>commutative law</a:t>
            </a:r>
            <a:r>
              <a:rPr lang="en-US" altLang="zh-TW"/>
              <a:t> for </a:t>
            </a:r>
            <a:r>
              <a:rPr lang="en-US" altLang="zh-TW">
                <a:solidFill>
                  <a:srgbClr val="0000FF"/>
                </a:solidFill>
              </a:rPr>
              <a:t>union</a:t>
            </a:r>
            <a:r>
              <a:rPr lang="en-US" altLang="zh-TW"/>
              <a:t> (</a:t>
            </a:r>
            <a:r>
              <a:rPr lang="en-US" altLang="zh-TW" i="1"/>
              <a:t>R </a:t>
            </a:r>
            <a:r>
              <a:rPr lang="en-US" altLang="zh-TW"/>
              <a:t> ∪ </a:t>
            </a:r>
            <a:r>
              <a:rPr lang="en-US" altLang="zh-TW" i="1"/>
              <a:t>S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/>
              <a:t>  ∪ </a:t>
            </a:r>
            <a:r>
              <a:rPr lang="en-US" altLang="zh-TW" i="1"/>
              <a:t>R </a:t>
            </a:r>
            <a:r>
              <a:rPr lang="en-US" altLang="zh-TW"/>
              <a:t>) </a:t>
            </a:r>
            <a:r>
              <a:rPr lang="en-US" altLang="zh-TW" sz="3600" i="1" u="sng">
                <a:solidFill>
                  <a:srgbClr val="FF0000"/>
                </a:solidFill>
              </a:rPr>
              <a:t>does</a:t>
            </a:r>
            <a:r>
              <a:rPr lang="en-US" altLang="zh-TW" sz="3600" u="sng">
                <a:solidFill>
                  <a:srgbClr val="FF0000"/>
                </a:solidFill>
              </a:rPr>
              <a:t> hold for bags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Since addition is commutative, adding the number of times </a:t>
            </a:r>
            <a:r>
              <a:rPr lang="en-US" altLang="zh-TW" i="1"/>
              <a:t>x</a:t>
            </a:r>
            <a:r>
              <a:rPr lang="en-US" altLang="zh-TW"/>
              <a:t> appears in </a:t>
            </a:r>
            <a:r>
              <a:rPr lang="en-US" altLang="zh-TW" i="1"/>
              <a:t>R</a:t>
            </a:r>
            <a:r>
              <a:rPr lang="en-US" altLang="zh-TW"/>
              <a:t> and </a:t>
            </a:r>
            <a:r>
              <a:rPr lang="en-US" altLang="zh-TW" i="1"/>
              <a:t>S</a:t>
            </a:r>
            <a:r>
              <a:rPr lang="en-US" altLang="zh-TW"/>
              <a:t> doesn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depend on the order of </a:t>
            </a:r>
            <a:r>
              <a:rPr lang="en-US" altLang="zh-TW" i="1"/>
              <a:t>R</a:t>
            </a:r>
            <a:r>
              <a:rPr lang="en-US" altLang="zh-TW"/>
              <a:t> and </a:t>
            </a:r>
            <a:r>
              <a:rPr lang="en-US" altLang="zh-TW" i="1"/>
              <a:t>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A063-2ACF-4DB1-BB11-CC4A97F57731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315200" cy="1223963"/>
          </a:xfrm>
        </p:spPr>
        <p:txBody>
          <a:bodyPr/>
          <a:lstStyle/>
          <a:p>
            <a:r>
              <a:rPr lang="en-US" altLang="zh-TW" sz="4000"/>
              <a:t>An Example of </a:t>
            </a:r>
            <a:br>
              <a:rPr lang="en-US" altLang="zh-TW" sz="4000"/>
            </a:br>
            <a:r>
              <a:rPr lang="en-US" altLang="zh-TW" sz="4000"/>
              <a:t>Inequivalence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Set union is </a:t>
            </a:r>
            <a:r>
              <a:rPr lang="en-US" altLang="zh-TW" sz="3600">
                <a:solidFill>
                  <a:srgbClr val="0000FF"/>
                </a:solidFill>
              </a:rPr>
              <a:t>idempotent</a:t>
            </a:r>
            <a:r>
              <a:rPr lang="en-US" altLang="zh-TW"/>
              <a:t>, meaning that </a:t>
            </a:r>
          </a:p>
          <a:p>
            <a:pPr lvl="1">
              <a:buFont typeface="Wingdings" pitchFamily="2" charset="2"/>
              <a:buNone/>
            </a:pPr>
            <a:r>
              <a:rPr lang="en-US" altLang="zh-TW" i="1"/>
              <a:t>S</a:t>
            </a:r>
            <a:r>
              <a:rPr lang="en-US" altLang="zh-TW"/>
              <a:t>  ∪ </a:t>
            </a:r>
            <a:r>
              <a:rPr lang="en-US" altLang="zh-TW" i="1"/>
              <a:t>S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/>
              <a:t>.</a:t>
            </a:r>
          </a:p>
          <a:p>
            <a:r>
              <a:rPr lang="en-US" altLang="zh-TW"/>
              <a:t>However, for bags, if </a:t>
            </a:r>
            <a:r>
              <a:rPr lang="en-US" altLang="zh-TW" i="1"/>
              <a:t>x</a:t>
            </a:r>
            <a:r>
              <a:rPr lang="en-US" altLang="zh-TW"/>
              <a:t> appears </a:t>
            </a:r>
            <a:r>
              <a:rPr lang="en-US" altLang="zh-TW" i="1">
                <a:solidFill>
                  <a:srgbClr val="0000FF"/>
                </a:solidFill>
              </a:rPr>
              <a:t>n </a:t>
            </a:r>
            <a:r>
              <a:rPr lang="en-US" altLang="zh-TW">
                <a:solidFill>
                  <a:srgbClr val="0000FF"/>
                </a:solidFill>
              </a:rPr>
              <a:t> times</a:t>
            </a:r>
            <a:r>
              <a:rPr lang="en-US" altLang="zh-TW"/>
              <a:t> in </a:t>
            </a:r>
            <a:r>
              <a:rPr lang="en-US" altLang="zh-TW" i="1"/>
              <a:t>S</a:t>
            </a:r>
            <a:r>
              <a:rPr lang="en-US" altLang="zh-TW"/>
              <a:t>, then it appears </a:t>
            </a:r>
            <a:r>
              <a:rPr lang="en-US" altLang="zh-TW" sz="3600">
                <a:solidFill>
                  <a:srgbClr val="0000FF"/>
                </a:solidFill>
              </a:rPr>
              <a:t>2</a:t>
            </a:r>
            <a:r>
              <a:rPr lang="en-US" altLang="zh-TW" sz="3600" i="1">
                <a:solidFill>
                  <a:srgbClr val="0000FF"/>
                </a:solidFill>
              </a:rPr>
              <a:t>n</a:t>
            </a:r>
            <a:r>
              <a:rPr lang="en-US" altLang="zh-TW" sz="3600">
                <a:solidFill>
                  <a:srgbClr val="0000FF"/>
                </a:solidFill>
              </a:rPr>
              <a:t>  times</a:t>
            </a:r>
            <a:r>
              <a:rPr lang="en-US" altLang="zh-TW"/>
              <a:t> in          </a:t>
            </a:r>
            <a:r>
              <a:rPr lang="en-US" altLang="zh-TW" i="1"/>
              <a:t>S</a:t>
            </a:r>
            <a:r>
              <a:rPr lang="en-US" altLang="zh-TW"/>
              <a:t>  ∪ </a:t>
            </a:r>
            <a:r>
              <a:rPr lang="en-US" altLang="zh-TW" i="1"/>
              <a:t>S</a:t>
            </a:r>
            <a:r>
              <a:rPr lang="en-US" altLang="zh-TW"/>
              <a:t>.</a:t>
            </a:r>
          </a:p>
          <a:p>
            <a:r>
              <a:rPr lang="en-US" altLang="zh-TW"/>
              <a:t>Thus </a:t>
            </a:r>
            <a:r>
              <a:rPr lang="en-US" altLang="zh-TW" i="1" u="sng">
                <a:solidFill>
                  <a:srgbClr val="FF0000"/>
                </a:solidFill>
              </a:rPr>
              <a:t>S</a:t>
            </a:r>
            <a:r>
              <a:rPr lang="en-US" altLang="zh-TW" u="sng">
                <a:solidFill>
                  <a:srgbClr val="FF0000"/>
                </a:solidFill>
              </a:rPr>
              <a:t>  ∪ </a:t>
            </a:r>
            <a:r>
              <a:rPr lang="en-US" altLang="zh-TW" i="1" u="sng">
                <a:solidFill>
                  <a:srgbClr val="FF0000"/>
                </a:solidFill>
              </a:rPr>
              <a:t>S</a:t>
            </a:r>
            <a:r>
              <a:rPr lang="en-US" altLang="zh-TW" u="sng">
                <a:solidFill>
                  <a:srgbClr val="FF0000"/>
                </a:solidFill>
              </a:rPr>
              <a:t> != </a:t>
            </a:r>
            <a:r>
              <a:rPr lang="en-US" altLang="zh-TW" i="1" u="sng">
                <a:solidFill>
                  <a:srgbClr val="FF0000"/>
                </a:solidFill>
              </a:rPr>
              <a:t>S</a:t>
            </a:r>
            <a:r>
              <a:rPr lang="en-US" altLang="zh-TW"/>
              <a:t>  in general.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4BD1-5FBC-4427-933A-A3FF9920D483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836613"/>
            <a:ext cx="7315200" cy="838200"/>
          </a:xfrm>
        </p:spPr>
        <p:txBody>
          <a:bodyPr/>
          <a:lstStyle/>
          <a:p>
            <a:r>
              <a:rPr lang="en-US" altLang="zh-TW"/>
              <a:t>The Extended Algebra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989138"/>
            <a:ext cx="8662988" cy="4608512"/>
          </a:xfrm>
        </p:spPr>
        <p:txBody>
          <a:bodyPr/>
          <a:lstStyle/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u="sng">
                <a:solidFill>
                  <a:srgbClr val="0000FF"/>
                </a:solidFill>
              </a:rPr>
              <a:t>DELTA δ</a:t>
            </a:r>
            <a:r>
              <a:rPr lang="en-US" altLang="zh-TW"/>
              <a:t>= </a:t>
            </a:r>
            <a:r>
              <a:rPr lang="en-US" altLang="zh-TW">
                <a:solidFill>
                  <a:srgbClr val="0000FF"/>
                </a:solidFill>
              </a:rPr>
              <a:t>eliminate duplicates</a:t>
            </a:r>
            <a:r>
              <a:rPr lang="en-US" altLang="zh-TW"/>
              <a:t> from bags.</a:t>
            </a:r>
          </a:p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u="sng">
                <a:solidFill>
                  <a:srgbClr val="0000FF"/>
                </a:solidFill>
              </a:rPr>
              <a:t>TAU τ</a:t>
            </a:r>
            <a:r>
              <a:rPr lang="en-US" altLang="zh-TW"/>
              <a:t>= sort tuples.</a:t>
            </a:r>
          </a:p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i="1" u="sng">
                <a:solidFill>
                  <a:srgbClr val="0000FF"/>
                </a:solidFill>
              </a:rPr>
              <a:t>Extended</a:t>
            </a:r>
            <a:r>
              <a:rPr lang="en-US" altLang="zh-TW" u="sng">
                <a:solidFill>
                  <a:srgbClr val="0000FF"/>
                </a:solidFill>
              </a:rPr>
              <a:t> </a:t>
            </a:r>
            <a:r>
              <a:rPr lang="en-US" altLang="zh-TW" i="1" u="sng">
                <a:solidFill>
                  <a:srgbClr val="0000FF"/>
                </a:solidFill>
              </a:rPr>
              <a:t>projection </a:t>
            </a:r>
            <a:r>
              <a:rPr lang="en-US" altLang="zh-TW" u="sng">
                <a:solidFill>
                  <a:srgbClr val="0000FF"/>
                </a:solidFill>
              </a:rPr>
              <a:t>:</a:t>
            </a:r>
            <a:r>
              <a:rPr lang="en-US" altLang="zh-TW"/>
              <a:t> arithmetic, duplication of columns.</a:t>
            </a:r>
          </a:p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u="sng">
                <a:solidFill>
                  <a:srgbClr val="0000FF"/>
                </a:solidFill>
              </a:rPr>
              <a:t>GAMMA γ</a:t>
            </a:r>
            <a:r>
              <a:rPr lang="en-US" altLang="zh-TW"/>
              <a:t>= </a:t>
            </a:r>
            <a:r>
              <a:rPr lang="en-US" altLang="zh-TW">
                <a:solidFill>
                  <a:srgbClr val="0000FF"/>
                </a:solidFill>
              </a:rPr>
              <a:t>grouping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FF"/>
                </a:solidFill>
              </a:rPr>
              <a:t>aggregation</a:t>
            </a:r>
            <a:r>
              <a:rPr lang="en-US" altLang="zh-TW"/>
              <a:t>.</a:t>
            </a:r>
          </a:p>
          <a:p>
            <a:pPr marL="609600" indent="-6096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u="sng">
                <a:solidFill>
                  <a:srgbClr val="0000FF"/>
                </a:solidFill>
              </a:rPr>
              <a:t>OUTERJOIN</a:t>
            </a:r>
            <a:r>
              <a:rPr lang="en-US" altLang="zh-TW"/>
              <a:t>: </a:t>
            </a:r>
            <a:r>
              <a:rPr lang="en-US" altLang="zh-TW">
                <a:solidFill>
                  <a:srgbClr val="0000FF"/>
                </a:solidFill>
              </a:rPr>
              <a:t>avoids </a:t>
            </a:r>
            <a:r>
              <a:rPr lang="en-US" altLang="zh-TW">
                <a:solidFill>
                  <a:srgbClr val="0000FF"/>
                </a:solidFill>
                <a:latin typeface="Tahoma"/>
              </a:rPr>
              <a:t>“</a:t>
            </a:r>
            <a:r>
              <a:rPr lang="en-US" altLang="zh-TW">
                <a:solidFill>
                  <a:srgbClr val="0000FF"/>
                </a:solidFill>
              </a:rPr>
              <a:t>dangling tuples</a:t>
            </a:r>
            <a:r>
              <a:rPr lang="en-US" altLang="zh-TW">
                <a:solidFill>
                  <a:srgbClr val="0000FF"/>
                </a:solidFill>
                <a:latin typeface="Tahoma"/>
              </a:rPr>
              <a:t>”</a:t>
            </a:r>
            <a:r>
              <a:rPr lang="en-US" altLang="zh-TW"/>
              <a:t> </a:t>
            </a:r>
          </a:p>
          <a:p>
            <a:pPr marL="990600" lvl="1" indent="-533400">
              <a:buFont typeface="Monotype Sorts" pitchFamily="2" charset="2"/>
              <a:buNone/>
            </a:pPr>
            <a:r>
              <a:rPr lang="en-US" altLang="zh-TW">
                <a:solidFill>
                  <a:srgbClr val="FF0000"/>
                </a:solidFill>
              </a:rPr>
              <a:t> dangling tuple :</a:t>
            </a:r>
            <a:r>
              <a:rPr lang="en-US" altLang="zh-TW"/>
              <a:t> tuples that do not join with anything.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15E2-668A-4C85-A57C-59E4386A4338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08050"/>
            <a:ext cx="7315200" cy="838200"/>
          </a:xfrm>
        </p:spPr>
        <p:txBody>
          <a:bodyPr/>
          <a:lstStyle/>
          <a:p>
            <a:r>
              <a:rPr lang="en-US" altLang="zh-TW"/>
              <a:t>Duplicate Elimination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Denoted by : </a:t>
            </a:r>
            <a:r>
              <a:rPr lang="en-US" altLang="zh-TW" sz="4000" u="sng">
                <a:solidFill>
                  <a:srgbClr val="0000FF"/>
                </a:solidFill>
              </a:rPr>
              <a:t>R1:=δ(R2)</a:t>
            </a:r>
          </a:p>
          <a:p>
            <a:r>
              <a:rPr lang="en-US" altLang="zh-TW"/>
              <a:t>R1 := DELTA(R2).</a:t>
            </a:r>
          </a:p>
          <a:p>
            <a:r>
              <a:rPr lang="en-US" altLang="zh-TW"/>
              <a:t>R1 consists of one copy of each tuple that appears in R2 one or more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E420-D901-4441-B0F2-77451F3D6D53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3063875" y="4233863"/>
            <a:ext cx="12192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2057400" y="2209800"/>
            <a:ext cx="12192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 altLang="zh-TW"/>
              <a:t>Example: Duplicate Elimination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1127125" y="2166938"/>
            <a:ext cx="21923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</p:txBody>
      </p:sp>
      <p:sp>
        <p:nvSpPr>
          <p:cNvPr id="378885" name="Line 5"/>
          <p:cNvSpPr>
            <a:spLocks noChangeShapeType="1"/>
          </p:cNvSpPr>
          <p:nvPr/>
        </p:nvSpPr>
        <p:spPr bwMode="auto">
          <a:xfrm>
            <a:off x="2057400" y="2590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2667000" y="2209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1219200" y="4089400"/>
            <a:ext cx="3106738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δ</a:t>
            </a:r>
            <a:r>
              <a:rPr lang="en-US" altLang="zh-TW" sz="3200" b="1">
                <a:latin typeface="Tahoma" pitchFamily="34" charset="0"/>
              </a:rPr>
              <a:t>(R)</a:t>
            </a:r>
            <a:r>
              <a:rPr lang="en-US" altLang="zh-TW">
                <a:latin typeface="Tahoma" pitchFamily="34" charset="0"/>
              </a:rPr>
              <a:t>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3	4</a:t>
            </a:r>
          </a:p>
        </p:txBody>
      </p:sp>
      <p:sp>
        <p:nvSpPr>
          <p:cNvPr id="378890" name="Line 10"/>
          <p:cNvSpPr>
            <a:spLocks noChangeShapeType="1"/>
          </p:cNvSpPr>
          <p:nvPr/>
        </p:nvSpPr>
        <p:spPr bwMode="auto">
          <a:xfrm>
            <a:off x="3063875" y="4614863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3673475" y="4233863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894" name="Rectangle 14"/>
          <p:cNvSpPr>
            <a:spLocks noChangeArrowheads="1"/>
          </p:cNvSpPr>
          <p:nvPr/>
        </p:nvSpPr>
        <p:spPr bwMode="auto">
          <a:xfrm>
            <a:off x="2843213" y="3933825"/>
            <a:ext cx="1728787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78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DEB-1B48-4AE0-849B-A00B781E287A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76250"/>
            <a:ext cx="7315200" cy="838200"/>
          </a:xfrm>
        </p:spPr>
        <p:txBody>
          <a:bodyPr/>
          <a:lstStyle/>
          <a:p>
            <a:r>
              <a:rPr lang="en-US" altLang="zh-TW"/>
              <a:t>Sorting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12875"/>
            <a:ext cx="777240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Denoted by: </a:t>
            </a:r>
            <a:r>
              <a:rPr lang="en-US" altLang="zh-TW" sz="4400">
                <a:solidFill>
                  <a:srgbClr val="0000FF"/>
                </a:solidFill>
              </a:rPr>
              <a:t>R1:=τ</a:t>
            </a:r>
            <a:r>
              <a:rPr lang="en-US" altLang="zh-TW" sz="4400" i="1" baseline="-25000">
                <a:solidFill>
                  <a:srgbClr val="0000FF"/>
                </a:solidFill>
              </a:rPr>
              <a:t>L</a:t>
            </a:r>
            <a:r>
              <a:rPr lang="en-US" altLang="zh-TW" sz="4400" i="1">
                <a:solidFill>
                  <a:srgbClr val="0000FF"/>
                </a:solidFill>
              </a:rPr>
              <a:t> </a:t>
            </a:r>
            <a:r>
              <a:rPr lang="en-US" altLang="zh-TW" sz="4400">
                <a:solidFill>
                  <a:srgbClr val="0000FF"/>
                </a:solidFill>
              </a:rPr>
              <a:t>(R2)</a:t>
            </a:r>
          </a:p>
          <a:p>
            <a:pPr>
              <a:lnSpc>
                <a:spcPct val="90000"/>
              </a:lnSpc>
            </a:pPr>
            <a:r>
              <a:rPr lang="en-US" altLang="zh-TW"/>
              <a:t>R1 := TAU</a:t>
            </a:r>
            <a:r>
              <a:rPr lang="en-US" altLang="zh-TW" i="1" baseline="-25000"/>
              <a:t>L</a:t>
            </a:r>
            <a:r>
              <a:rPr lang="en-US" altLang="zh-TW"/>
              <a:t> (R2).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L</a:t>
            </a:r>
            <a:r>
              <a:rPr lang="en-US" altLang="zh-TW"/>
              <a:t>  is a list of some of the attributes of R2.</a:t>
            </a:r>
          </a:p>
          <a:p>
            <a:pPr>
              <a:lnSpc>
                <a:spcPct val="90000"/>
              </a:lnSpc>
            </a:pPr>
            <a:r>
              <a:rPr lang="en-US" altLang="zh-TW"/>
              <a:t>R1 is the list of tuples of R2 sorted first on the value of the </a:t>
            </a:r>
            <a:r>
              <a:rPr lang="en-US" altLang="zh-TW" u="sng">
                <a:solidFill>
                  <a:srgbClr val="0000FF"/>
                </a:solidFill>
              </a:rPr>
              <a:t>first attribute on </a:t>
            </a:r>
            <a:r>
              <a:rPr lang="en-US" altLang="zh-TW" i="1" u="sng">
                <a:solidFill>
                  <a:srgbClr val="0000FF"/>
                </a:solidFill>
              </a:rPr>
              <a:t>L</a:t>
            </a:r>
            <a:r>
              <a:rPr lang="en-US" altLang="zh-TW"/>
              <a:t>, </a:t>
            </a:r>
            <a:r>
              <a:rPr lang="en-US" altLang="zh-TW">
                <a:solidFill>
                  <a:srgbClr val="0000FF"/>
                </a:solidFill>
              </a:rPr>
              <a:t>then</a:t>
            </a:r>
            <a:r>
              <a:rPr lang="en-US" altLang="zh-TW"/>
              <a:t> on the </a:t>
            </a:r>
            <a:r>
              <a:rPr lang="en-US" altLang="zh-TW" u="sng">
                <a:solidFill>
                  <a:srgbClr val="0000FF"/>
                </a:solidFill>
              </a:rPr>
              <a:t>second attribute of </a:t>
            </a:r>
            <a:r>
              <a:rPr lang="en-US" altLang="zh-TW" i="1" u="sng">
                <a:solidFill>
                  <a:srgbClr val="0000FF"/>
                </a:solidFill>
              </a:rPr>
              <a:t>L</a:t>
            </a:r>
            <a:r>
              <a:rPr lang="en-US" altLang="zh-TW"/>
              <a:t>, and so on.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Break ties arbitrarily.</a:t>
            </a:r>
          </a:p>
          <a:p>
            <a:pPr>
              <a:lnSpc>
                <a:spcPct val="90000"/>
              </a:lnSpc>
            </a:pPr>
            <a:r>
              <a:rPr lang="en-US" altLang="zh-TW"/>
              <a:t>TAU is the only operator whose result is </a:t>
            </a:r>
            <a:r>
              <a:rPr lang="en-US" altLang="zh-TW">
                <a:solidFill>
                  <a:srgbClr val="0000FF"/>
                </a:solidFill>
              </a:rPr>
              <a:t>neither a set nor a bag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E2F-7F0C-44EA-B56A-E1D281B67D02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315200" cy="838200"/>
          </a:xfrm>
        </p:spPr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1088" y="968375"/>
            <a:ext cx="2751137" cy="5629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000"/>
              <a:t>:Union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:Intersect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:Difference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:Select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:Project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:Product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:Nature Join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:Rename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:Duplication Eliminate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 Sort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 Group+Aggregate</a:t>
            </a:r>
          </a:p>
        </p:txBody>
      </p:sp>
      <p:grpSp>
        <p:nvGrpSpPr>
          <p:cNvPr id="538628" name="Group 4"/>
          <p:cNvGrpSpPr>
            <a:grpSpLocks/>
          </p:cNvGrpSpPr>
          <p:nvPr/>
        </p:nvGrpSpPr>
        <p:grpSpPr bwMode="auto">
          <a:xfrm>
            <a:off x="3203575" y="4005263"/>
            <a:ext cx="431800" cy="215900"/>
            <a:chOff x="975" y="482"/>
            <a:chExt cx="272" cy="136"/>
          </a:xfrm>
        </p:grpSpPr>
        <p:sp>
          <p:nvSpPr>
            <p:cNvPr id="538629" name="AutoShape 5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8630" name="AutoShape 6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8631" name="Group 7"/>
          <p:cNvGrpSpPr>
            <a:grpSpLocks/>
          </p:cNvGrpSpPr>
          <p:nvPr/>
        </p:nvGrpSpPr>
        <p:grpSpPr bwMode="auto">
          <a:xfrm>
            <a:off x="5940425" y="2798763"/>
            <a:ext cx="431800" cy="485775"/>
            <a:chOff x="2925" y="1752"/>
            <a:chExt cx="272" cy="306"/>
          </a:xfrm>
        </p:grpSpPr>
        <p:grpSp>
          <p:nvGrpSpPr>
            <p:cNvPr id="538632" name="Group 8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538633" name="AutoShape 9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34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35" name="Text Box 11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  <p:grpSp>
        <p:nvGrpSpPr>
          <p:cNvPr id="538636" name="Group 12"/>
          <p:cNvGrpSpPr>
            <a:grpSpLocks/>
          </p:cNvGrpSpPr>
          <p:nvPr/>
        </p:nvGrpSpPr>
        <p:grpSpPr bwMode="auto">
          <a:xfrm>
            <a:off x="7269163" y="2492375"/>
            <a:ext cx="542925" cy="792163"/>
            <a:chOff x="3833" y="1616"/>
            <a:chExt cx="342" cy="499"/>
          </a:xfrm>
        </p:grpSpPr>
        <p:grpSp>
          <p:nvGrpSpPr>
            <p:cNvPr id="538637" name="Group 13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8638" name="AutoShape 1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39" name="AutoShape 1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40" name="Text Box 16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41" name="Text Box 17"/>
            <p:cNvSpPr txBox="1">
              <a:spLocks noChangeArrowheads="1"/>
            </p:cNvSpPr>
            <p:nvPr/>
          </p:nvSpPr>
          <p:spPr bwMode="auto">
            <a:xfrm>
              <a:off x="4059" y="17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  <p:sp>
          <p:nvSpPr>
            <p:cNvPr id="538642" name="Text Box 18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8643" name="Group 19"/>
          <p:cNvGrpSpPr>
            <a:grpSpLocks/>
          </p:cNvGrpSpPr>
          <p:nvPr/>
        </p:nvGrpSpPr>
        <p:grpSpPr bwMode="auto">
          <a:xfrm>
            <a:off x="6011863" y="3716338"/>
            <a:ext cx="431800" cy="503237"/>
            <a:chOff x="2744" y="1525"/>
            <a:chExt cx="272" cy="317"/>
          </a:xfrm>
        </p:grpSpPr>
        <p:grpSp>
          <p:nvGrpSpPr>
            <p:cNvPr id="538644" name="Group 20"/>
            <p:cNvGrpSpPr>
              <a:grpSpLocks/>
            </p:cNvGrpSpPr>
            <p:nvPr/>
          </p:nvGrpSpPr>
          <p:grpSpPr bwMode="auto">
            <a:xfrm>
              <a:off x="2744" y="1706"/>
              <a:ext cx="272" cy="136"/>
              <a:chOff x="975" y="482"/>
              <a:chExt cx="272" cy="136"/>
            </a:xfrm>
          </p:grpSpPr>
          <p:sp>
            <p:nvSpPr>
              <p:cNvPr id="538645" name="AutoShape 21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46" name="AutoShape 22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47" name="Text Box 23"/>
            <p:cNvSpPr txBox="1">
              <a:spLocks noChangeArrowheads="1"/>
            </p:cNvSpPr>
            <p:nvPr/>
          </p:nvSpPr>
          <p:spPr bwMode="auto">
            <a:xfrm>
              <a:off x="2789" y="15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</p:grpSp>
      <p:grpSp>
        <p:nvGrpSpPr>
          <p:cNvPr id="538648" name="Group 24"/>
          <p:cNvGrpSpPr>
            <a:grpSpLocks/>
          </p:cNvGrpSpPr>
          <p:nvPr/>
        </p:nvGrpSpPr>
        <p:grpSpPr bwMode="auto">
          <a:xfrm>
            <a:off x="8461375" y="2133600"/>
            <a:ext cx="682625" cy="792163"/>
            <a:chOff x="3833" y="1616"/>
            <a:chExt cx="430" cy="499"/>
          </a:xfrm>
        </p:grpSpPr>
        <p:grpSp>
          <p:nvGrpSpPr>
            <p:cNvPr id="538649" name="Group 25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8650" name="AutoShape 2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51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53" name="Text Box 29"/>
            <p:cNvSpPr txBox="1">
              <a:spLocks noChangeArrowheads="1"/>
            </p:cNvSpPr>
            <p:nvPr/>
          </p:nvSpPr>
          <p:spPr bwMode="auto">
            <a:xfrm>
              <a:off x="4059" y="179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  <p:sp>
          <p:nvSpPr>
            <p:cNvPr id="538654" name="Text Box 30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8655" name="Group 31"/>
          <p:cNvGrpSpPr>
            <a:grpSpLocks/>
          </p:cNvGrpSpPr>
          <p:nvPr/>
        </p:nvGrpSpPr>
        <p:grpSpPr bwMode="auto">
          <a:xfrm>
            <a:off x="8448675" y="2852738"/>
            <a:ext cx="695325" cy="792162"/>
            <a:chOff x="3833" y="1616"/>
            <a:chExt cx="438" cy="499"/>
          </a:xfrm>
        </p:grpSpPr>
        <p:grpSp>
          <p:nvGrpSpPr>
            <p:cNvPr id="538656" name="Group 32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8657" name="AutoShape 33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58" name="AutoShape 34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59" name="Text Box 35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60" name="Text Box 36"/>
            <p:cNvSpPr txBox="1">
              <a:spLocks noChangeArrowheads="1"/>
            </p:cNvSpPr>
            <p:nvPr/>
          </p:nvSpPr>
          <p:spPr bwMode="auto">
            <a:xfrm>
              <a:off x="4059" y="1798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  <p:sp>
          <p:nvSpPr>
            <p:cNvPr id="538661" name="Text Box 37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8662" name="Group 38"/>
          <p:cNvGrpSpPr>
            <a:grpSpLocks/>
          </p:cNvGrpSpPr>
          <p:nvPr/>
        </p:nvGrpSpPr>
        <p:grpSpPr bwMode="auto">
          <a:xfrm>
            <a:off x="7308850" y="3357563"/>
            <a:ext cx="682625" cy="655637"/>
            <a:chOff x="567" y="935"/>
            <a:chExt cx="430" cy="413"/>
          </a:xfrm>
        </p:grpSpPr>
        <p:grpSp>
          <p:nvGrpSpPr>
            <p:cNvPr id="538663" name="Group 39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538664" name="AutoShape 40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65" name="AutoShape 41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66" name="Text Box 42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67" name="Text Box 43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grpSp>
        <p:nvGrpSpPr>
          <p:cNvPr id="538668" name="Group 44"/>
          <p:cNvGrpSpPr>
            <a:grpSpLocks/>
          </p:cNvGrpSpPr>
          <p:nvPr/>
        </p:nvGrpSpPr>
        <p:grpSpPr bwMode="auto">
          <a:xfrm>
            <a:off x="7308850" y="4076700"/>
            <a:ext cx="695325" cy="655638"/>
            <a:chOff x="567" y="935"/>
            <a:chExt cx="438" cy="413"/>
          </a:xfrm>
        </p:grpSpPr>
        <p:grpSp>
          <p:nvGrpSpPr>
            <p:cNvPr id="538669" name="Group 45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538670" name="AutoShape 4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8671" name="AutoShape 4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8672" name="Text Box 48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8673" name="Text Box 49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2843213" y="981075"/>
            <a:ext cx="9366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∪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∩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zh-TW" altLang="en-US" sz="2000" b="1">
                <a:solidFill>
                  <a:srgbClr val="000000"/>
                </a:solidFill>
              </a:rPr>
              <a:t>－    </a:t>
            </a:r>
            <a:endParaRPr lang="zh-TW" altLang="en-US" b="1">
              <a:solidFill>
                <a:srgbClr val="000000"/>
              </a:solidFill>
            </a:endParaRPr>
          </a:p>
        </p:txBody>
      </p:sp>
      <p:sp>
        <p:nvSpPr>
          <p:cNvPr id="538675" name="Text Box 51"/>
          <p:cNvSpPr txBox="1">
            <a:spLocks noChangeArrowheads="1"/>
          </p:cNvSpPr>
          <p:nvPr/>
        </p:nvSpPr>
        <p:spPr bwMode="auto">
          <a:xfrm>
            <a:off x="107950" y="1268413"/>
            <a:ext cx="25955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Set Operation</a:t>
            </a:r>
          </a:p>
        </p:txBody>
      </p:sp>
      <p:sp>
        <p:nvSpPr>
          <p:cNvPr id="538676" name="AutoShape 52"/>
          <p:cNvSpPr>
            <a:spLocks/>
          </p:cNvSpPr>
          <p:nvPr/>
        </p:nvSpPr>
        <p:spPr bwMode="auto">
          <a:xfrm>
            <a:off x="2771775" y="981075"/>
            <a:ext cx="144463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77" name="Rectangle 53"/>
          <p:cNvSpPr>
            <a:spLocks noChangeArrowheads="1"/>
          </p:cNvSpPr>
          <p:nvPr/>
        </p:nvSpPr>
        <p:spPr bwMode="auto">
          <a:xfrm>
            <a:off x="2843213" y="1989138"/>
            <a:ext cx="93662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sz="2000" b="1">
                <a:solidFill>
                  <a:srgbClr val="000000"/>
                </a:solidFill>
              </a:rPr>
              <a:t>σ</a:t>
            </a:r>
            <a:endParaRPr lang="en-US" altLang="zh-TW" sz="2000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π</a:t>
            </a:r>
            <a:endParaRPr lang="en-US" altLang="zh-TW" sz="2000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 ×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538678" name="AutoShape 54"/>
          <p:cNvSpPr>
            <a:spLocks/>
          </p:cNvSpPr>
          <p:nvPr/>
        </p:nvSpPr>
        <p:spPr bwMode="auto">
          <a:xfrm>
            <a:off x="2771775" y="2060575"/>
            <a:ext cx="144463" cy="2089150"/>
          </a:xfrm>
          <a:prstGeom prst="leftBrace">
            <a:avLst>
              <a:gd name="adj1" fmla="val 120512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395288" y="2276475"/>
            <a:ext cx="2047875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Courier New" pitchFamily="49" charset="0"/>
              </a:rPr>
              <a:t>Relational</a:t>
            </a:r>
          </a:p>
          <a:p>
            <a:pPr algn="ctr"/>
            <a:r>
              <a:rPr lang="en-US" altLang="zh-TW" b="1">
                <a:latin typeface="Courier New" pitchFamily="49" charset="0"/>
              </a:rPr>
              <a:t>Operation</a:t>
            </a: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485775" y="5084763"/>
            <a:ext cx="1865313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Courier New" pitchFamily="49" charset="0"/>
              </a:rPr>
              <a:t>Extension</a:t>
            </a:r>
          </a:p>
          <a:p>
            <a:pPr algn="ctr"/>
            <a:r>
              <a:rPr lang="en-US" altLang="zh-TW" b="1">
                <a:latin typeface="Courier New" pitchFamily="49" charset="0"/>
              </a:rPr>
              <a:t>Operation</a:t>
            </a:r>
          </a:p>
        </p:txBody>
      </p:sp>
      <p:sp>
        <p:nvSpPr>
          <p:cNvPr id="538681" name="Rectangle 57"/>
          <p:cNvSpPr>
            <a:spLocks noChangeArrowheads="1"/>
          </p:cNvSpPr>
          <p:nvPr/>
        </p:nvSpPr>
        <p:spPr bwMode="auto">
          <a:xfrm>
            <a:off x="2914650" y="4579938"/>
            <a:ext cx="936625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ρ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>
                <a:solidFill>
                  <a:srgbClr val="000000"/>
                </a:solidFill>
              </a:rPr>
              <a:t>δ</a:t>
            </a: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>
                <a:solidFill>
                  <a:srgbClr val="000000"/>
                </a:solidFill>
              </a:rPr>
              <a:t>τ</a:t>
            </a: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γ    </a:t>
            </a:r>
          </a:p>
        </p:txBody>
      </p:sp>
      <p:sp>
        <p:nvSpPr>
          <p:cNvPr id="538682" name="AutoShape 58"/>
          <p:cNvSpPr>
            <a:spLocks/>
          </p:cNvSpPr>
          <p:nvPr/>
        </p:nvSpPr>
        <p:spPr bwMode="auto">
          <a:xfrm>
            <a:off x="2771775" y="4795838"/>
            <a:ext cx="144463" cy="1368425"/>
          </a:xfrm>
          <a:prstGeom prst="leftBrace">
            <a:avLst>
              <a:gd name="adj1" fmla="val 78937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83" name="Line 59"/>
          <p:cNvSpPr>
            <a:spLocks noChangeShapeType="1"/>
          </p:cNvSpPr>
          <p:nvPr/>
        </p:nvSpPr>
        <p:spPr bwMode="auto">
          <a:xfrm>
            <a:off x="5148263" y="4149725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84" name="Text Box 60"/>
          <p:cNvSpPr txBox="1">
            <a:spLocks noChangeArrowheads="1"/>
          </p:cNvSpPr>
          <p:nvPr/>
        </p:nvSpPr>
        <p:spPr bwMode="auto">
          <a:xfrm>
            <a:off x="5795963" y="3213100"/>
            <a:ext cx="89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Outer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8685" name="Line 61"/>
          <p:cNvSpPr>
            <a:spLocks noChangeShapeType="1"/>
          </p:cNvSpPr>
          <p:nvPr/>
        </p:nvSpPr>
        <p:spPr bwMode="auto">
          <a:xfrm flipV="1">
            <a:off x="6659563" y="3644900"/>
            <a:ext cx="576262" cy="360363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6659563" y="4219575"/>
            <a:ext cx="576262" cy="2889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87" name="Line 63"/>
          <p:cNvSpPr>
            <a:spLocks noChangeShapeType="1"/>
          </p:cNvSpPr>
          <p:nvPr/>
        </p:nvSpPr>
        <p:spPr bwMode="auto">
          <a:xfrm>
            <a:off x="5146675" y="2997200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88" name="Text Box 64"/>
          <p:cNvSpPr txBox="1">
            <a:spLocks noChangeArrowheads="1"/>
          </p:cNvSpPr>
          <p:nvPr/>
        </p:nvSpPr>
        <p:spPr bwMode="auto">
          <a:xfrm>
            <a:off x="5791200" y="1916113"/>
            <a:ext cx="882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Theta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8689" name="Text Box 65"/>
          <p:cNvSpPr txBox="1">
            <a:spLocks noChangeArrowheads="1"/>
          </p:cNvSpPr>
          <p:nvPr/>
        </p:nvSpPr>
        <p:spPr bwMode="auto">
          <a:xfrm>
            <a:off x="6650038" y="1935163"/>
            <a:ext cx="1593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Outer Theta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8690" name="Line 66"/>
          <p:cNvSpPr>
            <a:spLocks noChangeShapeType="1"/>
          </p:cNvSpPr>
          <p:nvPr/>
        </p:nvSpPr>
        <p:spPr bwMode="auto">
          <a:xfrm>
            <a:off x="6515100" y="2997200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91" name="Line 67"/>
          <p:cNvSpPr>
            <a:spLocks noChangeShapeType="1"/>
          </p:cNvSpPr>
          <p:nvPr/>
        </p:nvSpPr>
        <p:spPr bwMode="auto">
          <a:xfrm flipV="1">
            <a:off x="7812088" y="2493963"/>
            <a:ext cx="576262" cy="360362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92" name="Line 68"/>
          <p:cNvSpPr>
            <a:spLocks noChangeShapeType="1"/>
          </p:cNvSpPr>
          <p:nvPr/>
        </p:nvSpPr>
        <p:spPr bwMode="auto">
          <a:xfrm>
            <a:off x="7812088" y="3068638"/>
            <a:ext cx="576262" cy="2889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8693" name="Rectangle 69"/>
          <p:cNvSpPr>
            <a:spLocks noChangeArrowheads="1"/>
          </p:cNvSpPr>
          <p:nvPr/>
        </p:nvSpPr>
        <p:spPr bwMode="auto">
          <a:xfrm>
            <a:off x="3203575" y="981075"/>
            <a:ext cx="14398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4" name="Rectangle 70"/>
          <p:cNvSpPr>
            <a:spLocks noChangeArrowheads="1"/>
          </p:cNvSpPr>
          <p:nvPr/>
        </p:nvSpPr>
        <p:spPr bwMode="auto">
          <a:xfrm>
            <a:off x="3203575" y="1700213"/>
            <a:ext cx="1873250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5" name="Rectangle 71"/>
          <p:cNvSpPr>
            <a:spLocks noChangeArrowheads="1"/>
          </p:cNvSpPr>
          <p:nvPr/>
        </p:nvSpPr>
        <p:spPr bwMode="auto">
          <a:xfrm>
            <a:off x="3203575" y="2781300"/>
            <a:ext cx="16557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6" name="Rectangle 72"/>
          <p:cNvSpPr>
            <a:spLocks noChangeArrowheads="1"/>
          </p:cNvSpPr>
          <p:nvPr/>
        </p:nvSpPr>
        <p:spPr bwMode="auto">
          <a:xfrm>
            <a:off x="3203575" y="2060575"/>
            <a:ext cx="14398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7" name="Rectangle 73"/>
          <p:cNvSpPr>
            <a:spLocks noChangeArrowheads="1"/>
          </p:cNvSpPr>
          <p:nvPr/>
        </p:nvSpPr>
        <p:spPr bwMode="auto">
          <a:xfrm>
            <a:off x="3203575" y="2420938"/>
            <a:ext cx="14398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8" name="Rectangle 74"/>
          <p:cNvSpPr>
            <a:spLocks noChangeArrowheads="1"/>
          </p:cNvSpPr>
          <p:nvPr/>
        </p:nvSpPr>
        <p:spPr bwMode="auto">
          <a:xfrm>
            <a:off x="4643438" y="6308725"/>
            <a:ext cx="503237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8699" name="Text Box 75"/>
          <p:cNvSpPr txBox="1">
            <a:spLocks noChangeArrowheads="1"/>
          </p:cNvSpPr>
          <p:nvPr/>
        </p:nvSpPr>
        <p:spPr bwMode="auto">
          <a:xfrm>
            <a:off x="5076825" y="6237288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:primitive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3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3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3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3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3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3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3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3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3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3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3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53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53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53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53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3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53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3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53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538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538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538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53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53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3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53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53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53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3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74" grpId="0"/>
      <p:bldP spid="538675" grpId="0" animBg="1"/>
      <p:bldP spid="538676" grpId="0" animBg="1"/>
      <p:bldP spid="538677" grpId="0"/>
      <p:bldP spid="538677" grpId="1"/>
      <p:bldP spid="538678" grpId="0" animBg="1"/>
      <p:bldP spid="538679" grpId="0" animBg="1"/>
      <p:bldP spid="538680" grpId="0" animBg="1"/>
      <p:bldP spid="538681" grpId="0"/>
      <p:bldP spid="538682" grpId="0" animBg="1"/>
      <p:bldP spid="538683" grpId="0" animBg="1"/>
      <p:bldP spid="538684" grpId="0"/>
      <p:bldP spid="538685" grpId="0" animBg="1"/>
      <p:bldP spid="538686" grpId="0" animBg="1"/>
      <p:bldP spid="538687" grpId="0" animBg="1"/>
      <p:bldP spid="538688" grpId="0"/>
      <p:bldP spid="538689" grpId="0"/>
      <p:bldP spid="538690" grpId="0" animBg="1"/>
      <p:bldP spid="538691" grpId="0" animBg="1"/>
      <p:bldP spid="538692" grpId="0" animBg="1"/>
      <p:bldP spid="538693" grpId="0" animBg="1"/>
      <p:bldP spid="538694" grpId="0" animBg="1"/>
      <p:bldP spid="538695" grpId="0" animBg="1"/>
      <p:bldP spid="538696" grpId="0" animBg="1"/>
      <p:bldP spid="538697" grpId="0" animBg="1"/>
      <p:bldP spid="538698" grpId="0" animBg="1"/>
      <p:bldP spid="53869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DAA3-BB18-426E-AE32-B797EE030380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362200" y="2209800"/>
            <a:ext cx="1219200" cy="1447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Sorting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431925" y="2166938"/>
            <a:ext cx="21923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5	2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431925" y="3894138"/>
            <a:ext cx="4643438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τ</a:t>
            </a:r>
            <a:r>
              <a:rPr lang="en-US" altLang="zh-TW" sz="3200" b="1" i="1" baseline="-25000">
                <a:latin typeface="Tahoma" pitchFamily="34" charset="0"/>
              </a:rPr>
              <a:t>B</a:t>
            </a:r>
            <a:r>
              <a:rPr lang="en-US" altLang="zh-TW" sz="3200" b="1">
                <a:latin typeface="Tahoma" pitchFamily="34" charset="0"/>
              </a:rPr>
              <a:t> (R)</a:t>
            </a:r>
            <a:r>
              <a:rPr lang="en-US" altLang="zh-TW" sz="3200">
                <a:latin typeface="Tahoma" pitchFamily="34" charset="0"/>
              </a:rPr>
              <a:t> =</a:t>
            </a:r>
            <a:r>
              <a:rPr lang="en-US" altLang="zh-TW">
                <a:latin typeface="Tahoma" pitchFamily="34" charset="0"/>
              </a:rPr>
              <a:t>	[(5,2), (1,2), (3,4)]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                 </a:t>
            </a:r>
            <a:r>
              <a:rPr lang="en-US" altLang="zh-TW" b="1">
                <a:latin typeface="Tahoma" pitchFamily="34" charset="0"/>
              </a:rPr>
              <a:t>=</a:t>
            </a:r>
            <a:r>
              <a:rPr lang="en-US" altLang="zh-TW">
                <a:latin typeface="Tahoma" pitchFamily="34" charset="0"/>
              </a:rPr>
              <a:t>[(1,2), (5,2), (3,4)]</a:t>
            </a:r>
          </a:p>
        </p:txBody>
      </p:sp>
      <p:sp>
        <p:nvSpPr>
          <p:cNvPr id="380934" name="Line 6"/>
          <p:cNvSpPr>
            <a:spLocks noChangeShapeType="1"/>
          </p:cNvSpPr>
          <p:nvPr/>
        </p:nvSpPr>
        <p:spPr bwMode="auto">
          <a:xfrm>
            <a:off x="2362200" y="2590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>
            <a:off x="2971800" y="22098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0938" name="Rectangle 10"/>
          <p:cNvSpPr>
            <a:spLocks noChangeArrowheads="1"/>
          </p:cNvSpPr>
          <p:nvPr/>
        </p:nvSpPr>
        <p:spPr bwMode="auto">
          <a:xfrm>
            <a:off x="2987675" y="3789363"/>
            <a:ext cx="3313113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utoUpdateAnimBg="0"/>
      <p:bldP spid="38093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236B-9E11-402F-AC40-153D93155CA5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7315200" cy="838200"/>
          </a:xfrm>
        </p:spPr>
        <p:txBody>
          <a:bodyPr/>
          <a:lstStyle/>
          <a:p>
            <a:r>
              <a:rPr lang="en-US" altLang="zh-TW"/>
              <a:t>Extended Projection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569325" cy="5229225"/>
          </a:xfrm>
        </p:spPr>
        <p:txBody>
          <a:bodyPr/>
          <a:lstStyle/>
          <a:p>
            <a:pPr marL="609600" indent="-609600"/>
            <a:r>
              <a:rPr lang="en-US" altLang="zh-TW"/>
              <a:t>Using the same π</a:t>
            </a:r>
            <a:r>
              <a:rPr lang="en-US" altLang="zh-TW" i="1" baseline="-25000"/>
              <a:t>L</a:t>
            </a:r>
            <a:r>
              <a:rPr lang="en-US" altLang="zh-TW"/>
              <a:t> operator, we allow the list L  to contain </a:t>
            </a:r>
            <a:r>
              <a:rPr lang="en-US" altLang="zh-TW" sz="3600">
                <a:solidFill>
                  <a:srgbClr val="0000FF"/>
                </a:solidFill>
              </a:rPr>
              <a:t>arbitrary expressions</a:t>
            </a:r>
            <a:r>
              <a:rPr lang="en-US" altLang="zh-TW"/>
              <a:t> involving attributes, for example: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/>
              <a:t>Arithmetic on attributes, e.g., </a:t>
            </a:r>
            <a:r>
              <a:rPr lang="en-US" altLang="zh-TW" sz="3200" i="1"/>
              <a:t>A</a:t>
            </a:r>
            <a:r>
              <a:rPr lang="en-US" altLang="zh-TW" sz="3200"/>
              <a:t>+</a:t>
            </a:r>
            <a:r>
              <a:rPr lang="en-US" altLang="zh-TW" sz="3200" i="1"/>
              <a:t>B</a:t>
            </a:r>
            <a:r>
              <a:rPr lang="en-US" altLang="zh-TW" sz="3200"/>
              <a:t>.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/>
              <a:t>Duplicate occurrences of the same attribute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/>
              <a:t>A→C (→:rename)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/>
              <a:t>A+B →C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2F42-8910-40CF-98BE-BD03F77B5325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1905000" y="2057400"/>
            <a:ext cx="12192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Extended Projection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974725" y="2014538"/>
            <a:ext cx="2192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>
            <a:off x="1905000" y="2438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>
            <a:off x="2514600" y="2057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2984" name="Text Box 8"/>
          <p:cNvSpPr txBox="1">
            <a:spLocks noChangeArrowheads="1"/>
          </p:cNvSpPr>
          <p:nvPr/>
        </p:nvSpPr>
        <p:spPr bwMode="auto">
          <a:xfrm>
            <a:off x="990600" y="3479800"/>
            <a:ext cx="6934200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/>
              <a:t>π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baseline="-25000">
                <a:latin typeface="Tahoma" pitchFamily="34" charset="0"/>
              </a:rPr>
              <a:t>+</a:t>
            </a:r>
            <a:r>
              <a:rPr lang="en-US" altLang="zh-TW" sz="3200" b="1" i="1" baseline="-25000">
                <a:latin typeface="Tahoma" pitchFamily="34" charset="0"/>
              </a:rPr>
              <a:t>B </a:t>
            </a:r>
            <a:r>
              <a:rPr lang="en-US" altLang="zh-TW" sz="3200" b="1" baseline="-25000">
                <a:solidFill>
                  <a:srgbClr val="000000"/>
                </a:solidFill>
              </a:rPr>
              <a:t>→C</a:t>
            </a:r>
            <a:r>
              <a:rPr lang="en-US" altLang="zh-TW" sz="3200" b="1" baseline="-25000">
                <a:latin typeface="Tahoma" pitchFamily="34" charset="0"/>
              </a:rPr>
              <a:t>,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baseline="-25000">
                <a:solidFill>
                  <a:srgbClr val="000000"/>
                </a:solidFill>
              </a:rPr>
              <a:t>→A1</a:t>
            </a:r>
            <a:r>
              <a:rPr lang="en-US" altLang="zh-TW" sz="3200" b="1" baseline="-25000">
                <a:latin typeface="Tahoma" pitchFamily="34" charset="0"/>
              </a:rPr>
              <a:t>,</a:t>
            </a:r>
            <a:r>
              <a:rPr lang="en-US" altLang="zh-TW" sz="3200" b="1" i="1" baseline="-25000">
                <a:latin typeface="Tahoma" pitchFamily="34" charset="0"/>
              </a:rPr>
              <a:t>A</a:t>
            </a:r>
            <a:r>
              <a:rPr lang="en-US" altLang="zh-TW" sz="3200" b="1" baseline="-25000">
                <a:solidFill>
                  <a:srgbClr val="000000"/>
                </a:solidFill>
              </a:rPr>
              <a:t>→A2</a:t>
            </a:r>
            <a:r>
              <a:rPr lang="en-US" altLang="zh-TW" sz="3200">
                <a:latin typeface="Tahoma" pitchFamily="34" charset="0"/>
              </a:rPr>
              <a:t> (R) =</a:t>
            </a:r>
            <a:r>
              <a:rPr lang="en-US" altLang="zh-TW">
                <a:latin typeface="Tahoma" pitchFamily="34" charset="0"/>
              </a:rPr>
              <a:t>	C	A1	A2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                    3	1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                    7	3	3</a:t>
            </a:r>
          </a:p>
        </p:txBody>
      </p:sp>
      <p:grpSp>
        <p:nvGrpSpPr>
          <p:cNvPr id="382985" name="Group 9"/>
          <p:cNvGrpSpPr>
            <a:grpSpLocks/>
          </p:cNvGrpSpPr>
          <p:nvPr/>
        </p:nvGrpSpPr>
        <p:grpSpPr bwMode="auto">
          <a:xfrm>
            <a:off x="5518150" y="3581400"/>
            <a:ext cx="2438400" cy="1143000"/>
            <a:chOff x="2890" y="2283"/>
            <a:chExt cx="1536" cy="720"/>
          </a:xfrm>
        </p:grpSpPr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890" y="2283"/>
              <a:ext cx="1536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2890" y="2523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2988" name="Line 12"/>
            <p:cNvSpPr>
              <a:spLocks noChangeShapeType="1"/>
            </p:cNvSpPr>
            <p:nvPr/>
          </p:nvSpPr>
          <p:spPr bwMode="auto">
            <a:xfrm>
              <a:off x="3466" y="2283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946" y="2283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5435600" y="3357563"/>
            <a:ext cx="2808288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D456-AF7C-42FD-9EC4-ABC9E91B802F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7315200" cy="838200"/>
          </a:xfrm>
        </p:spPr>
        <p:txBody>
          <a:bodyPr/>
          <a:lstStyle/>
          <a:p>
            <a:r>
              <a:rPr lang="en-US" altLang="zh-TW"/>
              <a:t>Aggregation Operators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818438" cy="4191000"/>
          </a:xfrm>
        </p:spPr>
        <p:txBody>
          <a:bodyPr/>
          <a:lstStyle/>
          <a:p>
            <a:r>
              <a:rPr lang="en-US" altLang="zh-TW"/>
              <a:t>Aggregation operators are </a:t>
            </a:r>
            <a:r>
              <a:rPr lang="en-US" altLang="zh-TW" sz="4000">
                <a:solidFill>
                  <a:srgbClr val="FF0000"/>
                </a:solidFill>
              </a:rPr>
              <a:t>not operators</a:t>
            </a:r>
            <a:r>
              <a:rPr lang="en-US" altLang="zh-TW"/>
              <a:t> of relational algebra.</a:t>
            </a:r>
          </a:p>
          <a:p>
            <a:r>
              <a:rPr lang="en-US" altLang="zh-TW"/>
              <a:t>Rather, they </a:t>
            </a:r>
            <a:r>
              <a:rPr lang="en-US" altLang="zh-TW" u="sng">
                <a:solidFill>
                  <a:srgbClr val="0000FF"/>
                </a:solidFill>
              </a:rPr>
              <a:t>apply to entire columns of a table</a:t>
            </a:r>
            <a:r>
              <a:rPr lang="en-US" altLang="zh-TW"/>
              <a:t> and </a:t>
            </a:r>
            <a:r>
              <a:rPr lang="en-US" altLang="zh-TW" u="sng">
                <a:solidFill>
                  <a:srgbClr val="0000FF"/>
                </a:solidFill>
              </a:rPr>
              <a:t>produce a single result</a:t>
            </a:r>
            <a:r>
              <a:rPr lang="en-US" altLang="zh-TW"/>
              <a:t>.</a:t>
            </a:r>
          </a:p>
          <a:p>
            <a:r>
              <a:rPr lang="en-US" altLang="zh-TW"/>
              <a:t>The most important examples: </a:t>
            </a:r>
          </a:p>
          <a:p>
            <a:pPr lvl="1"/>
            <a:r>
              <a:rPr lang="en-US" altLang="zh-TW" sz="3200">
                <a:solidFill>
                  <a:srgbClr val="0000FF"/>
                </a:solidFill>
              </a:rPr>
              <a:t>SUM, AVG, COUNT, MIN, and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F3CD-1528-486F-84B7-BD09B9EFB545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Aggregation</a:t>
            </a: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1431925" y="2166938"/>
            <a:ext cx="21923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2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2362200" y="2209800"/>
            <a:ext cx="12192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5029" name="Line 5"/>
          <p:cNvSpPr>
            <a:spLocks noChangeShapeType="1"/>
          </p:cNvSpPr>
          <p:nvPr/>
        </p:nvSpPr>
        <p:spPr bwMode="auto">
          <a:xfrm>
            <a:off x="2362200" y="2590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>
            <a:off x="2971800" y="22098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5031" name="Text Box 7"/>
          <p:cNvSpPr txBox="1">
            <a:spLocks noChangeArrowheads="1"/>
          </p:cNvSpPr>
          <p:nvPr/>
        </p:nvSpPr>
        <p:spPr bwMode="auto">
          <a:xfrm>
            <a:off x="2362200" y="4038600"/>
            <a:ext cx="21669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SUM(A)     = 7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COUNT(A) = 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MAX(B)     = 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AVG(B)     = 3</a:t>
            </a:r>
          </a:p>
        </p:txBody>
      </p:sp>
      <p:sp>
        <p:nvSpPr>
          <p:cNvPr id="385036" name="Rectangle 12"/>
          <p:cNvSpPr>
            <a:spLocks noChangeArrowheads="1"/>
          </p:cNvSpPr>
          <p:nvPr/>
        </p:nvSpPr>
        <p:spPr bwMode="auto">
          <a:xfrm>
            <a:off x="4211638" y="4005263"/>
            <a:ext cx="1512887" cy="165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1" grpId="0" autoUpdateAnimBg="0"/>
      <p:bldP spid="3850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8A06-2531-412D-92F6-C03B0E594767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/>
              <a:t>Grouping Operator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848600" cy="4191000"/>
          </a:xfrm>
        </p:spPr>
        <p:txBody>
          <a:bodyPr/>
          <a:lstStyle/>
          <a:p>
            <a:pPr marL="609600" indent="-609600"/>
            <a:r>
              <a:rPr lang="en-US" altLang="zh-TW"/>
              <a:t>Denoted by </a:t>
            </a:r>
            <a:r>
              <a:rPr lang="en-US" altLang="zh-TW" sz="4000">
                <a:solidFill>
                  <a:srgbClr val="0000FF"/>
                </a:solidFill>
              </a:rPr>
              <a:t>γ</a:t>
            </a:r>
            <a:r>
              <a:rPr lang="en-US" altLang="zh-TW" sz="4000" i="1" baseline="-25000">
                <a:solidFill>
                  <a:srgbClr val="0000FF"/>
                </a:solidFill>
              </a:rPr>
              <a:t>L</a:t>
            </a:r>
            <a:r>
              <a:rPr lang="en-US" altLang="zh-TW" sz="4000">
                <a:solidFill>
                  <a:srgbClr val="0000FF"/>
                </a:solidFill>
              </a:rPr>
              <a:t> (R2)</a:t>
            </a:r>
          </a:p>
          <a:p>
            <a:pPr marL="609600" indent="-609600"/>
            <a:r>
              <a:rPr lang="en-US" altLang="zh-TW"/>
              <a:t>R1 := GAMMA</a:t>
            </a:r>
            <a:r>
              <a:rPr lang="en-US" altLang="zh-TW" i="1" baseline="-25000"/>
              <a:t>L</a:t>
            </a:r>
            <a:r>
              <a:rPr lang="en-US" altLang="zh-TW"/>
              <a:t> (R2).  </a:t>
            </a:r>
            <a:r>
              <a:rPr lang="en-US" altLang="zh-TW" i="1"/>
              <a:t>L</a:t>
            </a:r>
            <a:r>
              <a:rPr lang="en-US" altLang="zh-TW"/>
              <a:t>  is a list of elements that are either:</a:t>
            </a:r>
          </a:p>
          <a:p>
            <a:pPr marL="990600" lvl="1" indent="-5334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 u="sng">
                <a:solidFill>
                  <a:srgbClr val="0000FF"/>
                </a:solidFill>
              </a:rPr>
              <a:t>Individual attributes</a:t>
            </a:r>
            <a:r>
              <a:rPr lang="en-US" altLang="zh-TW" sz="3200"/>
              <a:t> </a:t>
            </a:r>
            <a:r>
              <a:rPr lang="en-US" altLang="zh-TW" sz="3200">
                <a:solidFill>
                  <a:srgbClr val="FF0000"/>
                </a:solidFill>
              </a:rPr>
              <a:t>(for grouping)</a:t>
            </a:r>
            <a:endParaRPr lang="en-US" altLang="zh-TW" sz="3200"/>
          </a:p>
          <a:p>
            <a:pPr marL="990600" lvl="1" indent="-533400">
              <a:buClr>
                <a:schemeClr val="bg2"/>
              </a:buClr>
              <a:buFont typeface="Monotype Sorts" pitchFamily="2" charset="2"/>
              <a:buAutoNum type="arabicPeriod"/>
            </a:pPr>
            <a:r>
              <a:rPr lang="en-US" altLang="zh-TW" sz="3200" u="sng">
                <a:solidFill>
                  <a:srgbClr val="0000FF"/>
                </a:solidFill>
              </a:rPr>
              <a:t>AGG(</a:t>
            </a:r>
            <a:r>
              <a:rPr lang="en-US" altLang="zh-TW" sz="3200" i="1" u="sng">
                <a:solidFill>
                  <a:srgbClr val="0000FF"/>
                </a:solidFill>
              </a:rPr>
              <a:t>A</a:t>
            </a:r>
            <a:r>
              <a:rPr lang="en-US" altLang="zh-TW" sz="3200" u="sng">
                <a:solidFill>
                  <a:srgbClr val="0000FF"/>
                </a:solidFill>
              </a:rPr>
              <a:t>)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Char char="w"/>
            </a:pPr>
            <a:r>
              <a:rPr lang="en-US" altLang="zh-TW" sz="2800"/>
              <a:t>AGG is one of the aggregation operators</a:t>
            </a:r>
          </a:p>
          <a:p>
            <a:pPr marL="1371600" lvl="2" indent="-457200">
              <a:buClr>
                <a:schemeClr val="bg2"/>
              </a:buClr>
              <a:buFont typeface="Monotype Sorts" pitchFamily="2" charset="2"/>
              <a:buChar char="w"/>
            </a:pPr>
            <a:r>
              <a:rPr lang="en-US" altLang="zh-TW" sz="2800" i="1"/>
              <a:t>A</a:t>
            </a:r>
            <a:r>
              <a:rPr lang="en-US" altLang="zh-TW" sz="2800"/>
              <a:t>  is an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BBC2-0EFD-406B-ABDF-EDE4245732C6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315200" cy="838200"/>
          </a:xfrm>
        </p:spPr>
        <p:txBody>
          <a:bodyPr/>
          <a:lstStyle/>
          <a:p>
            <a:r>
              <a:rPr lang="en-US" altLang="zh-TW"/>
              <a:t>Applying </a:t>
            </a:r>
            <a:r>
              <a:rPr lang="en-US" altLang="zh-TW" sz="5400">
                <a:solidFill>
                  <a:srgbClr val="0000FF"/>
                </a:solidFill>
              </a:rPr>
              <a:t>γ</a:t>
            </a:r>
            <a:r>
              <a:rPr lang="en-US" altLang="zh-TW" sz="5400" b="0" i="1" baseline="-25000">
                <a:solidFill>
                  <a:srgbClr val="0000FF"/>
                </a:solidFill>
              </a:rPr>
              <a:t>L</a:t>
            </a:r>
            <a:r>
              <a:rPr lang="en-US" altLang="zh-TW" sz="5400">
                <a:solidFill>
                  <a:srgbClr val="0000FF"/>
                </a:solidFill>
              </a:rPr>
              <a:t>(R)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281987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en-US" altLang="zh-TW" sz="3600" u="sng">
                <a:solidFill>
                  <a:srgbClr val="FF0000"/>
                </a:solidFill>
              </a:rPr>
              <a:t>Group </a:t>
            </a:r>
            <a:r>
              <a:rPr lang="en-US" altLang="zh-TW" sz="3600" i="1" u="sng">
                <a:solidFill>
                  <a:srgbClr val="FF0000"/>
                </a:solidFill>
              </a:rPr>
              <a:t>R</a:t>
            </a:r>
            <a:r>
              <a:rPr lang="en-US" altLang="zh-TW" sz="2800"/>
              <a:t>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/>
              <a:t>According to </a:t>
            </a:r>
            <a:r>
              <a:rPr lang="en-US" altLang="zh-TW">
                <a:solidFill>
                  <a:srgbClr val="0000FF"/>
                </a:solidFill>
              </a:rPr>
              <a:t>all the grouping attributes on list </a:t>
            </a:r>
            <a:r>
              <a:rPr lang="en-US" altLang="zh-TW" i="1">
                <a:solidFill>
                  <a:srgbClr val="0000FF"/>
                </a:solidFill>
              </a:rPr>
              <a:t>L</a:t>
            </a:r>
            <a:r>
              <a:rPr lang="en-US" altLang="zh-TW"/>
              <a:t>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/>
              <a:t>That is, </a:t>
            </a:r>
            <a:r>
              <a:rPr lang="en-US" altLang="zh-TW">
                <a:solidFill>
                  <a:srgbClr val="0000FF"/>
                </a:solidFill>
              </a:rPr>
              <a:t>form one group</a:t>
            </a:r>
            <a:r>
              <a:rPr lang="en-US" altLang="zh-TW" sz="2400"/>
              <a:t> for </a:t>
            </a:r>
            <a:r>
              <a:rPr lang="en-US" altLang="zh-TW">
                <a:solidFill>
                  <a:srgbClr val="0000FF"/>
                </a:solidFill>
              </a:rPr>
              <a:t>each distinct list</a:t>
            </a:r>
            <a:r>
              <a:rPr lang="en-US" altLang="zh-TW" sz="2400"/>
              <a:t> of values for those attributes in </a:t>
            </a:r>
            <a:r>
              <a:rPr lang="en-US" altLang="zh-TW" sz="2400" i="1"/>
              <a:t>R</a:t>
            </a:r>
            <a:r>
              <a:rPr lang="en-US" altLang="zh-TW" sz="2400"/>
              <a:t>.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en-US" altLang="zh-TW" sz="3600" u="sng">
                <a:solidFill>
                  <a:srgbClr val="FF0000"/>
                </a:solidFill>
              </a:rPr>
              <a:t>Within each group</a:t>
            </a:r>
            <a:r>
              <a:rPr lang="en-US" altLang="zh-TW" sz="2800"/>
              <a:t>, </a:t>
            </a:r>
            <a:r>
              <a:rPr lang="en-US" altLang="zh-TW" sz="3600" u="sng">
                <a:solidFill>
                  <a:srgbClr val="FF0000"/>
                </a:solidFill>
              </a:rPr>
              <a:t>compute AGG(</a:t>
            </a:r>
            <a:r>
              <a:rPr lang="en-US" altLang="zh-TW" sz="3600" i="1" u="sng">
                <a:solidFill>
                  <a:srgbClr val="FF0000"/>
                </a:solidFill>
              </a:rPr>
              <a:t>A</a:t>
            </a:r>
            <a:r>
              <a:rPr lang="en-US" altLang="zh-TW" sz="3600" u="sng">
                <a:solidFill>
                  <a:srgbClr val="FF0000"/>
                </a:solidFill>
              </a:rPr>
              <a:t> )</a:t>
            </a:r>
            <a:r>
              <a:rPr lang="en-US" altLang="zh-TW" sz="2800"/>
              <a:t> for each aggregation on list </a:t>
            </a:r>
            <a:r>
              <a:rPr lang="en-US" altLang="zh-TW" sz="2800" i="1"/>
              <a:t>L</a:t>
            </a:r>
            <a:r>
              <a:rPr lang="en-US" altLang="zh-TW" sz="280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 sz="2800"/>
              <a:t>The result of γ </a:t>
            </a:r>
            <a:r>
              <a:rPr lang="en-US" altLang="zh-TW">
                <a:solidFill>
                  <a:srgbClr val="0000FF"/>
                </a:solidFill>
              </a:rPr>
              <a:t>contains one tuple</a:t>
            </a:r>
            <a:r>
              <a:rPr lang="en-US" altLang="zh-TW" sz="2800"/>
              <a:t> </a:t>
            </a:r>
            <a:r>
              <a:rPr lang="en-US" altLang="zh-TW" u="sng"/>
              <a:t>from each group</a:t>
            </a:r>
            <a:r>
              <a:rPr lang="en-US" altLang="zh-TW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F74-B94D-4315-BC89-75BE058908D6}" type="slidenum">
              <a:rPr lang="en-US" altLang="zh-TW"/>
              <a:pPr/>
              <a:t>57</a:t>
            </a:fld>
            <a:endParaRPr lang="en-US" altLang="zh-TW"/>
          </a:p>
        </p:txBody>
      </p:sp>
      <p:grpSp>
        <p:nvGrpSpPr>
          <p:cNvPr id="388107" name="Group 11"/>
          <p:cNvGrpSpPr>
            <a:grpSpLocks/>
          </p:cNvGrpSpPr>
          <p:nvPr/>
        </p:nvGrpSpPr>
        <p:grpSpPr bwMode="auto">
          <a:xfrm>
            <a:off x="1920875" y="4995863"/>
            <a:ext cx="2133600" cy="1524000"/>
            <a:chOff x="1152" y="1392"/>
            <a:chExt cx="1344" cy="960"/>
          </a:xfrm>
        </p:grpSpPr>
        <p:sp>
          <p:nvSpPr>
            <p:cNvPr id="388108" name="Rectangle 12"/>
            <p:cNvSpPr>
              <a:spLocks noChangeArrowheads="1"/>
            </p:cNvSpPr>
            <p:nvPr/>
          </p:nvSpPr>
          <p:spPr bwMode="auto">
            <a:xfrm>
              <a:off x="1152" y="1392"/>
              <a:ext cx="1344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8109" name="Line 13"/>
            <p:cNvSpPr>
              <a:spLocks noChangeShapeType="1"/>
            </p:cNvSpPr>
            <p:nvPr/>
          </p:nvSpPr>
          <p:spPr bwMode="auto">
            <a:xfrm>
              <a:off x="1152" y="163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8110" name="Line 14"/>
            <p:cNvSpPr>
              <a:spLocks noChangeShapeType="1"/>
            </p:cNvSpPr>
            <p:nvPr/>
          </p:nvSpPr>
          <p:spPr bwMode="auto">
            <a:xfrm>
              <a:off x="1584" y="139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8111" name="Line 15"/>
            <p:cNvSpPr>
              <a:spLocks noChangeShapeType="1"/>
            </p:cNvSpPr>
            <p:nvPr/>
          </p:nvSpPr>
          <p:spPr bwMode="auto">
            <a:xfrm>
              <a:off x="2112" y="139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8114" name="Rectangle 18"/>
          <p:cNvSpPr>
            <a:spLocks noChangeArrowheads="1"/>
          </p:cNvSpPr>
          <p:nvPr/>
        </p:nvSpPr>
        <p:spPr bwMode="auto">
          <a:xfrm>
            <a:off x="4887913" y="3733800"/>
            <a:ext cx="29718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88100" name="Group 4"/>
          <p:cNvGrpSpPr>
            <a:grpSpLocks/>
          </p:cNvGrpSpPr>
          <p:nvPr/>
        </p:nvGrpSpPr>
        <p:grpSpPr bwMode="auto">
          <a:xfrm>
            <a:off x="1828800" y="2209800"/>
            <a:ext cx="2133600" cy="1524000"/>
            <a:chOff x="1152" y="1392"/>
            <a:chExt cx="1344" cy="960"/>
          </a:xfrm>
        </p:grpSpPr>
        <p:sp>
          <p:nvSpPr>
            <p:cNvPr id="388101" name="Rectangle 5"/>
            <p:cNvSpPr>
              <a:spLocks noChangeArrowheads="1"/>
            </p:cNvSpPr>
            <p:nvPr/>
          </p:nvSpPr>
          <p:spPr bwMode="auto">
            <a:xfrm>
              <a:off x="1152" y="1392"/>
              <a:ext cx="1344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8102" name="Line 6"/>
            <p:cNvSpPr>
              <a:spLocks noChangeShapeType="1"/>
            </p:cNvSpPr>
            <p:nvPr/>
          </p:nvSpPr>
          <p:spPr bwMode="auto">
            <a:xfrm>
              <a:off x="1152" y="163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8103" name="Line 7"/>
            <p:cNvSpPr>
              <a:spLocks noChangeShapeType="1"/>
            </p:cNvSpPr>
            <p:nvPr/>
          </p:nvSpPr>
          <p:spPr bwMode="auto">
            <a:xfrm>
              <a:off x="1584" y="139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8104" name="Line 8"/>
            <p:cNvSpPr>
              <a:spLocks noChangeShapeType="1"/>
            </p:cNvSpPr>
            <p:nvPr/>
          </p:nvSpPr>
          <p:spPr bwMode="auto">
            <a:xfrm>
              <a:off x="2112" y="139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382000" cy="1143000"/>
          </a:xfrm>
        </p:spPr>
        <p:txBody>
          <a:bodyPr/>
          <a:lstStyle/>
          <a:p>
            <a:r>
              <a:rPr lang="en-US" altLang="zh-TW" sz="4000"/>
              <a:t>Example: </a:t>
            </a:r>
            <a:br>
              <a:rPr lang="en-US" altLang="zh-TW" sz="4000"/>
            </a:br>
            <a:r>
              <a:rPr lang="en-US" altLang="zh-TW" sz="4000"/>
              <a:t>Grouping/Aggregation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898525" y="2166938"/>
            <a:ext cx="3556000" cy="20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6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5</a:t>
            </a:r>
          </a:p>
          <a:p>
            <a:pPr eaLnBrk="0" hangingPunct="0"/>
            <a:r>
              <a:rPr lang="en-US" altLang="zh-TW" sz="3200"/>
              <a:t>γ</a:t>
            </a:r>
            <a:r>
              <a:rPr lang="en-US" altLang="zh-TW" sz="3600" b="1" i="1" u="sng" baseline="-25000">
                <a:solidFill>
                  <a:srgbClr val="0000FF"/>
                </a:solidFill>
                <a:latin typeface="Tahoma" pitchFamily="34" charset="0"/>
              </a:rPr>
              <a:t>A</a:t>
            </a:r>
            <a:r>
              <a:rPr lang="en-US" altLang="zh-TW" sz="3600" b="1" u="sng" baseline="-25000">
                <a:solidFill>
                  <a:srgbClr val="0000FF"/>
                </a:solidFill>
                <a:latin typeface="Tahoma" pitchFamily="34" charset="0"/>
              </a:rPr>
              <a:t>,</a:t>
            </a:r>
            <a:r>
              <a:rPr lang="en-US" altLang="zh-TW" sz="3600" b="1" i="1" u="sng" baseline="-25000">
                <a:solidFill>
                  <a:srgbClr val="0000FF"/>
                </a:solidFill>
                <a:latin typeface="Tahoma" pitchFamily="34" charset="0"/>
              </a:rPr>
              <a:t>B</a:t>
            </a:r>
            <a:r>
              <a:rPr lang="en-US" altLang="zh-TW" sz="3200" baseline="-25000">
                <a:latin typeface="Tahoma" pitchFamily="34" charset="0"/>
              </a:rPr>
              <a:t>,</a:t>
            </a:r>
            <a:r>
              <a:rPr lang="en-US" altLang="zh-TW" sz="3200" b="1" u="sng" baseline="-25000">
                <a:solidFill>
                  <a:srgbClr val="0000FF"/>
                </a:solidFill>
                <a:latin typeface="Tahoma" pitchFamily="34" charset="0"/>
              </a:rPr>
              <a:t>AVG(</a:t>
            </a:r>
            <a:r>
              <a:rPr lang="en-US" altLang="zh-TW" sz="3200" b="1" i="1" u="sng" baseline="-25000">
                <a:solidFill>
                  <a:srgbClr val="0000FF"/>
                </a:solidFill>
                <a:latin typeface="Tahoma" pitchFamily="34" charset="0"/>
              </a:rPr>
              <a:t>C</a:t>
            </a:r>
            <a:r>
              <a:rPr lang="en-US" altLang="zh-TW" sz="3200" b="1" u="sng" baseline="-25000">
                <a:solidFill>
                  <a:srgbClr val="0000FF"/>
                </a:solidFill>
                <a:latin typeface="Tahoma" pitchFamily="34" charset="0"/>
              </a:rPr>
              <a:t>)</a:t>
            </a:r>
            <a:r>
              <a:rPr lang="en-US" altLang="zh-TW" sz="3200">
                <a:latin typeface="Tahoma" pitchFamily="34" charset="0"/>
              </a:rPr>
              <a:t> (R)</a:t>
            </a:r>
            <a:r>
              <a:rPr lang="en-US" altLang="zh-TW">
                <a:latin typeface="Tahoma" pitchFamily="34" charset="0"/>
              </a:rPr>
              <a:t> = ??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990600" y="4572000"/>
            <a:ext cx="31099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First, group </a:t>
            </a:r>
            <a:r>
              <a:rPr lang="en-US" altLang="zh-TW" i="1">
                <a:latin typeface="Tahoma" pitchFamily="34" charset="0"/>
              </a:rPr>
              <a:t>R </a:t>
            </a:r>
            <a:r>
              <a:rPr lang="en-US" altLang="zh-TW">
                <a:latin typeface="Tahoma" pitchFamily="34" charset="0"/>
              </a:rPr>
              <a:t>: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</a:t>
            </a:r>
            <a:r>
              <a:rPr lang="en-US" altLang="zh-TW">
                <a:solidFill>
                  <a:srgbClr val="33CC33"/>
                </a:solidFill>
                <a:latin typeface="Tahoma" pitchFamily="34" charset="0"/>
              </a:rPr>
              <a:t>1	2	3</a:t>
            </a:r>
          </a:p>
          <a:p>
            <a:pPr eaLnBrk="0" hangingPunct="0"/>
            <a:r>
              <a:rPr lang="en-US" altLang="zh-TW">
                <a:solidFill>
                  <a:srgbClr val="33CC33"/>
                </a:solidFill>
                <a:latin typeface="Tahoma" pitchFamily="34" charset="0"/>
              </a:rPr>
              <a:t>	1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</a:t>
            </a:r>
            <a:r>
              <a:rPr lang="en-US" altLang="zh-TW">
                <a:solidFill>
                  <a:srgbClr val="FF0066"/>
                </a:solidFill>
                <a:latin typeface="Tahoma" pitchFamily="34" charset="0"/>
              </a:rPr>
              <a:t>4	5	6</a:t>
            </a: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4953000" y="2590800"/>
            <a:ext cx="3302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Then, average </a:t>
            </a:r>
            <a:r>
              <a:rPr lang="en-US" altLang="zh-TW" i="1">
                <a:latin typeface="Tahoma" pitchFamily="34" charset="0"/>
              </a:rPr>
              <a:t>C</a:t>
            </a:r>
            <a:r>
              <a:rPr lang="en-US" altLang="zh-TW">
                <a:latin typeface="Tahoma" pitchFamily="34" charset="0"/>
              </a:rPr>
              <a:t> within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groups: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A	B	AVG(C)</a:t>
            </a:r>
          </a:p>
          <a:p>
            <a:pPr eaLnBrk="0" hangingPunct="0"/>
            <a:r>
              <a:rPr lang="en-US" altLang="zh-TW">
                <a:solidFill>
                  <a:srgbClr val="33CC33"/>
                </a:solidFill>
                <a:latin typeface="Tahoma" pitchFamily="34" charset="0"/>
              </a:rPr>
              <a:t>1	2	  4</a:t>
            </a:r>
          </a:p>
          <a:p>
            <a:pPr eaLnBrk="0" hangingPunct="0"/>
            <a:r>
              <a:rPr lang="en-US" altLang="zh-TW">
                <a:solidFill>
                  <a:srgbClr val="FF0066"/>
                </a:solidFill>
                <a:latin typeface="Tahoma" pitchFamily="34" charset="0"/>
              </a:rPr>
              <a:t>4	5	  6</a:t>
            </a:r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 flipV="1">
            <a:off x="4876800" y="41148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8116" name="Line 20"/>
          <p:cNvSpPr>
            <a:spLocks noChangeShapeType="1"/>
          </p:cNvSpPr>
          <p:nvPr/>
        </p:nvSpPr>
        <p:spPr bwMode="auto">
          <a:xfrm flipH="1">
            <a:off x="5538788" y="3733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8117" name="Line 21"/>
          <p:cNvSpPr>
            <a:spLocks noChangeShapeType="1"/>
          </p:cNvSpPr>
          <p:nvPr/>
        </p:nvSpPr>
        <p:spPr bwMode="auto">
          <a:xfrm flipH="1">
            <a:off x="6553200" y="3733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8121" name="Line 25"/>
          <p:cNvSpPr>
            <a:spLocks noChangeShapeType="1"/>
          </p:cNvSpPr>
          <p:nvPr/>
        </p:nvSpPr>
        <p:spPr bwMode="auto">
          <a:xfrm>
            <a:off x="1403350" y="6092825"/>
            <a:ext cx="3168650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22" name="Rectangle 26"/>
          <p:cNvSpPr>
            <a:spLocks noChangeArrowheads="1"/>
          </p:cNvSpPr>
          <p:nvPr/>
        </p:nvSpPr>
        <p:spPr bwMode="auto">
          <a:xfrm>
            <a:off x="1258888" y="4941888"/>
            <a:ext cx="3313112" cy="172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3" name="Rectangle 27"/>
          <p:cNvSpPr>
            <a:spLocks noChangeArrowheads="1"/>
          </p:cNvSpPr>
          <p:nvPr/>
        </p:nvSpPr>
        <p:spPr bwMode="auto">
          <a:xfrm>
            <a:off x="4716463" y="3644900"/>
            <a:ext cx="3455987" cy="1439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8124" name="Line 28"/>
          <p:cNvSpPr>
            <a:spLocks noChangeShapeType="1"/>
          </p:cNvSpPr>
          <p:nvPr/>
        </p:nvSpPr>
        <p:spPr bwMode="auto">
          <a:xfrm flipV="1">
            <a:off x="3995738" y="4292600"/>
            <a:ext cx="1008062" cy="144145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8125" name="Line 29"/>
          <p:cNvSpPr>
            <a:spLocks noChangeShapeType="1"/>
          </p:cNvSpPr>
          <p:nvPr/>
        </p:nvSpPr>
        <p:spPr bwMode="auto">
          <a:xfrm flipV="1">
            <a:off x="3995738" y="4724400"/>
            <a:ext cx="1008062" cy="15843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88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388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22" grpId="0" animBg="1"/>
      <p:bldP spid="388123" grpId="0" animBg="1"/>
      <p:bldP spid="388124" grpId="0" animBg="1"/>
      <p:bldP spid="3881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DC5-5EE0-4D02-8B2E-90DD78CBC1F9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315200" cy="838200"/>
          </a:xfrm>
        </p:spPr>
        <p:txBody>
          <a:bodyPr/>
          <a:lstStyle/>
          <a:p>
            <a:r>
              <a:rPr lang="en-US" altLang="zh-TW"/>
              <a:t>Outer Join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305800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Suppose we join </a:t>
            </a:r>
            <a:r>
              <a:rPr lang="en-US" altLang="zh-TW" i="1"/>
              <a:t>R</a:t>
            </a:r>
            <a:r>
              <a:rPr lang="en-US" altLang="zh-TW"/>
              <a:t> JOIN</a:t>
            </a:r>
            <a:r>
              <a:rPr lang="en-US" altLang="zh-TW" baseline="-25000"/>
              <a:t>outer</a:t>
            </a:r>
            <a:r>
              <a:rPr lang="en-US" altLang="zh-TW" i="1"/>
              <a:t> S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Denoted by </a:t>
            </a:r>
            <a:r>
              <a:rPr lang="en-US" altLang="zh-TW" sz="3600">
                <a:solidFill>
                  <a:srgbClr val="0000FF"/>
                </a:solidFill>
              </a:rPr>
              <a:t>R        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/>
              <a:t>A tuple of </a:t>
            </a:r>
            <a:r>
              <a:rPr lang="en-US" altLang="zh-TW" i="1"/>
              <a:t>R</a:t>
            </a:r>
            <a:r>
              <a:rPr lang="en-US" altLang="zh-TW"/>
              <a:t>  that has no tuple of </a:t>
            </a:r>
            <a:r>
              <a:rPr lang="en-US" altLang="zh-TW" i="1"/>
              <a:t>S </a:t>
            </a:r>
            <a:r>
              <a:rPr lang="en-US" altLang="zh-TW"/>
              <a:t> with which it joins is said to be </a:t>
            </a:r>
            <a:r>
              <a:rPr lang="en-US" altLang="zh-TW" sz="3600" i="1">
                <a:solidFill>
                  <a:srgbClr val="0000FF"/>
                </a:solidFill>
              </a:rPr>
              <a:t>dangling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Similarly for a tuple of </a:t>
            </a:r>
            <a:r>
              <a:rPr lang="en-US" altLang="zh-TW" i="1"/>
              <a:t>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/>
              <a:t>Outerjoin preserves dangling tuples by padding them with a special </a:t>
            </a:r>
            <a:r>
              <a:rPr lang="en-US" altLang="zh-TW">
                <a:solidFill>
                  <a:srgbClr val="0000FF"/>
                </a:solidFill>
              </a:rPr>
              <a:t>NULL</a:t>
            </a:r>
            <a:r>
              <a:rPr lang="en-US" altLang="zh-TW"/>
              <a:t> symbol in the result.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Denoted by </a:t>
            </a:r>
            <a:r>
              <a:rPr lang="en-US" altLang="zh-TW" sz="3200">
                <a:solidFill>
                  <a:srgbClr val="0000FF"/>
                </a:solidFill>
              </a:rPr>
              <a:t>⊥.</a:t>
            </a:r>
          </a:p>
        </p:txBody>
      </p:sp>
      <p:grpSp>
        <p:nvGrpSpPr>
          <p:cNvPr id="389130" name="Group 10"/>
          <p:cNvGrpSpPr>
            <a:grpSpLocks/>
          </p:cNvGrpSpPr>
          <p:nvPr/>
        </p:nvGrpSpPr>
        <p:grpSpPr bwMode="auto">
          <a:xfrm>
            <a:off x="3635375" y="1989138"/>
            <a:ext cx="431800" cy="503237"/>
            <a:chOff x="2744" y="1525"/>
            <a:chExt cx="272" cy="317"/>
          </a:xfrm>
        </p:grpSpPr>
        <p:grpSp>
          <p:nvGrpSpPr>
            <p:cNvPr id="389126" name="Group 6"/>
            <p:cNvGrpSpPr>
              <a:grpSpLocks/>
            </p:cNvGrpSpPr>
            <p:nvPr/>
          </p:nvGrpSpPr>
          <p:grpSpPr bwMode="auto">
            <a:xfrm>
              <a:off x="2744" y="1706"/>
              <a:ext cx="272" cy="136"/>
              <a:chOff x="975" y="482"/>
              <a:chExt cx="272" cy="136"/>
            </a:xfrm>
          </p:grpSpPr>
          <p:sp>
            <p:nvSpPr>
              <p:cNvPr id="389127" name="AutoShape 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128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89129" name="Text Box 9"/>
            <p:cNvSpPr txBox="1">
              <a:spLocks noChangeArrowheads="1"/>
            </p:cNvSpPr>
            <p:nvPr/>
          </p:nvSpPr>
          <p:spPr bwMode="auto">
            <a:xfrm>
              <a:off x="2789" y="15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119E-580F-4585-96C1-E9CB15A13928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4267200" y="4648200"/>
            <a:ext cx="26670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90152" name="Group 8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390153" name="Rectangle 9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0154" name="Line 10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0155" name="Line 11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90148" name="Group 4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390149" name="Rectangle 5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0150" name="Line 6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0151" name="Line 7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Outer Join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1431925" y="2243138"/>
            <a:ext cx="7312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(1,2) joins with (2,3), but the other two tuples</a:t>
            </a: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are dangling.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060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4	5	</a:t>
            </a:r>
            <a:r>
              <a:rPr lang="en-US" altLang="zh-TW" b="1"/>
              <a:t>⊥</a:t>
            </a:r>
            <a:endParaRPr lang="en-US" altLang="zh-TW" b="1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/>
              <a:t>⊥</a:t>
            </a:r>
            <a:r>
              <a:rPr lang="en-US" altLang="zh-TW"/>
              <a:t> </a:t>
            </a:r>
            <a:r>
              <a:rPr lang="en-US" altLang="zh-TW">
                <a:latin typeface="Tahoma" pitchFamily="34" charset="0"/>
              </a:rPr>
              <a:t>	6	 7</a:t>
            </a: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4267200" y="5029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5105400" y="4648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>
            <a:off x="5867400" y="4648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90164" name="Group 20"/>
          <p:cNvGrpSpPr>
            <a:grpSpLocks/>
          </p:cNvGrpSpPr>
          <p:nvPr/>
        </p:nvGrpSpPr>
        <p:grpSpPr bwMode="auto">
          <a:xfrm>
            <a:off x="2051050" y="4437063"/>
            <a:ext cx="431800" cy="503237"/>
            <a:chOff x="2744" y="1525"/>
            <a:chExt cx="272" cy="317"/>
          </a:xfrm>
        </p:grpSpPr>
        <p:grpSp>
          <p:nvGrpSpPr>
            <p:cNvPr id="390165" name="Group 21"/>
            <p:cNvGrpSpPr>
              <a:grpSpLocks/>
            </p:cNvGrpSpPr>
            <p:nvPr/>
          </p:nvGrpSpPr>
          <p:grpSpPr bwMode="auto">
            <a:xfrm>
              <a:off x="2744" y="1706"/>
              <a:ext cx="272" cy="136"/>
              <a:chOff x="975" y="482"/>
              <a:chExt cx="272" cy="136"/>
            </a:xfrm>
          </p:grpSpPr>
          <p:sp>
            <p:nvSpPr>
              <p:cNvPr id="390166" name="AutoShape 22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0167" name="AutoShape 23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0168" name="Text Box 24"/>
            <p:cNvSpPr txBox="1">
              <a:spLocks noChangeArrowheads="1"/>
            </p:cNvSpPr>
            <p:nvPr/>
          </p:nvSpPr>
          <p:spPr bwMode="auto">
            <a:xfrm>
              <a:off x="2789" y="15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</p:grpSp>
      <p:sp>
        <p:nvSpPr>
          <p:cNvPr id="390169" name="Rectangle 25"/>
          <p:cNvSpPr>
            <a:spLocks noChangeArrowheads="1"/>
          </p:cNvSpPr>
          <p:nvPr/>
        </p:nvSpPr>
        <p:spPr bwMode="auto">
          <a:xfrm>
            <a:off x="3995738" y="4508500"/>
            <a:ext cx="3024187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70" name="Rectangle 26"/>
          <p:cNvSpPr>
            <a:spLocks noChangeArrowheads="1"/>
          </p:cNvSpPr>
          <p:nvPr/>
        </p:nvSpPr>
        <p:spPr bwMode="auto">
          <a:xfrm>
            <a:off x="205105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71" name="Rectangle 27"/>
          <p:cNvSpPr>
            <a:spLocks noChangeArrowheads="1"/>
          </p:cNvSpPr>
          <p:nvPr/>
        </p:nvSpPr>
        <p:spPr bwMode="auto">
          <a:xfrm>
            <a:off x="5724525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390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9" grpId="0" animBg="1"/>
      <p:bldP spid="390170" grpId="0" animBg="1"/>
      <p:bldP spid="3901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FA44-735B-431D-902A-5BC106F725C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315200" cy="838200"/>
          </a:xfrm>
        </p:spPr>
        <p:txBody>
          <a:bodyPr/>
          <a:lstStyle/>
          <a:p>
            <a:r>
              <a:rPr lang="en-US" altLang="zh-TW"/>
              <a:t>Core Relational Algebra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84313"/>
            <a:ext cx="7315200" cy="5184775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lphaLcParenR"/>
            </a:pPr>
            <a:r>
              <a:rPr lang="en-US" altLang="zh-TW"/>
              <a:t>Set operations</a:t>
            </a:r>
          </a:p>
          <a:p>
            <a:pPr marL="990600" lvl="1" indent="-533400"/>
            <a:r>
              <a:rPr lang="en-US" altLang="zh-TW">
                <a:solidFill>
                  <a:srgbClr val="FF0000"/>
                </a:solidFill>
              </a:rPr>
              <a:t>Union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intersection</a:t>
            </a:r>
            <a:r>
              <a:rPr lang="en-US" altLang="zh-TW"/>
              <a:t>, and </a:t>
            </a:r>
            <a:r>
              <a:rPr lang="en-US" altLang="zh-TW">
                <a:solidFill>
                  <a:srgbClr val="FF0000"/>
                </a:solidFill>
              </a:rPr>
              <a:t>difference</a:t>
            </a:r>
          </a:p>
          <a:p>
            <a:pPr marL="990600" lvl="1" indent="-533400"/>
            <a:r>
              <a:rPr lang="en-US" altLang="zh-TW"/>
              <a:t>Require both operands have the </a:t>
            </a:r>
            <a:r>
              <a:rPr lang="en-US" altLang="zh-TW">
                <a:solidFill>
                  <a:srgbClr val="0000FF"/>
                </a:solidFill>
              </a:rPr>
              <a:t>same relation schema</a:t>
            </a:r>
            <a:r>
              <a:rPr lang="en-US" altLang="zh-TW"/>
              <a:t>.</a:t>
            </a:r>
          </a:p>
          <a:p>
            <a:pPr marL="609600" indent="-609600">
              <a:buFont typeface="Wingdings" pitchFamily="2" charset="2"/>
              <a:buAutoNum type="alphaLcParenR"/>
            </a:pPr>
            <a:r>
              <a:rPr lang="en-US" altLang="zh-TW"/>
              <a:t>Remove parts of a relation </a:t>
            </a:r>
          </a:p>
          <a:p>
            <a:pPr marL="990600" lvl="1" indent="-533400"/>
            <a:r>
              <a:rPr lang="en-US" altLang="zh-TW">
                <a:solidFill>
                  <a:srgbClr val="FF0000"/>
                </a:solidFill>
              </a:rPr>
              <a:t>Select</a:t>
            </a:r>
          </a:p>
          <a:p>
            <a:pPr marL="1371600" lvl="2" indent="-457200"/>
            <a:r>
              <a:rPr lang="en-US" altLang="zh-TW"/>
              <a:t>Picking certain </a:t>
            </a:r>
            <a:r>
              <a:rPr lang="en-US" altLang="zh-TW">
                <a:solidFill>
                  <a:srgbClr val="0000FF"/>
                </a:solidFill>
              </a:rPr>
              <a:t>rows</a:t>
            </a:r>
            <a:r>
              <a:rPr lang="en-US" altLang="zh-TW"/>
              <a:t> (tuples).</a:t>
            </a:r>
          </a:p>
          <a:p>
            <a:pPr marL="990600" lvl="1" indent="-533400"/>
            <a:r>
              <a:rPr lang="en-US" altLang="zh-TW">
                <a:solidFill>
                  <a:srgbClr val="FF0000"/>
                </a:solidFill>
              </a:rPr>
              <a:t>Project</a:t>
            </a:r>
          </a:p>
          <a:p>
            <a:pPr marL="1371600" lvl="2" indent="-457200"/>
            <a:r>
              <a:rPr lang="en-US" altLang="zh-TW"/>
              <a:t>Picking certain </a:t>
            </a:r>
            <a:r>
              <a:rPr lang="en-US" altLang="zh-TW">
                <a:solidFill>
                  <a:srgbClr val="0000FF"/>
                </a:solidFill>
              </a:rPr>
              <a:t>columns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873-10F5-49EB-BB5E-9A41B22E2B41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15200" cy="838200"/>
          </a:xfrm>
        </p:spPr>
        <p:txBody>
          <a:bodyPr/>
          <a:lstStyle/>
          <a:p>
            <a:r>
              <a:rPr lang="en-US" altLang="zh-TW"/>
              <a:t>Variants of Outer Join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050" y="1984375"/>
            <a:ext cx="7315200" cy="4191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Left outer join:</a:t>
            </a:r>
            <a:r>
              <a:rPr lang="en-US" altLang="zh-TW"/>
              <a:t> </a:t>
            </a:r>
            <a:r>
              <a:rPr lang="en-US" altLang="zh-TW" sz="3600">
                <a:solidFill>
                  <a:srgbClr val="0000FF"/>
                </a:solidFill>
              </a:rPr>
              <a:t>R        S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is like outer join, but only dangling tuples of </a:t>
            </a:r>
            <a:r>
              <a:rPr lang="en-US" altLang="zh-TW">
                <a:solidFill>
                  <a:srgbClr val="0000FF"/>
                </a:solidFill>
              </a:rPr>
              <a:t>left</a:t>
            </a:r>
            <a:r>
              <a:rPr lang="en-US" altLang="zh-TW"/>
              <a:t> arguments R are padded with ⊥.</a:t>
            </a:r>
          </a:p>
          <a:p>
            <a:r>
              <a:rPr lang="en-US" altLang="zh-TW">
                <a:solidFill>
                  <a:srgbClr val="0000FF"/>
                </a:solidFill>
              </a:rPr>
              <a:t>Right outer join:</a:t>
            </a:r>
            <a:r>
              <a:rPr lang="en-US" altLang="zh-TW"/>
              <a:t> </a:t>
            </a:r>
            <a:r>
              <a:rPr lang="en-US" altLang="zh-TW" sz="3600">
                <a:solidFill>
                  <a:srgbClr val="0000FF"/>
                </a:solidFill>
              </a:rPr>
              <a:t>R        S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is like outer join, but only dangling tuples of </a:t>
            </a:r>
            <a:r>
              <a:rPr lang="en-US" altLang="zh-TW">
                <a:solidFill>
                  <a:srgbClr val="0000FF"/>
                </a:solidFill>
              </a:rPr>
              <a:t>right</a:t>
            </a:r>
            <a:r>
              <a:rPr lang="en-US" altLang="zh-TW"/>
              <a:t> arguments R are padded with ⊥.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5041900" y="1916113"/>
            <a:ext cx="682625" cy="655637"/>
            <a:chOff x="567" y="935"/>
            <a:chExt cx="430" cy="413"/>
          </a:xfrm>
        </p:grpSpPr>
        <p:grpSp>
          <p:nvGrpSpPr>
            <p:cNvPr id="399365" name="Group 5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399366" name="AutoShape 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367" name="AutoShape 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172075" y="3500438"/>
            <a:ext cx="695325" cy="655637"/>
            <a:chOff x="567" y="935"/>
            <a:chExt cx="438" cy="413"/>
          </a:xfrm>
        </p:grpSpPr>
        <p:grpSp>
          <p:nvGrpSpPr>
            <p:cNvPr id="399372" name="Group 12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399373" name="AutoShape 13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374" name="AutoShape 14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9375" name="Text Box 15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399376" name="Text Box 16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5C34-6E1E-48C2-9603-EB38CE40F397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4267200" y="4648200"/>
            <a:ext cx="2465388" cy="12287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0387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0388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0389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390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0391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0392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0393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394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03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Left Outer Join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7312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 b="1">
              <a:solidFill>
                <a:srgbClr val="FF0000"/>
              </a:solidFill>
              <a:latin typeface="Tahoma" pitchFamily="34" charset="0"/>
            </a:endParaRP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(1,2) joins with (2,3), but the other two tuples</a:t>
            </a: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are dangling.</a:t>
            </a:r>
          </a:p>
        </p:txBody>
      </p:sp>
      <p:sp>
        <p:nvSpPr>
          <p:cNvPr id="400397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060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4	5	</a:t>
            </a:r>
            <a:r>
              <a:rPr lang="en-US" altLang="zh-TW" b="1"/>
              <a:t>⊥</a:t>
            </a:r>
            <a:endParaRPr lang="en-US" altLang="zh-TW" b="1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</a:p>
        </p:txBody>
      </p:sp>
      <p:sp>
        <p:nvSpPr>
          <p:cNvPr id="400398" name="Line 14"/>
          <p:cNvSpPr>
            <a:spLocks noChangeShapeType="1"/>
          </p:cNvSpPr>
          <p:nvPr/>
        </p:nvSpPr>
        <p:spPr bwMode="auto">
          <a:xfrm flipV="1">
            <a:off x="4267200" y="5013325"/>
            <a:ext cx="2465388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0399" name="Line 15"/>
          <p:cNvSpPr>
            <a:spLocks noChangeShapeType="1"/>
          </p:cNvSpPr>
          <p:nvPr/>
        </p:nvSpPr>
        <p:spPr bwMode="auto">
          <a:xfrm flipH="1">
            <a:off x="5076825" y="4648200"/>
            <a:ext cx="28575" cy="122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0400" name="Line 16"/>
          <p:cNvSpPr>
            <a:spLocks noChangeShapeType="1"/>
          </p:cNvSpPr>
          <p:nvPr/>
        </p:nvSpPr>
        <p:spPr bwMode="auto">
          <a:xfrm>
            <a:off x="5867400" y="4648200"/>
            <a:ext cx="0" cy="122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2017713" y="4437063"/>
            <a:ext cx="682625" cy="655637"/>
            <a:chOff x="567" y="935"/>
            <a:chExt cx="430" cy="413"/>
          </a:xfrm>
        </p:grpSpPr>
        <p:grpSp>
          <p:nvGrpSpPr>
            <p:cNvPr id="400407" name="Group 23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00408" name="AutoShape 2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0409" name="AutoShape 2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0410" name="Text Box 26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0411" name="Text Box 27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205105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413" name="Rectangle 29"/>
          <p:cNvSpPr>
            <a:spLocks noChangeArrowheads="1"/>
          </p:cNvSpPr>
          <p:nvPr/>
        </p:nvSpPr>
        <p:spPr bwMode="auto">
          <a:xfrm>
            <a:off x="3995738" y="4437063"/>
            <a:ext cx="3024187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12" grpId="0" animBg="1"/>
      <p:bldP spid="4004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BF3C-B273-4C14-8C24-3662A13B1A60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4267200" y="4648200"/>
            <a:ext cx="2667000" cy="1157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1411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1413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1414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1415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1416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14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Right Outer Join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7312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(1,2) joins with (2,3), but the other two tuples</a:t>
            </a:r>
          </a:p>
          <a:p>
            <a:pPr eaLnBrk="0" hangingPunct="0"/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are dangling.</a:t>
            </a:r>
          </a:p>
        </p:txBody>
      </p:sp>
      <p:sp>
        <p:nvSpPr>
          <p:cNvPr id="401421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49387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1	2	3</a:t>
            </a:r>
            <a:endParaRPr lang="en-US" altLang="zh-TW" b="1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/>
              <a:t>⊥</a:t>
            </a:r>
            <a:r>
              <a:rPr lang="en-US" altLang="zh-TW"/>
              <a:t> </a:t>
            </a:r>
            <a:r>
              <a:rPr lang="en-US" altLang="zh-TW">
                <a:latin typeface="Tahoma" pitchFamily="34" charset="0"/>
              </a:rPr>
              <a:t>	6	7</a:t>
            </a:r>
          </a:p>
        </p:txBody>
      </p:sp>
      <p:sp>
        <p:nvSpPr>
          <p:cNvPr id="401422" name="Line 14"/>
          <p:cNvSpPr>
            <a:spLocks noChangeShapeType="1"/>
          </p:cNvSpPr>
          <p:nvPr/>
        </p:nvSpPr>
        <p:spPr bwMode="auto">
          <a:xfrm>
            <a:off x="4267200" y="5029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1423" name="Line 15"/>
          <p:cNvSpPr>
            <a:spLocks noChangeShapeType="1"/>
          </p:cNvSpPr>
          <p:nvPr/>
        </p:nvSpPr>
        <p:spPr bwMode="auto">
          <a:xfrm flipH="1">
            <a:off x="5076825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1424" name="Line 16"/>
          <p:cNvSpPr>
            <a:spLocks noChangeShapeType="1"/>
          </p:cNvSpPr>
          <p:nvPr/>
        </p:nvSpPr>
        <p:spPr bwMode="auto">
          <a:xfrm>
            <a:off x="5867400" y="4648200"/>
            <a:ext cx="0" cy="1157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1430" name="Group 22"/>
          <p:cNvGrpSpPr>
            <a:grpSpLocks/>
          </p:cNvGrpSpPr>
          <p:nvPr/>
        </p:nvGrpSpPr>
        <p:grpSpPr bwMode="auto">
          <a:xfrm>
            <a:off x="1979613" y="4437063"/>
            <a:ext cx="695325" cy="655637"/>
            <a:chOff x="567" y="935"/>
            <a:chExt cx="438" cy="413"/>
          </a:xfrm>
        </p:grpSpPr>
        <p:grpSp>
          <p:nvGrpSpPr>
            <p:cNvPr id="401431" name="Group 23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01432" name="AutoShape 2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1433" name="AutoShape 2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1434" name="Text Box 26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1435" name="Text Box 27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  <p:sp>
        <p:nvSpPr>
          <p:cNvPr id="401436" name="Rectangle 28"/>
          <p:cNvSpPr>
            <a:spLocks noChangeArrowheads="1"/>
          </p:cNvSpPr>
          <p:nvPr/>
        </p:nvSpPr>
        <p:spPr bwMode="auto">
          <a:xfrm>
            <a:off x="3995738" y="4508500"/>
            <a:ext cx="3024187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37" name="Rectangle 29"/>
          <p:cNvSpPr>
            <a:spLocks noChangeArrowheads="1"/>
          </p:cNvSpPr>
          <p:nvPr/>
        </p:nvSpPr>
        <p:spPr bwMode="auto">
          <a:xfrm>
            <a:off x="5724525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01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36" grpId="0" animBg="1"/>
      <p:bldP spid="4014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FA47-40CD-4505-916D-4BDBBA2CBA16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/>
              <a:t>Theta-Outer Join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2"/>
                </a:solidFill>
              </a:rPr>
              <a:t>Denoted by </a:t>
            </a:r>
            <a:r>
              <a:rPr lang="en-US" altLang="zh-TW" sz="3600">
                <a:solidFill>
                  <a:srgbClr val="0000FF"/>
                </a:solidFill>
              </a:rPr>
              <a:t>R        S</a:t>
            </a:r>
            <a:r>
              <a:rPr lang="en-US" altLang="zh-TW">
                <a:solidFill>
                  <a:srgbClr val="0000FF"/>
                </a:solidFill>
              </a:rPr>
              <a:t> </a:t>
            </a:r>
          </a:p>
          <a:p>
            <a:r>
              <a:rPr lang="en-US" altLang="zh-TW">
                <a:solidFill>
                  <a:srgbClr val="0000FF"/>
                </a:solidFill>
              </a:rPr>
              <a:t>Left Theta outer join:</a:t>
            </a:r>
            <a:r>
              <a:rPr lang="en-US" altLang="zh-TW"/>
              <a:t> R        S is like outer join, but only dangling tuples of </a:t>
            </a:r>
            <a:r>
              <a:rPr lang="en-US" altLang="zh-TW">
                <a:solidFill>
                  <a:srgbClr val="0000FF"/>
                </a:solidFill>
              </a:rPr>
              <a:t>left</a:t>
            </a:r>
            <a:r>
              <a:rPr lang="en-US" altLang="zh-TW"/>
              <a:t> arguments R are padded with ⊥.</a:t>
            </a:r>
          </a:p>
          <a:p>
            <a:r>
              <a:rPr lang="en-US" altLang="zh-TW">
                <a:solidFill>
                  <a:srgbClr val="0000FF"/>
                </a:solidFill>
              </a:rPr>
              <a:t>Right Theta outer join:</a:t>
            </a:r>
            <a:r>
              <a:rPr lang="en-US" altLang="zh-TW"/>
              <a:t> R        S is like outer join, but only dangling tuples of </a:t>
            </a:r>
            <a:r>
              <a:rPr lang="en-US" altLang="zh-TW">
                <a:solidFill>
                  <a:srgbClr val="0000FF"/>
                </a:solidFill>
              </a:rPr>
              <a:t>right</a:t>
            </a:r>
            <a:r>
              <a:rPr lang="en-US" altLang="zh-TW"/>
              <a:t> arguments R are padded with ⊥.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grpSp>
        <p:nvGrpSpPr>
          <p:cNvPr id="402449" name="Group 17"/>
          <p:cNvGrpSpPr>
            <a:grpSpLocks/>
          </p:cNvGrpSpPr>
          <p:nvPr/>
        </p:nvGrpSpPr>
        <p:grpSpPr bwMode="auto">
          <a:xfrm>
            <a:off x="6194425" y="2565400"/>
            <a:ext cx="682625" cy="792163"/>
            <a:chOff x="3833" y="1616"/>
            <a:chExt cx="430" cy="499"/>
          </a:xfrm>
        </p:grpSpPr>
        <p:grpSp>
          <p:nvGrpSpPr>
            <p:cNvPr id="402437" name="Group 5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402438" name="AutoShape 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2439" name="AutoShape 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2440" name="Text Box 8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2441" name="Text Box 9"/>
            <p:cNvSpPr txBox="1">
              <a:spLocks noChangeArrowheads="1"/>
            </p:cNvSpPr>
            <p:nvPr/>
          </p:nvSpPr>
          <p:spPr bwMode="auto">
            <a:xfrm>
              <a:off x="4059" y="179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  <p:sp>
          <p:nvSpPr>
            <p:cNvPr id="402448" name="Text Box 16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402450" name="Group 18"/>
          <p:cNvGrpSpPr>
            <a:grpSpLocks/>
          </p:cNvGrpSpPr>
          <p:nvPr/>
        </p:nvGrpSpPr>
        <p:grpSpPr bwMode="auto">
          <a:xfrm>
            <a:off x="6443663" y="4076700"/>
            <a:ext cx="695325" cy="792163"/>
            <a:chOff x="3833" y="1616"/>
            <a:chExt cx="438" cy="499"/>
          </a:xfrm>
        </p:grpSpPr>
        <p:grpSp>
          <p:nvGrpSpPr>
            <p:cNvPr id="402451" name="Group 19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402452" name="AutoShape 20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2453" name="AutoShape 21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2454" name="Text Box 22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2455" name="Text Box 23"/>
            <p:cNvSpPr txBox="1">
              <a:spLocks noChangeArrowheads="1"/>
            </p:cNvSpPr>
            <p:nvPr/>
          </p:nvSpPr>
          <p:spPr bwMode="auto">
            <a:xfrm>
              <a:off x="4059" y="1798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  <p:sp>
          <p:nvSpPr>
            <p:cNvPr id="402456" name="Text Box 24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402457" name="Group 25"/>
          <p:cNvGrpSpPr>
            <a:grpSpLocks/>
          </p:cNvGrpSpPr>
          <p:nvPr/>
        </p:nvGrpSpPr>
        <p:grpSpPr bwMode="auto">
          <a:xfrm>
            <a:off x="4533900" y="1989138"/>
            <a:ext cx="542925" cy="792162"/>
            <a:chOff x="3833" y="1616"/>
            <a:chExt cx="342" cy="499"/>
          </a:xfrm>
        </p:grpSpPr>
        <p:grpSp>
          <p:nvGrpSpPr>
            <p:cNvPr id="402458" name="Group 26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402459" name="AutoShape 2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2460" name="AutoShape 2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2461" name="Text Box 29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2462" name="Text Box 30"/>
            <p:cNvSpPr txBox="1">
              <a:spLocks noChangeArrowheads="1"/>
            </p:cNvSpPr>
            <p:nvPr/>
          </p:nvSpPr>
          <p:spPr bwMode="auto">
            <a:xfrm>
              <a:off x="4059" y="17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  <p:sp>
          <p:nvSpPr>
            <p:cNvPr id="402463" name="Text Box 31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7A5E-80C7-4FA7-85E3-CAC3D1361416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4267200" y="4648200"/>
            <a:ext cx="3400425" cy="15176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3459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3460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3461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3462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3463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3464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3465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3466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346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Theta-Outer Join</a:t>
            </a: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5853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8769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R.B	S.B    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>
                <a:latin typeface="Tahoma" pitchFamily="34" charset="0"/>
              </a:rPr>
              <a:t>1	2	2       3</a:t>
            </a:r>
          </a:p>
          <a:p>
            <a:pPr eaLnBrk="0" hangingPunct="0"/>
            <a:r>
              <a:rPr lang="en-US" altLang="zh-TW" b="1">
                <a:latin typeface="Tahoma" pitchFamily="34" charset="0"/>
              </a:rPr>
              <a:t>			4 	5       </a:t>
            </a:r>
            <a:r>
              <a:rPr lang="en-US" altLang="zh-TW" b="1"/>
              <a:t>⊥        ⊥</a:t>
            </a:r>
            <a:endParaRPr lang="en-US" altLang="zh-TW" b="1">
              <a:latin typeface="Tahoma" pitchFamily="34" charset="0"/>
            </a:endParaRPr>
          </a:p>
          <a:p>
            <a:pPr eaLnBrk="0" hangingPunct="0"/>
            <a:r>
              <a:rPr lang="en-US" altLang="zh-TW" b="1">
                <a:latin typeface="Tahoma" pitchFamily="34" charset="0"/>
              </a:rPr>
              <a:t> 			</a:t>
            </a:r>
            <a:r>
              <a:rPr lang="en-US" altLang="zh-TW" b="1"/>
              <a:t>⊥       ⊥</a:t>
            </a:r>
            <a:r>
              <a:rPr lang="en-US" altLang="zh-TW"/>
              <a:t> </a:t>
            </a:r>
            <a:r>
              <a:rPr lang="en-US" altLang="zh-TW" b="1">
                <a:latin typeface="Tahoma" pitchFamily="34" charset="0"/>
              </a:rPr>
              <a:t>	6       7</a:t>
            </a:r>
          </a:p>
        </p:txBody>
      </p:sp>
      <p:sp>
        <p:nvSpPr>
          <p:cNvPr id="403472" name="Line 16"/>
          <p:cNvSpPr>
            <a:spLocks noChangeShapeType="1"/>
          </p:cNvSpPr>
          <p:nvPr/>
        </p:nvSpPr>
        <p:spPr bwMode="auto">
          <a:xfrm>
            <a:off x="5867400" y="4648200"/>
            <a:ext cx="0" cy="151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3491" name="Group 35"/>
          <p:cNvGrpSpPr>
            <a:grpSpLocks/>
          </p:cNvGrpSpPr>
          <p:nvPr/>
        </p:nvGrpSpPr>
        <p:grpSpPr bwMode="auto">
          <a:xfrm>
            <a:off x="1758950" y="4437063"/>
            <a:ext cx="1012825" cy="863600"/>
            <a:chOff x="1108" y="2795"/>
            <a:chExt cx="638" cy="544"/>
          </a:xfrm>
        </p:grpSpPr>
        <p:grpSp>
          <p:nvGrpSpPr>
            <p:cNvPr id="403479" name="Group 23"/>
            <p:cNvGrpSpPr>
              <a:grpSpLocks/>
            </p:cNvGrpSpPr>
            <p:nvPr/>
          </p:nvGrpSpPr>
          <p:grpSpPr bwMode="auto">
            <a:xfrm>
              <a:off x="1268" y="2976"/>
              <a:ext cx="272" cy="136"/>
              <a:chOff x="975" y="482"/>
              <a:chExt cx="272" cy="136"/>
            </a:xfrm>
          </p:grpSpPr>
          <p:sp>
            <p:nvSpPr>
              <p:cNvPr id="403480" name="AutoShape 2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3481" name="AutoShape 2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3482" name="Text Box 26"/>
            <p:cNvSpPr txBox="1">
              <a:spLocks noChangeArrowheads="1"/>
            </p:cNvSpPr>
            <p:nvPr/>
          </p:nvSpPr>
          <p:spPr bwMode="auto">
            <a:xfrm>
              <a:off x="1313" y="27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3483" name="Text Box 27"/>
            <p:cNvSpPr txBox="1">
              <a:spLocks noChangeArrowheads="1"/>
            </p:cNvSpPr>
            <p:nvPr/>
          </p:nvSpPr>
          <p:spPr bwMode="auto">
            <a:xfrm>
              <a:off x="1494" y="297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  <p:sp>
          <p:nvSpPr>
            <p:cNvPr id="403484" name="Text Box 28"/>
            <p:cNvSpPr txBox="1">
              <a:spLocks noChangeArrowheads="1"/>
            </p:cNvSpPr>
            <p:nvPr/>
          </p:nvSpPr>
          <p:spPr bwMode="auto">
            <a:xfrm>
              <a:off x="1108" y="3108"/>
              <a:ext cx="6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R.B=S.B</a:t>
              </a:r>
            </a:p>
          </p:txBody>
        </p:sp>
      </p:grpSp>
      <p:sp>
        <p:nvSpPr>
          <p:cNvPr id="403486" name="Line 30"/>
          <p:cNvSpPr>
            <a:spLocks noChangeShapeType="1"/>
          </p:cNvSpPr>
          <p:nvPr/>
        </p:nvSpPr>
        <p:spPr bwMode="auto">
          <a:xfrm>
            <a:off x="4284663" y="5013325"/>
            <a:ext cx="33829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3487" name="Line 31"/>
          <p:cNvSpPr>
            <a:spLocks noChangeShapeType="1"/>
          </p:cNvSpPr>
          <p:nvPr/>
        </p:nvSpPr>
        <p:spPr bwMode="auto">
          <a:xfrm>
            <a:off x="6732588" y="4652963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3492" name="Line 36"/>
          <p:cNvSpPr>
            <a:spLocks noChangeShapeType="1"/>
          </p:cNvSpPr>
          <p:nvPr/>
        </p:nvSpPr>
        <p:spPr bwMode="auto">
          <a:xfrm>
            <a:off x="4932363" y="4652963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3493" name="Text Box 37"/>
          <p:cNvSpPr txBox="1">
            <a:spLocks noChangeArrowheads="1"/>
          </p:cNvSpPr>
          <p:nvPr/>
        </p:nvSpPr>
        <p:spPr bwMode="auto">
          <a:xfrm>
            <a:off x="3635375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3494" name="Text Box 38"/>
          <p:cNvSpPr txBox="1">
            <a:spLocks noChangeArrowheads="1"/>
          </p:cNvSpPr>
          <p:nvPr/>
        </p:nvSpPr>
        <p:spPr bwMode="auto">
          <a:xfrm>
            <a:off x="7308850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3495" name="Rectangle 39"/>
          <p:cNvSpPr>
            <a:spLocks noChangeArrowheads="1"/>
          </p:cNvSpPr>
          <p:nvPr/>
        </p:nvSpPr>
        <p:spPr bwMode="auto">
          <a:xfrm>
            <a:off x="1403350" y="5013325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3496" name="Rectangle 40"/>
          <p:cNvSpPr>
            <a:spLocks noChangeArrowheads="1"/>
          </p:cNvSpPr>
          <p:nvPr/>
        </p:nvSpPr>
        <p:spPr bwMode="auto">
          <a:xfrm>
            <a:off x="3995738" y="4437063"/>
            <a:ext cx="3889375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3497" name="Rectangle 41"/>
          <p:cNvSpPr>
            <a:spLocks noChangeArrowheads="1"/>
          </p:cNvSpPr>
          <p:nvPr/>
        </p:nvSpPr>
        <p:spPr bwMode="auto">
          <a:xfrm>
            <a:off x="205105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3498" name="Rectangle 42"/>
          <p:cNvSpPr>
            <a:spLocks noChangeArrowheads="1"/>
          </p:cNvSpPr>
          <p:nvPr/>
        </p:nvSpPr>
        <p:spPr bwMode="auto">
          <a:xfrm>
            <a:off x="5724525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403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95" grpId="0" animBg="1"/>
      <p:bldP spid="403496" grpId="0" animBg="1"/>
      <p:bldP spid="403497" grpId="0" animBg="1"/>
      <p:bldP spid="40349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F0A6-E259-44C8-9530-7B472AF6D8E0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4267200" y="4648200"/>
            <a:ext cx="3400425" cy="1157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4483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4484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485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4486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4487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489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4490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44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Left Theta-Outer Join</a:t>
            </a:r>
          </a:p>
        </p:txBody>
      </p:sp>
      <p:sp>
        <p:nvSpPr>
          <p:cNvPr id="404492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5853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876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R.B	S.B    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>
                <a:latin typeface="Tahoma" pitchFamily="34" charset="0"/>
              </a:rPr>
              <a:t>1	2	2       3</a:t>
            </a:r>
          </a:p>
          <a:p>
            <a:pPr eaLnBrk="0" hangingPunct="0"/>
            <a:r>
              <a:rPr lang="en-US" altLang="zh-TW" b="1">
                <a:latin typeface="Tahoma" pitchFamily="34" charset="0"/>
              </a:rPr>
              <a:t>			4 	5       </a:t>
            </a:r>
            <a:r>
              <a:rPr lang="en-US" altLang="zh-TW" b="1"/>
              <a:t>⊥        ⊥</a:t>
            </a:r>
            <a:endParaRPr lang="en-US" altLang="zh-TW" b="1">
              <a:latin typeface="Tahoma" pitchFamily="34" charset="0"/>
            </a:endParaRPr>
          </a:p>
        </p:txBody>
      </p:sp>
      <p:sp>
        <p:nvSpPr>
          <p:cNvPr id="404494" name="Line 14"/>
          <p:cNvSpPr>
            <a:spLocks noChangeShapeType="1"/>
          </p:cNvSpPr>
          <p:nvPr/>
        </p:nvSpPr>
        <p:spPr bwMode="auto">
          <a:xfrm>
            <a:off x="5867400" y="4648200"/>
            <a:ext cx="0" cy="1157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4502" name="Line 22"/>
          <p:cNvSpPr>
            <a:spLocks noChangeShapeType="1"/>
          </p:cNvSpPr>
          <p:nvPr/>
        </p:nvSpPr>
        <p:spPr bwMode="auto">
          <a:xfrm>
            <a:off x="4284663" y="5013325"/>
            <a:ext cx="33829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03" name="Line 23"/>
          <p:cNvSpPr>
            <a:spLocks noChangeShapeType="1"/>
          </p:cNvSpPr>
          <p:nvPr/>
        </p:nvSpPr>
        <p:spPr bwMode="auto">
          <a:xfrm>
            <a:off x="6732588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04" name="Line 24"/>
          <p:cNvSpPr>
            <a:spLocks noChangeShapeType="1"/>
          </p:cNvSpPr>
          <p:nvPr/>
        </p:nvSpPr>
        <p:spPr bwMode="auto">
          <a:xfrm>
            <a:off x="4932363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04506" name="Group 26"/>
          <p:cNvGrpSpPr>
            <a:grpSpLocks/>
          </p:cNvGrpSpPr>
          <p:nvPr/>
        </p:nvGrpSpPr>
        <p:grpSpPr bwMode="auto">
          <a:xfrm>
            <a:off x="1758950" y="4437063"/>
            <a:ext cx="1012825" cy="863600"/>
            <a:chOff x="1108" y="2795"/>
            <a:chExt cx="638" cy="544"/>
          </a:xfrm>
        </p:grpSpPr>
        <p:grpSp>
          <p:nvGrpSpPr>
            <p:cNvPr id="404496" name="Group 16"/>
            <p:cNvGrpSpPr>
              <a:grpSpLocks/>
            </p:cNvGrpSpPr>
            <p:nvPr/>
          </p:nvGrpSpPr>
          <p:grpSpPr bwMode="auto">
            <a:xfrm>
              <a:off x="1268" y="2976"/>
              <a:ext cx="272" cy="136"/>
              <a:chOff x="975" y="482"/>
              <a:chExt cx="272" cy="136"/>
            </a:xfrm>
          </p:grpSpPr>
          <p:sp>
            <p:nvSpPr>
              <p:cNvPr id="404497" name="AutoShape 1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4498" name="AutoShape 1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4499" name="Text Box 19"/>
            <p:cNvSpPr txBox="1">
              <a:spLocks noChangeArrowheads="1"/>
            </p:cNvSpPr>
            <p:nvPr/>
          </p:nvSpPr>
          <p:spPr bwMode="auto">
            <a:xfrm>
              <a:off x="1313" y="27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4501" name="Text Box 21"/>
            <p:cNvSpPr txBox="1">
              <a:spLocks noChangeArrowheads="1"/>
            </p:cNvSpPr>
            <p:nvPr/>
          </p:nvSpPr>
          <p:spPr bwMode="auto">
            <a:xfrm>
              <a:off x="1108" y="3108"/>
              <a:ext cx="6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R.B=S.B</a:t>
              </a:r>
            </a:p>
          </p:txBody>
        </p:sp>
        <p:sp>
          <p:nvSpPr>
            <p:cNvPr id="404505" name="Text Box 25"/>
            <p:cNvSpPr txBox="1">
              <a:spLocks noChangeArrowheads="1"/>
            </p:cNvSpPr>
            <p:nvPr/>
          </p:nvSpPr>
          <p:spPr bwMode="auto">
            <a:xfrm>
              <a:off x="1532" y="295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i="1"/>
                <a:t>L</a:t>
              </a:r>
            </a:p>
          </p:txBody>
        </p:sp>
      </p:grpSp>
      <p:sp>
        <p:nvSpPr>
          <p:cNvPr id="404507" name="Text Box 27"/>
          <p:cNvSpPr txBox="1">
            <a:spLocks noChangeArrowheads="1"/>
          </p:cNvSpPr>
          <p:nvPr/>
        </p:nvSpPr>
        <p:spPr bwMode="auto">
          <a:xfrm>
            <a:off x="3635375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4508" name="Text Box 28"/>
          <p:cNvSpPr txBox="1">
            <a:spLocks noChangeArrowheads="1"/>
          </p:cNvSpPr>
          <p:nvPr/>
        </p:nvSpPr>
        <p:spPr bwMode="auto">
          <a:xfrm>
            <a:off x="7308850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4509" name="Rectangle 29"/>
          <p:cNvSpPr>
            <a:spLocks noChangeArrowheads="1"/>
          </p:cNvSpPr>
          <p:nvPr/>
        </p:nvSpPr>
        <p:spPr bwMode="auto">
          <a:xfrm>
            <a:off x="1403350" y="5013325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4510" name="Rectangle 30"/>
          <p:cNvSpPr>
            <a:spLocks noChangeArrowheads="1"/>
          </p:cNvSpPr>
          <p:nvPr/>
        </p:nvSpPr>
        <p:spPr bwMode="auto">
          <a:xfrm>
            <a:off x="205105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4511" name="Rectangle 31"/>
          <p:cNvSpPr>
            <a:spLocks noChangeArrowheads="1"/>
          </p:cNvSpPr>
          <p:nvPr/>
        </p:nvSpPr>
        <p:spPr bwMode="auto">
          <a:xfrm>
            <a:off x="3995738" y="4437063"/>
            <a:ext cx="3889375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09" grpId="0" animBg="1"/>
      <p:bldP spid="404510" grpId="0" animBg="1"/>
      <p:bldP spid="4045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538-2FDD-4549-BDDB-E1DA23DA23D1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4267200" y="4648200"/>
            <a:ext cx="3400425" cy="1157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05511" name="Group 7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5513" name="Line 9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551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Right Theta-Outer Join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1431925" y="2243138"/>
            <a:ext cx="5853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1	2			2	3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4	5			6	7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1508125" y="4605338"/>
            <a:ext cx="576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         S =		A	R.B	S.B    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</a:t>
            </a:r>
            <a:r>
              <a:rPr lang="en-US" altLang="zh-TW" b="1">
                <a:latin typeface="Tahoma" pitchFamily="34" charset="0"/>
              </a:rPr>
              <a:t>1	2	2       3</a:t>
            </a:r>
          </a:p>
          <a:p>
            <a:pPr eaLnBrk="0" hangingPunct="0"/>
            <a:r>
              <a:rPr lang="en-US" altLang="zh-TW" b="1">
                <a:latin typeface="Tahoma" pitchFamily="34" charset="0"/>
              </a:rPr>
              <a:t> 			</a:t>
            </a:r>
            <a:r>
              <a:rPr lang="en-US" altLang="zh-TW" b="1"/>
              <a:t>⊥       ⊥</a:t>
            </a:r>
            <a:r>
              <a:rPr lang="en-US" altLang="zh-TW"/>
              <a:t> </a:t>
            </a:r>
            <a:r>
              <a:rPr lang="en-US" altLang="zh-TW" b="1">
                <a:latin typeface="Tahoma" pitchFamily="34" charset="0"/>
              </a:rPr>
              <a:t>	6       7</a:t>
            </a:r>
          </a:p>
        </p:txBody>
      </p:sp>
      <p:sp>
        <p:nvSpPr>
          <p:cNvPr id="405518" name="Line 14"/>
          <p:cNvSpPr>
            <a:spLocks noChangeShapeType="1"/>
          </p:cNvSpPr>
          <p:nvPr/>
        </p:nvSpPr>
        <p:spPr bwMode="auto">
          <a:xfrm>
            <a:off x="5867400" y="4648200"/>
            <a:ext cx="0" cy="1157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5526" name="Line 22"/>
          <p:cNvSpPr>
            <a:spLocks noChangeShapeType="1"/>
          </p:cNvSpPr>
          <p:nvPr/>
        </p:nvSpPr>
        <p:spPr bwMode="auto">
          <a:xfrm>
            <a:off x="4284663" y="5013325"/>
            <a:ext cx="33829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5527" name="Line 23"/>
          <p:cNvSpPr>
            <a:spLocks noChangeShapeType="1"/>
          </p:cNvSpPr>
          <p:nvPr/>
        </p:nvSpPr>
        <p:spPr bwMode="auto">
          <a:xfrm>
            <a:off x="6732588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5528" name="Line 24"/>
          <p:cNvSpPr>
            <a:spLocks noChangeShapeType="1"/>
          </p:cNvSpPr>
          <p:nvPr/>
        </p:nvSpPr>
        <p:spPr bwMode="auto">
          <a:xfrm>
            <a:off x="4932363" y="4652963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05529" name="Group 25"/>
          <p:cNvGrpSpPr>
            <a:grpSpLocks/>
          </p:cNvGrpSpPr>
          <p:nvPr/>
        </p:nvGrpSpPr>
        <p:grpSpPr bwMode="auto">
          <a:xfrm>
            <a:off x="1758950" y="4437063"/>
            <a:ext cx="1027113" cy="863600"/>
            <a:chOff x="1108" y="2795"/>
            <a:chExt cx="647" cy="544"/>
          </a:xfrm>
        </p:grpSpPr>
        <p:grpSp>
          <p:nvGrpSpPr>
            <p:cNvPr id="405530" name="Group 26"/>
            <p:cNvGrpSpPr>
              <a:grpSpLocks/>
            </p:cNvGrpSpPr>
            <p:nvPr/>
          </p:nvGrpSpPr>
          <p:grpSpPr bwMode="auto">
            <a:xfrm>
              <a:off x="1268" y="2976"/>
              <a:ext cx="272" cy="136"/>
              <a:chOff x="975" y="482"/>
              <a:chExt cx="272" cy="136"/>
            </a:xfrm>
          </p:grpSpPr>
          <p:sp>
            <p:nvSpPr>
              <p:cNvPr id="405531" name="AutoShape 2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5532" name="AutoShape 2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5533" name="Text Box 29"/>
            <p:cNvSpPr txBox="1">
              <a:spLocks noChangeArrowheads="1"/>
            </p:cNvSpPr>
            <p:nvPr/>
          </p:nvSpPr>
          <p:spPr bwMode="auto">
            <a:xfrm>
              <a:off x="1313" y="27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05534" name="Text Box 30"/>
            <p:cNvSpPr txBox="1">
              <a:spLocks noChangeArrowheads="1"/>
            </p:cNvSpPr>
            <p:nvPr/>
          </p:nvSpPr>
          <p:spPr bwMode="auto">
            <a:xfrm>
              <a:off x="1108" y="3108"/>
              <a:ext cx="6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R.B=S.B</a:t>
              </a:r>
            </a:p>
          </p:txBody>
        </p:sp>
        <p:sp>
          <p:nvSpPr>
            <p:cNvPr id="405535" name="Text Box 31"/>
            <p:cNvSpPr txBox="1">
              <a:spLocks noChangeArrowheads="1"/>
            </p:cNvSpPr>
            <p:nvPr/>
          </p:nvSpPr>
          <p:spPr bwMode="auto">
            <a:xfrm>
              <a:off x="1532" y="295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i="1"/>
                <a:t>R</a:t>
              </a:r>
            </a:p>
          </p:txBody>
        </p:sp>
      </p:grpSp>
      <p:sp>
        <p:nvSpPr>
          <p:cNvPr id="405536" name="Text Box 32"/>
          <p:cNvSpPr txBox="1">
            <a:spLocks noChangeArrowheads="1"/>
          </p:cNvSpPr>
          <p:nvPr/>
        </p:nvSpPr>
        <p:spPr bwMode="auto">
          <a:xfrm>
            <a:off x="3635375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5537" name="Text Box 33"/>
          <p:cNvSpPr txBox="1">
            <a:spLocks noChangeArrowheads="1"/>
          </p:cNvSpPr>
          <p:nvPr/>
        </p:nvSpPr>
        <p:spPr bwMode="auto">
          <a:xfrm>
            <a:off x="7308850" y="256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05538" name="Rectangle 34"/>
          <p:cNvSpPr>
            <a:spLocks noChangeArrowheads="1"/>
          </p:cNvSpPr>
          <p:nvPr/>
        </p:nvSpPr>
        <p:spPr bwMode="auto">
          <a:xfrm>
            <a:off x="1403350" y="5013325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5539" name="Rectangle 35"/>
          <p:cNvSpPr>
            <a:spLocks noChangeArrowheads="1"/>
          </p:cNvSpPr>
          <p:nvPr/>
        </p:nvSpPr>
        <p:spPr bwMode="auto">
          <a:xfrm>
            <a:off x="5651500" y="2997200"/>
            <a:ext cx="180022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5540" name="Rectangle 36"/>
          <p:cNvSpPr>
            <a:spLocks noChangeArrowheads="1"/>
          </p:cNvSpPr>
          <p:nvPr/>
        </p:nvSpPr>
        <p:spPr bwMode="auto">
          <a:xfrm>
            <a:off x="3995738" y="4437063"/>
            <a:ext cx="3889375" cy="187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05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8" grpId="0" animBg="1"/>
      <p:bldP spid="405539" grpId="0" animBg="1"/>
      <p:bldP spid="40554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15F-C3C0-4458-B4EB-57CEF9286A95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7315200" cy="838200"/>
          </a:xfrm>
        </p:spPr>
        <p:txBody>
          <a:bodyPr/>
          <a:lstStyle/>
          <a:p>
            <a:r>
              <a:rPr lang="en-US" altLang="zh-TW" sz="4000"/>
              <a:t>Depend and Independent Operations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28775"/>
            <a:ext cx="73152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/>
              <a:t>R∩S = R – ( R – S )</a:t>
            </a:r>
          </a:p>
          <a:p>
            <a:pPr>
              <a:lnSpc>
                <a:spcPct val="90000"/>
              </a:lnSpc>
            </a:pPr>
            <a:r>
              <a:rPr lang="en-US" altLang="zh-TW" sz="3600"/>
              <a:t>R       S = σ</a:t>
            </a:r>
            <a:r>
              <a:rPr lang="en-US" altLang="zh-TW" sz="3600" i="1" baseline="-25000"/>
              <a:t>C </a:t>
            </a:r>
            <a:r>
              <a:rPr lang="en-US" altLang="zh-TW" sz="3600" i="1"/>
              <a:t>(</a:t>
            </a:r>
            <a:r>
              <a:rPr lang="en-US" altLang="zh-TW" sz="3600"/>
              <a:t>R × S</a:t>
            </a:r>
            <a:r>
              <a:rPr lang="en-US" altLang="zh-TW" sz="3600" i="1"/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3600"/>
              <a:t>R       S</a:t>
            </a:r>
            <a:r>
              <a:rPr lang="en-US" altLang="zh-TW" sz="3600" i="1"/>
              <a:t> </a:t>
            </a:r>
            <a:r>
              <a:rPr lang="en-US" altLang="zh-TW" sz="3600"/>
              <a:t>= π</a:t>
            </a:r>
            <a:r>
              <a:rPr lang="en-US" altLang="zh-TW" sz="3600" i="1" baseline="-25000"/>
              <a:t>L</a:t>
            </a:r>
            <a:r>
              <a:rPr lang="en-US" altLang="zh-TW" sz="3600" i="1"/>
              <a:t>(</a:t>
            </a:r>
            <a:r>
              <a:rPr lang="en-US" altLang="zh-TW" sz="3600"/>
              <a:t>σ</a:t>
            </a:r>
            <a:r>
              <a:rPr lang="en-US" altLang="zh-TW" sz="3600" i="1" baseline="-25000"/>
              <a:t>C</a:t>
            </a:r>
            <a:r>
              <a:rPr lang="en-US" altLang="zh-TW" sz="3600" i="1"/>
              <a:t> (</a:t>
            </a:r>
            <a:r>
              <a:rPr lang="en-US" altLang="zh-TW" sz="3600"/>
              <a:t>R × S</a:t>
            </a:r>
            <a:r>
              <a:rPr lang="en-US" altLang="zh-TW" sz="3600" i="1"/>
              <a:t>) )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C→R.A</a:t>
            </a:r>
            <a:r>
              <a:rPr lang="en-US" altLang="zh-TW" i="1" baseline="-25000"/>
              <a:t>1</a:t>
            </a:r>
            <a:r>
              <a:rPr lang="en-US" altLang="zh-TW" i="1"/>
              <a:t>=S. A</a:t>
            </a:r>
            <a:r>
              <a:rPr lang="en-US" altLang="zh-TW" i="1" baseline="-25000"/>
              <a:t>1 </a:t>
            </a:r>
            <a:r>
              <a:rPr lang="en-US" altLang="zh-TW" i="1"/>
              <a:t>AND R.A</a:t>
            </a:r>
            <a:r>
              <a:rPr lang="en-US" altLang="zh-TW" i="1" baseline="-25000"/>
              <a:t>2</a:t>
            </a:r>
            <a:r>
              <a:rPr lang="en-US" altLang="zh-TW" i="1"/>
              <a:t>=S. A</a:t>
            </a:r>
            <a:r>
              <a:rPr lang="en-US" altLang="zh-TW" i="1" baseline="-25000"/>
              <a:t>2 </a:t>
            </a:r>
            <a:r>
              <a:rPr lang="en-US" altLang="zh-TW" i="1"/>
              <a:t>AND … R.A</a:t>
            </a:r>
            <a:r>
              <a:rPr lang="en-US" altLang="zh-TW" i="1" baseline="-25000"/>
              <a:t>n</a:t>
            </a:r>
            <a:r>
              <a:rPr lang="en-US" altLang="zh-TW" i="1"/>
              <a:t>=S. A</a:t>
            </a:r>
            <a:r>
              <a:rPr lang="en-US" altLang="zh-TW" i="1" baseline="-2500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A</a:t>
            </a:r>
            <a:r>
              <a:rPr lang="en-US" altLang="zh-TW" i="1" baseline="-25000"/>
              <a:t>1</a:t>
            </a:r>
            <a:r>
              <a:rPr lang="en-US" altLang="zh-TW" i="1"/>
              <a:t>… A</a:t>
            </a:r>
            <a:r>
              <a:rPr lang="en-US" altLang="zh-TW" i="1" baseline="-25000"/>
              <a:t>n</a:t>
            </a:r>
            <a:r>
              <a:rPr lang="en-US" altLang="zh-TW" i="1"/>
              <a:t> </a:t>
            </a:r>
            <a:r>
              <a:rPr lang="en-US" altLang="zh-TW"/>
              <a:t>are all attributes </a:t>
            </a:r>
            <a:r>
              <a:rPr lang="en-US" altLang="zh-TW" u="sng">
                <a:solidFill>
                  <a:srgbClr val="0000FF"/>
                </a:solidFill>
              </a:rPr>
              <a:t>appearing in the schemas of both R and S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L = </a:t>
            </a:r>
            <a:r>
              <a:rPr lang="en-US" altLang="zh-TW" u="sng">
                <a:solidFill>
                  <a:srgbClr val="0000FF"/>
                </a:solidFill>
              </a:rPr>
              <a:t>list of attributes in the schema R</a:t>
            </a:r>
            <a:r>
              <a:rPr lang="en-US" altLang="zh-TW"/>
              <a:t> </a:t>
            </a:r>
            <a:r>
              <a:rPr lang="en-US" altLang="zh-TW" sz="3600">
                <a:solidFill>
                  <a:srgbClr val="FF0000"/>
                </a:solidFill>
              </a:rPr>
              <a:t>+</a:t>
            </a:r>
            <a:r>
              <a:rPr lang="en-US" altLang="zh-TW"/>
              <a:t> </a:t>
            </a:r>
            <a:r>
              <a:rPr lang="en-US" altLang="zh-TW" u="sng">
                <a:solidFill>
                  <a:srgbClr val="0000FF"/>
                </a:solidFill>
              </a:rPr>
              <a:t>attributes in the schema S that are not in schema of R</a:t>
            </a:r>
            <a:endParaRPr lang="en-US" altLang="zh-TW"/>
          </a:p>
        </p:txBody>
      </p:sp>
      <p:grpSp>
        <p:nvGrpSpPr>
          <p:cNvPr id="406539" name="Group 11"/>
          <p:cNvGrpSpPr>
            <a:grpSpLocks/>
          </p:cNvGrpSpPr>
          <p:nvPr/>
        </p:nvGrpSpPr>
        <p:grpSpPr bwMode="auto">
          <a:xfrm>
            <a:off x="2124075" y="2347913"/>
            <a:ext cx="431800" cy="504825"/>
            <a:chOff x="1474" y="1570"/>
            <a:chExt cx="272" cy="318"/>
          </a:xfrm>
        </p:grpSpPr>
        <p:grpSp>
          <p:nvGrpSpPr>
            <p:cNvPr id="406533" name="Group 5"/>
            <p:cNvGrpSpPr>
              <a:grpSpLocks/>
            </p:cNvGrpSpPr>
            <p:nvPr/>
          </p:nvGrpSpPr>
          <p:grpSpPr bwMode="auto">
            <a:xfrm>
              <a:off x="1474" y="1570"/>
              <a:ext cx="272" cy="136"/>
              <a:chOff x="975" y="482"/>
              <a:chExt cx="272" cy="136"/>
            </a:xfrm>
          </p:grpSpPr>
          <p:sp>
            <p:nvSpPr>
              <p:cNvPr id="406534" name="AutoShape 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6535" name="AutoShape 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6538" name="Text Box 10"/>
            <p:cNvSpPr txBox="1">
              <a:spLocks noChangeArrowheads="1"/>
            </p:cNvSpPr>
            <p:nvPr/>
          </p:nvSpPr>
          <p:spPr bwMode="auto">
            <a:xfrm>
              <a:off x="1488" y="165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406541" name="Group 13"/>
          <p:cNvGrpSpPr>
            <a:grpSpLocks/>
          </p:cNvGrpSpPr>
          <p:nvPr/>
        </p:nvGrpSpPr>
        <p:grpSpPr bwMode="auto">
          <a:xfrm>
            <a:off x="2051050" y="2997200"/>
            <a:ext cx="431800" cy="215900"/>
            <a:chOff x="975" y="482"/>
            <a:chExt cx="272" cy="136"/>
          </a:xfrm>
        </p:grpSpPr>
        <p:sp>
          <p:nvSpPr>
            <p:cNvPr id="406542" name="AutoShape 14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6543" name="AutoShape 15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F40B-120A-47A6-92BE-DA594503F7BF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315200" cy="838200"/>
          </a:xfrm>
        </p:spPr>
        <p:txBody>
          <a:bodyPr/>
          <a:lstStyle/>
          <a:p>
            <a:r>
              <a:rPr lang="en-US" altLang="zh-TW" sz="4000"/>
              <a:t>Depend and Independent Operations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557338"/>
            <a:ext cx="7315200" cy="5040312"/>
          </a:xfrm>
        </p:spPr>
        <p:txBody>
          <a:bodyPr/>
          <a:lstStyle/>
          <a:p>
            <a:r>
              <a:rPr lang="en-US" altLang="en-US"/>
              <a:t>δ</a:t>
            </a:r>
            <a:r>
              <a:rPr lang="en-US" altLang="zh-TW"/>
              <a:t> is a special case of γ</a:t>
            </a:r>
          </a:p>
          <a:p>
            <a:pPr lvl="1"/>
            <a:r>
              <a:rPr lang="en-US" altLang="zh-TW" sz="3200"/>
              <a:t>If R(A</a:t>
            </a:r>
            <a:r>
              <a:rPr lang="en-US" altLang="zh-TW" sz="3200" baseline="-25000"/>
              <a:t>1</a:t>
            </a:r>
            <a:r>
              <a:rPr lang="en-US" altLang="zh-TW" sz="3200"/>
              <a:t>, A</a:t>
            </a:r>
            <a:r>
              <a:rPr lang="en-US" altLang="zh-TW" sz="3200" baseline="-25000"/>
              <a:t>2</a:t>
            </a:r>
            <a:r>
              <a:rPr lang="en-US" altLang="zh-TW" sz="3200"/>
              <a:t>,…A</a:t>
            </a:r>
            <a:r>
              <a:rPr lang="en-US" altLang="zh-TW" sz="3200" baseline="-25000"/>
              <a:t>n</a:t>
            </a:r>
            <a:r>
              <a:rPr lang="en-US" altLang="zh-TW" sz="3200"/>
              <a:t>) is a relation, </a:t>
            </a:r>
          </a:p>
          <a:p>
            <a:pPr lvl="1"/>
            <a:r>
              <a:rPr lang="en-US" altLang="zh-TW" sz="3200"/>
              <a:t>then </a:t>
            </a:r>
            <a:r>
              <a:rPr lang="en-US" altLang="en-US" sz="3200"/>
              <a:t>δ</a:t>
            </a:r>
            <a:r>
              <a:rPr lang="en-US" altLang="zh-TW" sz="3200"/>
              <a:t>(R) = γ</a:t>
            </a:r>
            <a:r>
              <a:rPr lang="en-US" altLang="zh-TW" sz="3200" baseline="-25000"/>
              <a:t>A1, A2,…An </a:t>
            </a:r>
            <a:r>
              <a:rPr lang="en-US" altLang="zh-TW" sz="3200"/>
              <a:t>(R)</a:t>
            </a:r>
          </a:p>
          <a:p>
            <a:r>
              <a:rPr lang="en-US" altLang="zh-TW"/>
              <a:t>γ</a:t>
            </a:r>
            <a:r>
              <a:rPr lang="en-US" altLang="zh-TW" baseline="-25000"/>
              <a:t>A1, A2,…An </a:t>
            </a:r>
            <a:r>
              <a:rPr lang="en-US" altLang="zh-TW"/>
              <a:t>(R) = π</a:t>
            </a:r>
            <a:r>
              <a:rPr lang="en-US" altLang="zh-TW" baseline="-25000"/>
              <a:t>A1, A2,…An </a:t>
            </a:r>
            <a:r>
              <a:rPr lang="en-US" altLang="zh-TW"/>
              <a:t>(R)</a:t>
            </a:r>
          </a:p>
          <a:p>
            <a:pPr lvl="1"/>
            <a:endParaRPr lang="en-US" altLang="zh-TW" sz="2400"/>
          </a:p>
          <a:p>
            <a:endParaRPr lang="en-US" altLang="zh-TW" sz="28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81-822A-424E-A4C9-D10F015302E3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315200" cy="838200"/>
          </a:xfrm>
        </p:spPr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1088" y="968375"/>
            <a:ext cx="2751137" cy="5629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000"/>
              <a:t>:Union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:Intersect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:Difference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:Select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:Project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:Product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:Nature Join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:Rename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:Duplication Eliminate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 Sort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: Group+Aggregate</a:t>
            </a:r>
          </a:p>
        </p:txBody>
      </p:sp>
      <p:grpSp>
        <p:nvGrpSpPr>
          <p:cNvPr id="536580" name="Group 4"/>
          <p:cNvGrpSpPr>
            <a:grpSpLocks/>
          </p:cNvGrpSpPr>
          <p:nvPr/>
        </p:nvGrpSpPr>
        <p:grpSpPr bwMode="auto">
          <a:xfrm>
            <a:off x="3203575" y="4005263"/>
            <a:ext cx="431800" cy="215900"/>
            <a:chOff x="975" y="482"/>
            <a:chExt cx="272" cy="136"/>
          </a:xfrm>
        </p:grpSpPr>
        <p:sp>
          <p:nvSpPr>
            <p:cNvPr id="536581" name="AutoShape 5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6582" name="AutoShape 6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6583" name="Group 7"/>
          <p:cNvGrpSpPr>
            <a:grpSpLocks/>
          </p:cNvGrpSpPr>
          <p:nvPr/>
        </p:nvGrpSpPr>
        <p:grpSpPr bwMode="auto">
          <a:xfrm>
            <a:off x="5940425" y="2798763"/>
            <a:ext cx="431800" cy="485775"/>
            <a:chOff x="2925" y="1752"/>
            <a:chExt cx="272" cy="306"/>
          </a:xfrm>
        </p:grpSpPr>
        <p:grpSp>
          <p:nvGrpSpPr>
            <p:cNvPr id="536584" name="Group 8"/>
            <p:cNvGrpSpPr>
              <a:grpSpLocks/>
            </p:cNvGrpSpPr>
            <p:nvPr/>
          </p:nvGrpSpPr>
          <p:grpSpPr bwMode="auto">
            <a:xfrm>
              <a:off x="2925" y="1752"/>
              <a:ext cx="272" cy="136"/>
              <a:chOff x="975" y="482"/>
              <a:chExt cx="272" cy="136"/>
            </a:xfrm>
          </p:grpSpPr>
          <p:sp>
            <p:nvSpPr>
              <p:cNvPr id="536585" name="AutoShape 9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586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587" name="Text Box 11"/>
            <p:cNvSpPr txBox="1">
              <a:spLocks noChangeArrowheads="1"/>
            </p:cNvSpPr>
            <p:nvPr/>
          </p:nvSpPr>
          <p:spPr bwMode="auto">
            <a:xfrm>
              <a:off x="2932" y="182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C</a:t>
              </a:r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7269163" y="2492375"/>
            <a:ext cx="542925" cy="792163"/>
            <a:chOff x="3833" y="1616"/>
            <a:chExt cx="342" cy="499"/>
          </a:xfrm>
        </p:grpSpPr>
        <p:grpSp>
          <p:nvGrpSpPr>
            <p:cNvPr id="536589" name="Group 13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6590" name="AutoShape 14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591" name="AutoShape 15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592" name="Text Box 16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593" name="Text Box 17"/>
            <p:cNvSpPr txBox="1">
              <a:spLocks noChangeArrowheads="1"/>
            </p:cNvSpPr>
            <p:nvPr/>
          </p:nvSpPr>
          <p:spPr bwMode="auto">
            <a:xfrm>
              <a:off x="4059" y="17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  <p:sp>
          <p:nvSpPr>
            <p:cNvPr id="536594" name="Text Box 18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6595" name="Group 19"/>
          <p:cNvGrpSpPr>
            <a:grpSpLocks/>
          </p:cNvGrpSpPr>
          <p:nvPr/>
        </p:nvGrpSpPr>
        <p:grpSpPr bwMode="auto">
          <a:xfrm>
            <a:off x="6011863" y="3716338"/>
            <a:ext cx="431800" cy="503237"/>
            <a:chOff x="2744" y="1525"/>
            <a:chExt cx="272" cy="317"/>
          </a:xfrm>
        </p:grpSpPr>
        <p:grpSp>
          <p:nvGrpSpPr>
            <p:cNvPr id="536596" name="Group 20"/>
            <p:cNvGrpSpPr>
              <a:grpSpLocks/>
            </p:cNvGrpSpPr>
            <p:nvPr/>
          </p:nvGrpSpPr>
          <p:grpSpPr bwMode="auto">
            <a:xfrm>
              <a:off x="2744" y="1706"/>
              <a:ext cx="272" cy="136"/>
              <a:chOff x="975" y="482"/>
              <a:chExt cx="272" cy="136"/>
            </a:xfrm>
          </p:grpSpPr>
          <p:sp>
            <p:nvSpPr>
              <p:cNvPr id="536597" name="AutoShape 21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598" name="AutoShape 22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789" y="15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</p:grpSp>
      <p:grpSp>
        <p:nvGrpSpPr>
          <p:cNvPr id="536600" name="Group 24"/>
          <p:cNvGrpSpPr>
            <a:grpSpLocks/>
          </p:cNvGrpSpPr>
          <p:nvPr/>
        </p:nvGrpSpPr>
        <p:grpSpPr bwMode="auto">
          <a:xfrm>
            <a:off x="8461375" y="2133600"/>
            <a:ext cx="682625" cy="792163"/>
            <a:chOff x="3833" y="1616"/>
            <a:chExt cx="430" cy="499"/>
          </a:xfrm>
        </p:grpSpPr>
        <p:grpSp>
          <p:nvGrpSpPr>
            <p:cNvPr id="536601" name="Group 25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6602" name="AutoShape 2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603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604" name="Text Box 28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605" name="Text Box 29"/>
            <p:cNvSpPr txBox="1">
              <a:spLocks noChangeArrowheads="1"/>
            </p:cNvSpPr>
            <p:nvPr/>
          </p:nvSpPr>
          <p:spPr bwMode="auto">
            <a:xfrm>
              <a:off x="4059" y="179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6607" name="Group 31"/>
          <p:cNvGrpSpPr>
            <a:grpSpLocks/>
          </p:cNvGrpSpPr>
          <p:nvPr/>
        </p:nvGrpSpPr>
        <p:grpSpPr bwMode="auto">
          <a:xfrm>
            <a:off x="8448675" y="2852738"/>
            <a:ext cx="695325" cy="792162"/>
            <a:chOff x="3833" y="1616"/>
            <a:chExt cx="438" cy="499"/>
          </a:xfrm>
        </p:grpSpPr>
        <p:grpSp>
          <p:nvGrpSpPr>
            <p:cNvPr id="536608" name="Group 32"/>
            <p:cNvGrpSpPr>
              <a:grpSpLocks/>
            </p:cNvGrpSpPr>
            <p:nvPr/>
          </p:nvGrpSpPr>
          <p:grpSpPr bwMode="auto">
            <a:xfrm>
              <a:off x="3833" y="1797"/>
              <a:ext cx="272" cy="136"/>
              <a:chOff x="975" y="482"/>
              <a:chExt cx="272" cy="136"/>
            </a:xfrm>
          </p:grpSpPr>
          <p:sp>
            <p:nvSpPr>
              <p:cNvPr id="536609" name="AutoShape 33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610" name="AutoShape 34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611" name="Text Box 35"/>
            <p:cNvSpPr txBox="1">
              <a:spLocks noChangeArrowheads="1"/>
            </p:cNvSpPr>
            <p:nvPr/>
          </p:nvSpPr>
          <p:spPr bwMode="auto">
            <a:xfrm>
              <a:off x="3878" y="16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612" name="Text Box 36"/>
            <p:cNvSpPr txBox="1">
              <a:spLocks noChangeArrowheads="1"/>
            </p:cNvSpPr>
            <p:nvPr/>
          </p:nvSpPr>
          <p:spPr bwMode="auto">
            <a:xfrm>
              <a:off x="4059" y="1798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  <p:sp>
          <p:nvSpPr>
            <p:cNvPr id="536613" name="Text Box 37"/>
            <p:cNvSpPr txBox="1">
              <a:spLocks noChangeArrowheads="1"/>
            </p:cNvSpPr>
            <p:nvPr/>
          </p:nvSpPr>
          <p:spPr bwMode="auto">
            <a:xfrm>
              <a:off x="3847" y="188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C</a:t>
              </a:r>
            </a:p>
          </p:txBody>
        </p:sp>
      </p:grpSp>
      <p:grpSp>
        <p:nvGrpSpPr>
          <p:cNvPr id="536614" name="Group 38"/>
          <p:cNvGrpSpPr>
            <a:grpSpLocks/>
          </p:cNvGrpSpPr>
          <p:nvPr/>
        </p:nvGrpSpPr>
        <p:grpSpPr bwMode="auto">
          <a:xfrm>
            <a:off x="7308850" y="3357563"/>
            <a:ext cx="682625" cy="655637"/>
            <a:chOff x="567" y="935"/>
            <a:chExt cx="430" cy="413"/>
          </a:xfrm>
        </p:grpSpPr>
        <p:grpSp>
          <p:nvGrpSpPr>
            <p:cNvPr id="536615" name="Group 39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536616" name="AutoShape 40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617" name="AutoShape 41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618" name="Text Box 42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619" name="Text Box 43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grpSp>
        <p:nvGrpSpPr>
          <p:cNvPr id="536620" name="Group 44"/>
          <p:cNvGrpSpPr>
            <a:grpSpLocks/>
          </p:cNvGrpSpPr>
          <p:nvPr/>
        </p:nvGrpSpPr>
        <p:grpSpPr bwMode="auto">
          <a:xfrm>
            <a:off x="7308850" y="4076700"/>
            <a:ext cx="695325" cy="655638"/>
            <a:chOff x="567" y="935"/>
            <a:chExt cx="438" cy="413"/>
          </a:xfrm>
        </p:grpSpPr>
        <p:grpSp>
          <p:nvGrpSpPr>
            <p:cNvPr id="536621" name="Group 45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536622" name="AutoShape 46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6623" name="AutoShape 47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6624" name="Text Box 48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536625" name="Text Box 49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  <p:sp>
        <p:nvSpPr>
          <p:cNvPr id="536626" name="Rectangle 50"/>
          <p:cNvSpPr>
            <a:spLocks noChangeArrowheads="1"/>
          </p:cNvSpPr>
          <p:nvPr/>
        </p:nvSpPr>
        <p:spPr bwMode="auto">
          <a:xfrm>
            <a:off x="2843213" y="981075"/>
            <a:ext cx="9366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∪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∩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zh-TW" altLang="en-US" sz="2000" b="1">
                <a:solidFill>
                  <a:srgbClr val="000000"/>
                </a:solidFill>
              </a:rPr>
              <a:t>－    </a:t>
            </a:r>
            <a:endParaRPr lang="zh-TW" altLang="en-US" b="1">
              <a:solidFill>
                <a:srgbClr val="000000"/>
              </a:solidFill>
            </a:endParaRP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107950" y="1268413"/>
            <a:ext cx="25955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Set Operation</a:t>
            </a:r>
          </a:p>
        </p:txBody>
      </p:sp>
      <p:sp>
        <p:nvSpPr>
          <p:cNvPr id="536628" name="AutoShape 52"/>
          <p:cNvSpPr>
            <a:spLocks/>
          </p:cNvSpPr>
          <p:nvPr/>
        </p:nvSpPr>
        <p:spPr bwMode="auto">
          <a:xfrm>
            <a:off x="2771775" y="981075"/>
            <a:ext cx="144463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29" name="Rectangle 53"/>
          <p:cNvSpPr>
            <a:spLocks noChangeArrowheads="1"/>
          </p:cNvSpPr>
          <p:nvPr/>
        </p:nvSpPr>
        <p:spPr bwMode="auto">
          <a:xfrm>
            <a:off x="2843213" y="1989138"/>
            <a:ext cx="93662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sz="2000" b="1">
                <a:solidFill>
                  <a:srgbClr val="000000"/>
                </a:solidFill>
              </a:rPr>
              <a:t>σ</a:t>
            </a:r>
            <a:endParaRPr lang="en-US" altLang="zh-TW" sz="2000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π</a:t>
            </a:r>
            <a:endParaRPr lang="en-US" altLang="zh-TW" sz="2000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000" b="1">
                <a:solidFill>
                  <a:srgbClr val="000000"/>
                </a:solidFill>
              </a:rPr>
              <a:t> ×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536630" name="AutoShape 54"/>
          <p:cNvSpPr>
            <a:spLocks/>
          </p:cNvSpPr>
          <p:nvPr/>
        </p:nvSpPr>
        <p:spPr bwMode="auto">
          <a:xfrm>
            <a:off x="2771775" y="2060575"/>
            <a:ext cx="144463" cy="2089150"/>
          </a:xfrm>
          <a:prstGeom prst="leftBrace">
            <a:avLst>
              <a:gd name="adj1" fmla="val 120512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31" name="Text Box 55"/>
          <p:cNvSpPr txBox="1">
            <a:spLocks noChangeArrowheads="1"/>
          </p:cNvSpPr>
          <p:nvPr/>
        </p:nvSpPr>
        <p:spPr bwMode="auto">
          <a:xfrm>
            <a:off x="395288" y="2276475"/>
            <a:ext cx="2047875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Courier New" pitchFamily="49" charset="0"/>
              </a:rPr>
              <a:t>Relational</a:t>
            </a:r>
          </a:p>
          <a:p>
            <a:pPr algn="ctr"/>
            <a:r>
              <a:rPr lang="en-US" altLang="zh-TW" b="1">
                <a:latin typeface="Courier New" pitchFamily="49" charset="0"/>
              </a:rPr>
              <a:t>Operation</a:t>
            </a:r>
          </a:p>
        </p:txBody>
      </p:sp>
      <p:sp>
        <p:nvSpPr>
          <p:cNvPr id="536632" name="Text Box 56"/>
          <p:cNvSpPr txBox="1">
            <a:spLocks noChangeArrowheads="1"/>
          </p:cNvSpPr>
          <p:nvPr/>
        </p:nvSpPr>
        <p:spPr bwMode="auto">
          <a:xfrm>
            <a:off x="485775" y="5084763"/>
            <a:ext cx="1865313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Courier New" pitchFamily="49" charset="0"/>
              </a:rPr>
              <a:t>Extension</a:t>
            </a:r>
          </a:p>
          <a:p>
            <a:pPr algn="ctr"/>
            <a:r>
              <a:rPr lang="en-US" altLang="zh-TW" b="1">
                <a:latin typeface="Courier New" pitchFamily="49" charset="0"/>
              </a:rPr>
              <a:t>Operation</a:t>
            </a:r>
          </a:p>
        </p:txBody>
      </p:sp>
      <p:sp>
        <p:nvSpPr>
          <p:cNvPr id="536633" name="Rectangle 57"/>
          <p:cNvSpPr>
            <a:spLocks noChangeArrowheads="1"/>
          </p:cNvSpPr>
          <p:nvPr/>
        </p:nvSpPr>
        <p:spPr bwMode="auto">
          <a:xfrm>
            <a:off x="2914650" y="4579938"/>
            <a:ext cx="936625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ρ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>
                <a:solidFill>
                  <a:srgbClr val="000000"/>
                </a:solidFill>
              </a:rPr>
              <a:t>δ</a:t>
            </a: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>
                <a:solidFill>
                  <a:srgbClr val="000000"/>
                </a:solidFill>
              </a:rPr>
              <a:t>τ</a:t>
            </a:r>
            <a:endParaRPr lang="en-US" altLang="zh-TW" b="1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b="1">
                <a:solidFill>
                  <a:srgbClr val="000000"/>
                </a:solidFill>
              </a:rPr>
              <a:t>γ    </a:t>
            </a:r>
          </a:p>
        </p:txBody>
      </p:sp>
      <p:sp>
        <p:nvSpPr>
          <p:cNvPr id="536634" name="AutoShape 58"/>
          <p:cNvSpPr>
            <a:spLocks/>
          </p:cNvSpPr>
          <p:nvPr/>
        </p:nvSpPr>
        <p:spPr bwMode="auto">
          <a:xfrm>
            <a:off x="2771775" y="4795838"/>
            <a:ext cx="144463" cy="1368425"/>
          </a:xfrm>
          <a:prstGeom prst="leftBrace">
            <a:avLst>
              <a:gd name="adj1" fmla="val 78937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35" name="Line 59"/>
          <p:cNvSpPr>
            <a:spLocks noChangeShapeType="1"/>
          </p:cNvSpPr>
          <p:nvPr/>
        </p:nvSpPr>
        <p:spPr bwMode="auto">
          <a:xfrm>
            <a:off x="5148263" y="4149725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36" name="Text Box 60"/>
          <p:cNvSpPr txBox="1">
            <a:spLocks noChangeArrowheads="1"/>
          </p:cNvSpPr>
          <p:nvPr/>
        </p:nvSpPr>
        <p:spPr bwMode="auto">
          <a:xfrm>
            <a:off x="5795963" y="3213100"/>
            <a:ext cx="89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Outer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6637" name="Line 61"/>
          <p:cNvSpPr>
            <a:spLocks noChangeShapeType="1"/>
          </p:cNvSpPr>
          <p:nvPr/>
        </p:nvSpPr>
        <p:spPr bwMode="auto">
          <a:xfrm flipV="1">
            <a:off x="6659563" y="3644900"/>
            <a:ext cx="576262" cy="360363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38" name="Line 62"/>
          <p:cNvSpPr>
            <a:spLocks noChangeShapeType="1"/>
          </p:cNvSpPr>
          <p:nvPr/>
        </p:nvSpPr>
        <p:spPr bwMode="auto">
          <a:xfrm>
            <a:off x="6659563" y="4219575"/>
            <a:ext cx="576262" cy="2889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39" name="Line 63"/>
          <p:cNvSpPr>
            <a:spLocks noChangeShapeType="1"/>
          </p:cNvSpPr>
          <p:nvPr/>
        </p:nvSpPr>
        <p:spPr bwMode="auto">
          <a:xfrm>
            <a:off x="5146675" y="2997200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40" name="Text Box 64"/>
          <p:cNvSpPr txBox="1">
            <a:spLocks noChangeArrowheads="1"/>
          </p:cNvSpPr>
          <p:nvPr/>
        </p:nvSpPr>
        <p:spPr bwMode="auto">
          <a:xfrm>
            <a:off x="5791200" y="1916113"/>
            <a:ext cx="882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Theta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6641" name="Text Box 65"/>
          <p:cNvSpPr txBox="1">
            <a:spLocks noChangeArrowheads="1"/>
          </p:cNvSpPr>
          <p:nvPr/>
        </p:nvSpPr>
        <p:spPr bwMode="auto">
          <a:xfrm>
            <a:off x="6650038" y="1935163"/>
            <a:ext cx="1593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Outer Theta </a:t>
            </a:r>
          </a:p>
          <a:p>
            <a:pPr algn="ctr"/>
            <a:r>
              <a:rPr lang="en-US" altLang="zh-TW" sz="2000" b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536642" name="Line 66"/>
          <p:cNvSpPr>
            <a:spLocks noChangeShapeType="1"/>
          </p:cNvSpPr>
          <p:nvPr/>
        </p:nvSpPr>
        <p:spPr bwMode="auto">
          <a:xfrm>
            <a:off x="6515100" y="2997200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43" name="Line 67"/>
          <p:cNvSpPr>
            <a:spLocks noChangeShapeType="1"/>
          </p:cNvSpPr>
          <p:nvPr/>
        </p:nvSpPr>
        <p:spPr bwMode="auto">
          <a:xfrm flipV="1">
            <a:off x="7812088" y="2493963"/>
            <a:ext cx="576262" cy="360362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44" name="Line 68"/>
          <p:cNvSpPr>
            <a:spLocks noChangeShapeType="1"/>
          </p:cNvSpPr>
          <p:nvPr/>
        </p:nvSpPr>
        <p:spPr bwMode="auto">
          <a:xfrm>
            <a:off x="7812088" y="3068638"/>
            <a:ext cx="576262" cy="28892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6646" name="Rectangle 70"/>
          <p:cNvSpPr>
            <a:spLocks noChangeArrowheads="1"/>
          </p:cNvSpPr>
          <p:nvPr/>
        </p:nvSpPr>
        <p:spPr bwMode="auto">
          <a:xfrm>
            <a:off x="3203575" y="981075"/>
            <a:ext cx="14398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47" name="Rectangle 71"/>
          <p:cNvSpPr>
            <a:spLocks noChangeArrowheads="1"/>
          </p:cNvSpPr>
          <p:nvPr/>
        </p:nvSpPr>
        <p:spPr bwMode="auto">
          <a:xfrm>
            <a:off x="3203575" y="1700213"/>
            <a:ext cx="1873250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48" name="Rectangle 72"/>
          <p:cNvSpPr>
            <a:spLocks noChangeArrowheads="1"/>
          </p:cNvSpPr>
          <p:nvPr/>
        </p:nvSpPr>
        <p:spPr bwMode="auto">
          <a:xfrm>
            <a:off x="3203575" y="2781300"/>
            <a:ext cx="16557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49" name="Rectangle 73"/>
          <p:cNvSpPr>
            <a:spLocks noChangeArrowheads="1"/>
          </p:cNvSpPr>
          <p:nvPr/>
        </p:nvSpPr>
        <p:spPr bwMode="auto">
          <a:xfrm>
            <a:off x="3203575" y="2060575"/>
            <a:ext cx="14398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50" name="Rectangle 74"/>
          <p:cNvSpPr>
            <a:spLocks noChangeArrowheads="1"/>
          </p:cNvSpPr>
          <p:nvPr/>
        </p:nvSpPr>
        <p:spPr bwMode="auto">
          <a:xfrm>
            <a:off x="3203575" y="2420938"/>
            <a:ext cx="14398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51" name="Rectangle 75"/>
          <p:cNvSpPr>
            <a:spLocks noChangeArrowheads="1"/>
          </p:cNvSpPr>
          <p:nvPr/>
        </p:nvSpPr>
        <p:spPr bwMode="auto">
          <a:xfrm>
            <a:off x="4643438" y="6308725"/>
            <a:ext cx="503237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6652" name="Text Box 76"/>
          <p:cNvSpPr txBox="1">
            <a:spLocks noChangeArrowheads="1"/>
          </p:cNvSpPr>
          <p:nvPr/>
        </p:nvSpPr>
        <p:spPr bwMode="auto">
          <a:xfrm>
            <a:off x="5076825" y="6237288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:primitive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3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3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3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3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3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3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3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3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53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5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5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5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3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536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536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536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536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53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53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3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53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53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53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3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6" grpId="0"/>
      <p:bldP spid="536627" grpId="0" animBg="1"/>
      <p:bldP spid="536628" grpId="0" animBg="1"/>
      <p:bldP spid="536629" grpId="0"/>
      <p:bldP spid="536629" grpId="1"/>
      <p:bldP spid="536630" grpId="0" animBg="1"/>
      <p:bldP spid="536631" grpId="0" animBg="1"/>
      <p:bldP spid="536632" grpId="0" animBg="1"/>
      <p:bldP spid="536633" grpId="0"/>
      <p:bldP spid="536634" grpId="0" animBg="1"/>
      <p:bldP spid="536635" grpId="0" animBg="1"/>
      <p:bldP spid="536636" grpId="0"/>
      <p:bldP spid="536637" grpId="0" animBg="1"/>
      <p:bldP spid="536638" grpId="0" animBg="1"/>
      <p:bldP spid="536639" grpId="0" animBg="1"/>
      <p:bldP spid="536640" grpId="0"/>
      <p:bldP spid="536641" grpId="0"/>
      <p:bldP spid="536642" grpId="0" animBg="1"/>
      <p:bldP spid="536643" grpId="0" animBg="1"/>
      <p:bldP spid="536644" grpId="0" animBg="1"/>
      <p:bldP spid="536646" grpId="0" animBg="1"/>
      <p:bldP spid="536647" grpId="0" animBg="1"/>
      <p:bldP spid="536648" grpId="0" animBg="1"/>
      <p:bldP spid="536649" grpId="0" animBg="1"/>
      <p:bldP spid="536650" grpId="0" animBg="1"/>
      <p:bldP spid="536651" grpId="0" animBg="1"/>
      <p:bldP spid="5366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74C-2E97-42D1-A018-F8D27AA1737C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315200" cy="838200"/>
          </a:xfrm>
        </p:spPr>
        <p:txBody>
          <a:bodyPr/>
          <a:lstStyle/>
          <a:p>
            <a:r>
              <a:rPr lang="en-US" altLang="zh-TW" sz="4000"/>
              <a:t>Core Relational Algebra (Cont.)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7315200" cy="51847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lphaLcParenR" startAt="3"/>
            </a:pPr>
            <a:r>
              <a:rPr lang="en-US" altLang="zh-TW"/>
              <a:t>Combine tuples of two relations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Cartesian Product</a:t>
            </a:r>
            <a:r>
              <a:rPr lang="en-US" altLang="zh-TW"/>
              <a:t> 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Pairs the tuples</a:t>
            </a:r>
            <a:r>
              <a:rPr lang="en-US" altLang="zh-TW"/>
              <a:t> of two relations in all possible ways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Join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Selectively</a:t>
            </a:r>
            <a:r>
              <a:rPr lang="en-US" altLang="zh-TW"/>
              <a:t> pairs the tuples from two relations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lphaLcParenR" startAt="4"/>
            </a:pPr>
            <a:r>
              <a:rPr lang="en-US" altLang="zh-TW">
                <a:solidFill>
                  <a:srgbClr val="FF0000"/>
                </a:solidFill>
              </a:rPr>
              <a:t>Rename</a:t>
            </a:r>
            <a:r>
              <a:rPr lang="en-US" altLang="zh-TW"/>
              <a:t> relations or attributes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Does not</a:t>
            </a:r>
            <a:r>
              <a:rPr lang="en-US" altLang="zh-TW"/>
              <a:t> affect the tuples of a relation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But change</a:t>
            </a:r>
            <a:r>
              <a:rPr lang="en-US" altLang="zh-TW"/>
              <a:t> the relation schema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/>
              <a:t>Name of attributes or name of relation itself</a:t>
            </a:r>
          </a:p>
          <a:p>
            <a:pPr marL="609600" indent="-609600"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968A-1A9A-4272-B4BF-7CB04B228C2F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79" name="Line 7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82" name="Line 10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83" name="Line 11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2689" name="Rectangle 17"/>
          <p:cNvSpPr>
            <a:spLocks noChangeArrowheads="1"/>
          </p:cNvSpPr>
          <p:nvPr/>
        </p:nvSpPr>
        <p:spPr bwMode="auto">
          <a:xfrm>
            <a:off x="3443288" y="4060825"/>
            <a:ext cx="2424112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91" name="Line 19"/>
          <p:cNvSpPr>
            <a:spLocks noChangeShapeType="1"/>
          </p:cNvSpPr>
          <p:nvPr/>
        </p:nvSpPr>
        <p:spPr bwMode="auto">
          <a:xfrm>
            <a:off x="4140200" y="4060825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692" name="Text Box 20"/>
          <p:cNvSpPr txBox="1">
            <a:spLocks noChangeArrowheads="1"/>
          </p:cNvSpPr>
          <p:nvPr/>
        </p:nvSpPr>
        <p:spPr bwMode="auto">
          <a:xfrm>
            <a:off x="3419475" y="4005263"/>
            <a:ext cx="24479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A+B	A</a:t>
            </a:r>
            <a:r>
              <a:rPr lang="en-US" altLang="zh-TW" baseline="30000">
                <a:latin typeface="Tahoma" pitchFamily="34" charset="0"/>
              </a:rPr>
              <a:t>2	 </a:t>
            </a:r>
            <a:r>
              <a:rPr lang="en-US" altLang="zh-TW"/>
              <a:t>B</a:t>
            </a:r>
            <a:r>
              <a:rPr lang="en-US" altLang="zh-TW" baseline="30000"/>
              <a:t>2</a:t>
            </a:r>
          </a:p>
          <a:p>
            <a:pPr eaLnBrk="0" hangingPunct="0"/>
            <a:r>
              <a:rPr lang="en-US" altLang="zh-TW"/>
              <a:t>1	0	1</a:t>
            </a:r>
          </a:p>
          <a:p>
            <a:pPr eaLnBrk="0" hangingPunct="0"/>
            <a:r>
              <a:rPr lang="en-US" altLang="zh-TW"/>
              <a:t>5	4	9</a:t>
            </a:r>
          </a:p>
          <a:p>
            <a:pPr eaLnBrk="0" hangingPunct="0"/>
            <a:r>
              <a:rPr lang="en-US" altLang="zh-TW"/>
              <a:t>1	0	1</a:t>
            </a:r>
          </a:p>
          <a:p>
            <a:pPr eaLnBrk="0" hangingPunct="0"/>
            <a:r>
              <a:rPr lang="en-US" altLang="zh-TW"/>
              <a:t>6	4	16</a:t>
            </a:r>
          </a:p>
          <a:p>
            <a:pPr eaLnBrk="0" hangingPunct="0"/>
            <a:r>
              <a:rPr lang="en-US" altLang="zh-TW"/>
              <a:t>7	9	16</a:t>
            </a:r>
            <a:endParaRPr lang="en-US" altLang="zh-TW">
              <a:latin typeface="Tahoma" pitchFamily="34" charset="0"/>
            </a:endParaRPr>
          </a:p>
        </p:txBody>
      </p:sp>
      <p:sp>
        <p:nvSpPr>
          <p:cNvPr id="412693" name="Line 21"/>
          <p:cNvSpPr>
            <a:spLocks noChangeShapeType="1"/>
          </p:cNvSpPr>
          <p:nvPr/>
        </p:nvSpPr>
        <p:spPr bwMode="auto">
          <a:xfrm>
            <a:off x="3419475" y="443706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2694" name="Line 22"/>
          <p:cNvSpPr>
            <a:spLocks noChangeShapeType="1"/>
          </p:cNvSpPr>
          <p:nvPr/>
        </p:nvSpPr>
        <p:spPr bwMode="auto">
          <a:xfrm>
            <a:off x="5003800" y="4076700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2697" name="Text Box 25"/>
          <p:cNvSpPr txBox="1">
            <a:spLocks noChangeArrowheads="1"/>
          </p:cNvSpPr>
          <p:nvPr/>
        </p:nvSpPr>
        <p:spPr bwMode="auto">
          <a:xfrm>
            <a:off x="893763" y="4076700"/>
            <a:ext cx="22463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π</a:t>
            </a:r>
            <a:r>
              <a:rPr lang="en-US" altLang="zh-TW" b="1" baseline="-25000"/>
              <a:t>A+B, A</a:t>
            </a:r>
            <a:r>
              <a:rPr lang="en-US" altLang="zh-TW" b="1" baseline="30000"/>
              <a:t>2</a:t>
            </a:r>
            <a:r>
              <a:rPr lang="en-US" altLang="zh-TW" b="1" baseline="-25000"/>
              <a:t>, B</a:t>
            </a:r>
            <a:r>
              <a:rPr lang="en-US" altLang="zh-TW" b="1" baseline="30000"/>
              <a:t>2</a:t>
            </a:r>
            <a:r>
              <a:rPr lang="en-US" altLang="zh-TW" b="1"/>
              <a:t> (R)=</a:t>
            </a:r>
          </a:p>
        </p:txBody>
      </p:sp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3276600" y="3932238"/>
            <a:ext cx="3024188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9" grpId="0" animBg="1"/>
      <p:bldP spid="412691" grpId="0" animBg="1"/>
      <p:bldP spid="412692" grpId="0"/>
      <p:bldP spid="412693" grpId="0" animBg="1"/>
      <p:bldP spid="412694" grpId="0" animBg="1"/>
      <p:bldP spid="41269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302B-30ED-4C37-A6A6-A530D8A3C812}" type="slidenum">
              <a:rPr lang="en-US" altLang="zh-TW"/>
              <a:pPr/>
              <a:t>71</a:t>
            </a:fld>
            <a:endParaRPr lang="en-US" altLang="zh-TW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4724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25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26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4727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28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4730" name="Rectangle 10"/>
          <p:cNvSpPr>
            <a:spLocks noChangeArrowheads="1"/>
          </p:cNvSpPr>
          <p:nvPr/>
        </p:nvSpPr>
        <p:spPr bwMode="auto">
          <a:xfrm>
            <a:off x="3443288" y="4060825"/>
            <a:ext cx="1560512" cy="2608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4731" name="Line 11"/>
          <p:cNvSpPr>
            <a:spLocks noChangeShapeType="1"/>
          </p:cNvSpPr>
          <p:nvPr/>
        </p:nvSpPr>
        <p:spPr bwMode="auto">
          <a:xfrm>
            <a:off x="4140200" y="4060825"/>
            <a:ext cx="0" cy="2608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18732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0" hangingPunct="0"/>
            <a:r>
              <a:rPr kumimoji="0" lang="en-US" altLang="zh-TW" dirty="0">
                <a:latin typeface="Tahoma" pitchFamily="34" charset="0"/>
              </a:rPr>
              <a:t>B+C	C-1</a:t>
            </a:r>
            <a:endParaRPr kumimoji="0" lang="en-US" altLang="zh-TW" baseline="30000" dirty="0">
              <a:latin typeface="Times New Roman" pitchFamily="18" charset="0"/>
            </a:endParaRP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1		</a:t>
            </a:r>
            <a:r>
              <a:rPr kumimoji="0" lang="en-US" altLang="zh-TW" dirty="0" smtClean="0">
                <a:latin typeface="Times New Roman" pitchFamily="18" charset="0"/>
              </a:rPr>
              <a:t>0</a:t>
            </a:r>
            <a:endParaRPr kumimoji="0" lang="en-US" altLang="zh-TW" dirty="0">
              <a:latin typeface="Times New Roman" pitchFamily="18" charset="0"/>
            </a:endParaRP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6		3</a:t>
            </a: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7		4</a:t>
            </a: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7		3</a:t>
            </a:r>
          </a:p>
          <a:p>
            <a:pPr eaLnBrk="0" hangingPunct="0"/>
            <a:r>
              <a:rPr kumimoji="0" lang="en-US" altLang="zh-TW" dirty="0">
                <a:latin typeface="Times New Roman" pitchFamily="18" charset="0"/>
              </a:rPr>
              <a:t>2		1</a:t>
            </a:r>
          </a:p>
          <a:p>
            <a:pPr eaLnBrk="0" hangingPunct="0"/>
            <a:r>
              <a:rPr kumimoji="0" lang="en-US" altLang="zh-TW" dirty="0">
                <a:latin typeface="Tahoma" pitchFamily="34" charset="0"/>
              </a:rPr>
              <a:t>7		3</a:t>
            </a:r>
          </a:p>
        </p:txBody>
      </p:sp>
      <p:sp>
        <p:nvSpPr>
          <p:cNvPr id="414733" name="Line 13"/>
          <p:cNvSpPr>
            <a:spLocks noChangeShapeType="1"/>
          </p:cNvSpPr>
          <p:nvPr/>
        </p:nvSpPr>
        <p:spPr bwMode="auto">
          <a:xfrm>
            <a:off x="3419475" y="4437063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4735" name="Text Box 15"/>
          <p:cNvSpPr txBox="1">
            <a:spLocks noChangeArrowheads="1"/>
          </p:cNvSpPr>
          <p:nvPr/>
        </p:nvSpPr>
        <p:spPr bwMode="auto">
          <a:xfrm>
            <a:off x="893763" y="4076700"/>
            <a:ext cx="180369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/>
              <a:t>π</a:t>
            </a:r>
            <a:r>
              <a:rPr lang="en-US" altLang="zh-TW" b="1" baseline="-25000" dirty="0"/>
              <a:t>B+C, C-1</a:t>
            </a:r>
            <a:r>
              <a:rPr lang="en-US" altLang="zh-TW" b="1" dirty="0"/>
              <a:t> </a:t>
            </a:r>
            <a:r>
              <a:rPr lang="en-US" altLang="zh-TW" b="1" dirty="0" smtClean="0"/>
              <a:t>(S)=</a:t>
            </a:r>
            <a:endParaRPr lang="en-US" altLang="zh-TW" b="1" dirty="0"/>
          </a:p>
        </p:txBody>
      </p:sp>
      <p:sp>
        <p:nvSpPr>
          <p:cNvPr id="414736" name="Rectangle 16"/>
          <p:cNvSpPr>
            <a:spLocks noChangeArrowheads="1"/>
          </p:cNvSpPr>
          <p:nvPr/>
        </p:nvSpPr>
        <p:spPr bwMode="auto">
          <a:xfrm>
            <a:off x="2844006" y="3976459"/>
            <a:ext cx="3024188" cy="273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0" grpId="0" animBg="1"/>
      <p:bldP spid="414731" grpId="0" animBg="1"/>
      <p:bldP spid="414732" grpId="0"/>
      <p:bldP spid="414733" grpId="0" animBg="1"/>
      <p:bldP spid="41473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894E-C5F8-4F49-9DE1-BCAEE4E37BD5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5748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49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5751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52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3443288" y="4060825"/>
            <a:ext cx="141605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5755" name="Line 11"/>
          <p:cNvSpPr>
            <a:spLocks noChangeShapeType="1"/>
          </p:cNvSpPr>
          <p:nvPr/>
        </p:nvSpPr>
        <p:spPr bwMode="auto">
          <a:xfrm>
            <a:off x="4140200" y="4060825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5756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14398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</a:t>
            </a:r>
            <a:endParaRPr lang="en-US" altLang="zh-TW" baseline="30000"/>
          </a:p>
          <a:p>
            <a:pPr eaLnBrk="0" hangingPunct="0"/>
            <a:r>
              <a:rPr lang="en-US" altLang="zh-TW"/>
              <a:t>0	1</a:t>
            </a:r>
          </a:p>
          <a:p>
            <a:pPr eaLnBrk="0" hangingPunct="0"/>
            <a:r>
              <a:rPr lang="en-US" altLang="zh-TW"/>
              <a:t>0	1</a:t>
            </a:r>
          </a:p>
          <a:p>
            <a:pPr eaLnBrk="0" hangingPunct="0"/>
            <a:r>
              <a:rPr lang="en-US" altLang="zh-TW"/>
              <a:t>2	3</a:t>
            </a:r>
          </a:p>
          <a:p>
            <a:pPr eaLnBrk="0" hangingPunct="0"/>
            <a:r>
              <a:rPr lang="en-US" altLang="zh-TW"/>
              <a:t>2	4</a:t>
            </a:r>
          </a:p>
          <a:p>
            <a:pPr eaLnBrk="0" hangingPunct="0"/>
            <a:r>
              <a:rPr lang="en-US" altLang="zh-TW"/>
              <a:t>3	4</a:t>
            </a:r>
            <a:endParaRPr lang="en-US" altLang="zh-TW">
              <a:latin typeface="Tahoma" pitchFamily="34" charset="0"/>
            </a:endParaRPr>
          </a:p>
        </p:txBody>
      </p:sp>
      <p:sp>
        <p:nvSpPr>
          <p:cNvPr id="415757" name="Line 13"/>
          <p:cNvSpPr>
            <a:spLocks noChangeShapeType="1"/>
          </p:cNvSpPr>
          <p:nvPr/>
        </p:nvSpPr>
        <p:spPr bwMode="auto">
          <a:xfrm>
            <a:off x="3419475" y="4437063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5759" name="Text Box 15"/>
          <p:cNvSpPr txBox="1">
            <a:spLocks noChangeArrowheads="1"/>
          </p:cNvSpPr>
          <p:nvPr/>
        </p:nvSpPr>
        <p:spPr bwMode="auto">
          <a:xfrm>
            <a:off x="1547813" y="4076700"/>
            <a:ext cx="15446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τ</a:t>
            </a:r>
            <a:r>
              <a:rPr lang="en-US" altLang="zh-TW" b="1" baseline="-25000"/>
              <a:t>B, A</a:t>
            </a:r>
            <a:r>
              <a:rPr lang="en-US" altLang="zh-TW" b="1"/>
              <a:t> (R)=</a:t>
            </a: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3276600" y="3932238"/>
            <a:ext cx="2447925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4" grpId="0" animBg="1"/>
      <p:bldP spid="415755" grpId="0" animBg="1"/>
      <p:bldP spid="415756" grpId="0"/>
      <p:bldP spid="415757" grpId="0" animBg="1"/>
      <p:bldP spid="41576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CDE-EDBC-47C3-912B-114C4A6C5CB5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73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775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76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3443288" y="4060825"/>
            <a:ext cx="1489075" cy="1889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6779" name="Line 11"/>
          <p:cNvSpPr>
            <a:spLocks noChangeShapeType="1"/>
          </p:cNvSpPr>
          <p:nvPr/>
        </p:nvSpPr>
        <p:spPr bwMode="auto">
          <a:xfrm>
            <a:off x="4140200" y="4060825"/>
            <a:ext cx="0" cy="188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6780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4479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</a:t>
            </a:r>
            <a:endParaRPr lang="en-US" altLang="zh-TW" baseline="30000"/>
          </a:p>
          <a:p>
            <a:pPr eaLnBrk="0" hangingPunct="0"/>
            <a:r>
              <a:rPr lang="en-US" altLang="zh-TW"/>
              <a:t>0	1</a:t>
            </a:r>
          </a:p>
          <a:p>
            <a:pPr eaLnBrk="0" hangingPunct="0"/>
            <a:r>
              <a:rPr lang="en-US" altLang="zh-TW"/>
              <a:t>2	3</a:t>
            </a:r>
          </a:p>
          <a:p>
            <a:pPr eaLnBrk="0" hangingPunct="0"/>
            <a:r>
              <a:rPr lang="en-US" altLang="zh-TW"/>
              <a:t>2	4</a:t>
            </a:r>
          </a:p>
          <a:p>
            <a:pPr eaLnBrk="0" hangingPunct="0"/>
            <a:r>
              <a:rPr lang="en-US" altLang="zh-TW"/>
              <a:t>3	4</a:t>
            </a:r>
            <a:endParaRPr lang="en-US" altLang="zh-TW">
              <a:latin typeface="Tahoma" pitchFamily="34" charset="0"/>
            </a:endParaRPr>
          </a:p>
        </p:txBody>
      </p:sp>
      <p:sp>
        <p:nvSpPr>
          <p:cNvPr id="416781" name="Line 13"/>
          <p:cNvSpPr>
            <a:spLocks noChangeShapeType="1"/>
          </p:cNvSpPr>
          <p:nvPr/>
        </p:nvSpPr>
        <p:spPr bwMode="auto">
          <a:xfrm>
            <a:off x="3419475" y="4437063"/>
            <a:ext cx="15128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6783" name="Text Box 15"/>
          <p:cNvSpPr txBox="1">
            <a:spLocks noChangeArrowheads="1"/>
          </p:cNvSpPr>
          <p:nvPr/>
        </p:nvSpPr>
        <p:spPr bwMode="auto">
          <a:xfrm>
            <a:off x="1908175" y="4076700"/>
            <a:ext cx="1085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δ</a:t>
            </a:r>
            <a:r>
              <a:rPr lang="en-US" altLang="zh-TW" b="1"/>
              <a:t>(R)=</a:t>
            </a:r>
          </a:p>
        </p:txBody>
      </p:sp>
      <p:sp>
        <p:nvSpPr>
          <p:cNvPr id="416784" name="Rectangle 16"/>
          <p:cNvSpPr>
            <a:spLocks noChangeArrowheads="1"/>
          </p:cNvSpPr>
          <p:nvPr/>
        </p:nvSpPr>
        <p:spPr bwMode="auto">
          <a:xfrm>
            <a:off x="3276600" y="3932238"/>
            <a:ext cx="2374900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8" grpId="0" animBg="1"/>
      <p:bldP spid="416779" grpId="0" animBg="1"/>
      <p:bldP spid="416780" grpId="0"/>
      <p:bldP spid="416781" grpId="0" animBg="1"/>
      <p:bldP spid="41678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C33-FEFA-41D3-BA72-B85D811B9C7A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796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800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3443288" y="4060825"/>
            <a:ext cx="2136775" cy="14557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>
            <a:off x="4140200" y="4060825"/>
            <a:ext cx="0" cy="1455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7804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1605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SUM(B)</a:t>
            </a:r>
            <a:endParaRPr lang="en-US" altLang="zh-TW" baseline="30000"/>
          </a:p>
          <a:p>
            <a:pPr eaLnBrk="0" hangingPunct="0"/>
            <a:r>
              <a:rPr lang="en-US" altLang="zh-TW"/>
              <a:t>0	2</a:t>
            </a:r>
          </a:p>
          <a:p>
            <a:pPr eaLnBrk="0" hangingPunct="0"/>
            <a:r>
              <a:rPr lang="en-US" altLang="zh-TW"/>
              <a:t>2	7</a:t>
            </a:r>
          </a:p>
          <a:p>
            <a:pPr eaLnBrk="0" hangingPunct="0"/>
            <a:r>
              <a:rPr lang="en-US" altLang="zh-TW"/>
              <a:t>3	4</a:t>
            </a:r>
            <a:endParaRPr lang="en-US" altLang="zh-TW">
              <a:latin typeface="Tahoma" pitchFamily="34" charset="0"/>
            </a:endParaRPr>
          </a:p>
        </p:txBody>
      </p:sp>
      <p:sp>
        <p:nvSpPr>
          <p:cNvPr id="417805" name="Line 13"/>
          <p:cNvSpPr>
            <a:spLocks noChangeShapeType="1"/>
          </p:cNvSpPr>
          <p:nvPr/>
        </p:nvSpPr>
        <p:spPr bwMode="auto">
          <a:xfrm>
            <a:off x="3419475" y="4437063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7807" name="Text Box 15"/>
          <p:cNvSpPr txBox="1">
            <a:spLocks noChangeArrowheads="1"/>
          </p:cNvSpPr>
          <p:nvPr/>
        </p:nvSpPr>
        <p:spPr bwMode="auto">
          <a:xfrm>
            <a:off x="893763" y="4076700"/>
            <a:ext cx="21320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γ</a:t>
            </a:r>
            <a:r>
              <a:rPr lang="en-US" altLang="zh-TW" b="1" baseline="-25000"/>
              <a:t>A, SUM(B)</a:t>
            </a:r>
            <a:r>
              <a:rPr lang="en-US" altLang="zh-TW" b="1"/>
              <a:t> (R)=</a:t>
            </a:r>
          </a:p>
        </p:txBody>
      </p:sp>
      <p:sp>
        <p:nvSpPr>
          <p:cNvPr id="417808" name="Rectangle 16"/>
          <p:cNvSpPr>
            <a:spLocks noChangeArrowheads="1"/>
          </p:cNvSpPr>
          <p:nvPr/>
        </p:nvSpPr>
        <p:spPr bwMode="auto">
          <a:xfrm>
            <a:off x="3276600" y="3932238"/>
            <a:ext cx="2663825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 animBg="1"/>
      <p:bldP spid="417803" grpId="0" animBg="1"/>
      <p:bldP spid="417804" grpId="0"/>
      <p:bldP spid="417805" grpId="0" animBg="1"/>
      <p:bldP spid="41780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6AF-4DF3-41F0-A6B3-D98F066EDB2C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8820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1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2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18826" name="Rectangle 10"/>
          <p:cNvSpPr>
            <a:spLocks noChangeArrowheads="1"/>
          </p:cNvSpPr>
          <p:nvPr/>
        </p:nvSpPr>
        <p:spPr bwMode="auto">
          <a:xfrm>
            <a:off x="3443288" y="4060825"/>
            <a:ext cx="2208212" cy="14557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>
            <a:off x="4140200" y="4060825"/>
            <a:ext cx="0" cy="1455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8828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4479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0" hangingPunct="0"/>
            <a:r>
              <a:rPr kumimoji="0" lang="en-US" altLang="zh-TW">
                <a:latin typeface="Tahoma" pitchFamily="34" charset="0"/>
              </a:rPr>
              <a:t>B		AVG(C)</a:t>
            </a:r>
            <a:endParaRPr kumimoji="0" lang="en-US" altLang="zh-TW" baseline="30000">
              <a:latin typeface="Times New Roman" pitchFamily="18" charset="0"/>
            </a:endParaRPr>
          </a:p>
          <a:p>
            <a:pPr eaLnBrk="0" hangingPunct="0"/>
            <a:r>
              <a:rPr kumimoji="0" lang="en-US" altLang="zh-TW">
                <a:latin typeface="Times New Roman" pitchFamily="18" charset="0"/>
              </a:rPr>
              <a:t>0		1.5</a:t>
            </a:r>
          </a:p>
          <a:p>
            <a:pPr eaLnBrk="0" hangingPunct="0"/>
            <a:r>
              <a:rPr kumimoji="0" lang="en-US" altLang="zh-TW">
                <a:latin typeface="Times New Roman" pitchFamily="18" charset="0"/>
              </a:rPr>
              <a:t>2		4.5</a:t>
            </a:r>
          </a:p>
          <a:p>
            <a:pPr eaLnBrk="0" hangingPunct="0"/>
            <a:r>
              <a:rPr kumimoji="0" lang="en-US" altLang="zh-TW">
                <a:latin typeface="Tahoma" pitchFamily="34" charset="0"/>
              </a:rPr>
              <a:t>3		4</a:t>
            </a:r>
          </a:p>
        </p:txBody>
      </p:sp>
      <p:sp>
        <p:nvSpPr>
          <p:cNvPr id="418829" name="Line 13"/>
          <p:cNvSpPr>
            <a:spLocks noChangeShapeType="1"/>
          </p:cNvSpPr>
          <p:nvPr/>
        </p:nvSpPr>
        <p:spPr bwMode="auto">
          <a:xfrm>
            <a:off x="3419475" y="443706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8831" name="Text Box 15"/>
          <p:cNvSpPr txBox="1">
            <a:spLocks noChangeArrowheads="1"/>
          </p:cNvSpPr>
          <p:nvPr/>
        </p:nvSpPr>
        <p:spPr bwMode="auto">
          <a:xfrm>
            <a:off x="893763" y="4076700"/>
            <a:ext cx="20812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γ</a:t>
            </a:r>
            <a:r>
              <a:rPr lang="en-US" altLang="zh-TW" b="1" baseline="-25000"/>
              <a:t>B, AVG(C)</a:t>
            </a:r>
            <a:r>
              <a:rPr lang="en-US" altLang="zh-TW" b="1"/>
              <a:t> (S)=</a:t>
            </a:r>
          </a:p>
        </p:txBody>
      </p:sp>
      <p:sp>
        <p:nvSpPr>
          <p:cNvPr id="418832" name="Rectangle 16"/>
          <p:cNvSpPr>
            <a:spLocks noChangeArrowheads="1"/>
          </p:cNvSpPr>
          <p:nvPr/>
        </p:nvSpPr>
        <p:spPr bwMode="auto">
          <a:xfrm>
            <a:off x="3276600" y="3932238"/>
            <a:ext cx="2808288" cy="2592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6" grpId="0" animBg="1"/>
      <p:bldP spid="418827" grpId="0" animBg="1"/>
      <p:bldP spid="418828" grpId="0"/>
      <p:bldP spid="418829" grpId="0" animBg="1"/>
      <p:bldP spid="4188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2B7B-564F-4318-93BE-8D29EE3CE0B3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14366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44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14398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47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4883150" y="3052763"/>
            <a:ext cx="3216275" cy="36179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4859338" y="2997200"/>
            <a:ext cx="33845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R.B</a:t>
            </a:r>
            <a:r>
              <a:rPr lang="en-US" altLang="zh-TW" baseline="30000">
                <a:latin typeface="Tahoma" pitchFamily="34" charset="0"/>
              </a:rPr>
              <a:t>	</a:t>
            </a:r>
            <a:r>
              <a:rPr lang="en-US" altLang="zh-TW">
                <a:latin typeface="Tahoma" pitchFamily="34" charset="0"/>
              </a:rPr>
              <a:t>S.B	C</a:t>
            </a:r>
            <a:endParaRPr lang="en-US" altLang="zh-TW" baseline="30000"/>
          </a:p>
          <a:p>
            <a:pPr eaLnBrk="0" hangingPunct="0"/>
            <a:r>
              <a:rPr lang="en-US" altLang="zh-TW"/>
              <a:t>0	1	0	1</a:t>
            </a:r>
          </a:p>
          <a:p>
            <a:pPr eaLnBrk="0" hangingPunct="0"/>
            <a:r>
              <a:rPr lang="en-US" altLang="zh-TW"/>
              <a:t>0	1	2	4</a:t>
            </a:r>
          </a:p>
          <a:p>
            <a:pPr eaLnBrk="0" hangingPunct="0"/>
            <a:r>
              <a:rPr lang="en-US" altLang="zh-TW"/>
              <a:t>0	1	2	5</a:t>
            </a:r>
          </a:p>
          <a:p>
            <a:pPr eaLnBrk="0" hangingPunct="0"/>
            <a:r>
              <a:rPr lang="en-US" altLang="zh-TW"/>
              <a:t>2	3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2	3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2	3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1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1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1	2	5</a:t>
            </a:r>
          </a:p>
        </p:txBody>
      </p:sp>
      <p:sp>
        <p:nvSpPr>
          <p:cNvPr id="419853" name="Line 13"/>
          <p:cNvSpPr>
            <a:spLocks noChangeShapeType="1"/>
          </p:cNvSpPr>
          <p:nvPr/>
        </p:nvSpPr>
        <p:spPr bwMode="auto">
          <a:xfrm>
            <a:off x="4859338" y="3429000"/>
            <a:ext cx="32400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55" name="Text Box 15"/>
          <p:cNvSpPr txBox="1">
            <a:spLocks noChangeArrowheads="1"/>
          </p:cNvSpPr>
          <p:nvPr/>
        </p:nvSpPr>
        <p:spPr bwMode="auto">
          <a:xfrm>
            <a:off x="34925" y="2995613"/>
            <a:ext cx="24987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γ</a:t>
            </a:r>
            <a:r>
              <a:rPr lang="en-US" altLang="zh-TW" b="1" baseline="-25000"/>
              <a:t>A, MAX(C)</a:t>
            </a:r>
            <a:r>
              <a:rPr lang="en-US" altLang="zh-TW" b="1"/>
              <a:t> (R</a:t>
            </a:r>
            <a:r>
              <a:rPr lang="en-US" altLang="en-US" b="1"/>
              <a:t>×</a:t>
            </a:r>
            <a:r>
              <a:rPr lang="en-US" altLang="zh-TW" b="1"/>
              <a:t>S)=</a:t>
            </a:r>
          </a:p>
        </p:txBody>
      </p:sp>
      <p:sp>
        <p:nvSpPr>
          <p:cNvPr id="419857" name="Line 17"/>
          <p:cNvSpPr>
            <a:spLocks noChangeShapeType="1"/>
          </p:cNvSpPr>
          <p:nvPr/>
        </p:nvSpPr>
        <p:spPr bwMode="auto">
          <a:xfrm>
            <a:off x="3132138" y="1268413"/>
            <a:ext cx="0" cy="14398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58" name="Line 18"/>
          <p:cNvSpPr>
            <a:spLocks noChangeShapeType="1"/>
          </p:cNvSpPr>
          <p:nvPr/>
        </p:nvSpPr>
        <p:spPr bwMode="auto">
          <a:xfrm>
            <a:off x="6877050" y="1268413"/>
            <a:ext cx="0" cy="14398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59" name="Line 19"/>
          <p:cNvSpPr>
            <a:spLocks noChangeShapeType="1"/>
          </p:cNvSpPr>
          <p:nvPr/>
        </p:nvSpPr>
        <p:spPr bwMode="auto">
          <a:xfrm>
            <a:off x="5435600" y="3070225"/>
            <a:ext cx="1588" cy="3600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0" name="Line 20"/>
          <p:cNvSpPr>
            <a:spLocks noChangeShapeType="1"/>
          </p:cNvSpPr>
          <p:nvPr/>
        </p:nvSpPr>
        <p:spPr bwMode="auto">
          <a:xfrm>
            <a:off x="6443663" y="3070225"/>
            <a:ext cx="1587" cy="3600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1" name="Line 21"/>
          <p:cNvSpPr>
            <a:spLocks noChangeShapeType="1"/>
          </p:cNvSpPr>
          <p:nvPr/>
        </p:nvSpPr>
        <p:spPr bwMode="auto">
          <a:xfrm>
            <a:off x="7451725" y="3070225"/>
            <a:ext cx="1588" cy="3600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2651125" y="3052763"/>
            <a:ext cx="1633538" cy="1096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2627313" y="2997200"/>
            <a:ext cx="17287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    </a:t>
            </a:r>
            <a:r>
              <a:rPr lang="en-US" altLang="zh-TW" sz="2000" b="1">
                <a:latin typeface="Tahoma" pitchFamily="34" charset="0"/>
              </a:rPr>
              <a:t>max(C)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5</a:t>
            </a:r>
          </a:p>
          <a:p>
            <a:r>
              <a:rPr lang="en-US" altLang="zh-TW"/>
              <a:t>2	5</a:t>
            </a:r>
          </a:p>
          <a:p>
            <a:pPr eaLnBrk="0" hangingPunct="0"/>
            <a:endParaRPr lang="en-US" altLang="zh-TW">
              <a:latin typeface="Tahoma" pitchFamily="34" charset="0"/>
            </a:endParaRPr>
          </a:p>
        </p:txBody>
      </p:sp>
      <p:sp>
        <p:nvSpPr>
          <p:cNvPr id="419864" name="Line 24"/>
          <p:cNvSpPr>
            <a:spLocks noChangeShapeType="1"/>
          </p:cNvSpPr>
          <p:nvPr/>
        </p:nvSpPr>
        <p:spPr bwMode="auto">
          <a:xfrm>
            <a:off x="2627313" y="3429000"/>
            <a:ext cx="165735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5" name="Line 25"/>
          <p:cNvSpPr>
            <a:spLocks noChangeShapeType="1"/>
          </p:cNvSpPr>
          <p:nvPr/>
        </p:nvSpPr>
        <p:spPr bwMode="auto">
          <a:xfrm>
            <a:off x="3203575" y="30702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2555875" y="2924175"/>
            <a:ext cx="5761038" cy="3933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19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0" grpId="0" animBg="1"/>
      <p:bldP spid="419852" grpId="0"/>
      <p:bldP spid="419853" grpId="0" animBg="1"/>
      <p:bldP spid="419859" grpId="0" animBg="1"/>
      <p:bldP spid="419860" grpId="0" animBg="1"/>
      <p:bldP spid="419861" grpId="0" animBg="1"/>
      <p:bldP spid="419862" grpId="0" animBg="1"/>
      <p:bldP spid="419863" grpId="0"/>
      <p:bldP spid="419864" grpId="0" animBg="1"/>
      <p:bldP spid="419865" grpId="0" animBg="1"/>
      <p:bldP spid="41986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8C7-D330-42C9-A53C-F2955216EEC9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868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69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871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72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3443288" y="4060825"/>
            <a:ext cx="2424112" cy="2536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875" name="Line 11"/>
          <p:cNvSpPr>
            <a:spLocks noChangeShapeType="1"/>
          </p:cNvSpPr>
          <p:nvPr/>
        </p:nvSpPr>
        <p:spPr bwMode="auto">
          <a:xfrm>
            <a:off x="4140200" y="4060825"/>
            <a:ext cx="1588" cy="253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876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4479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0	1	</a:t>
            </a:r>
            <a:r>
              <a:rPr lang="en-US" altLang="zh-TW" b="1"/>
              <a:t>⊥</a:t>
            </a:r>
          </a:p>
          <a:p>
            <a:pPr eaLnBrk="0" hangingPunct="0"/>
            <a:r>
              <a:rPr lang="en-US" altLang="zh-TW" b="1"/>
              <a:t>2	3	4</a:t>
            </a:r>
          </a:p>
          <a:p>
            <a:pPr eaLnBrk="0" hangingPunct="0"/>
            <a:r>
              <a:rPr lang="en-US" altLang="zh-TW" b="1"/>
              <a:t>2	3	4</a:t>
            </a:r>
          </a:p>
          <a:p>
            <a:pPr eaLnBrk="0" hangingPunct="0"/>
            <a:r>
              <a:rPr lang="en-US" altLang="zh-TW" b="1"/>
              <a:t>0	1	⊥</a:t>
            </a:r>
          </a:p>
          <a:p>
            <a:pPr eaLnBrk="0" hangingPunct="0"/>
            <a:r>
              <a:rPr lang="en-US" altLang="zh-TW" b="1"/>
              <a:t>2	4	⊥</a:t>
            </a:r>
          </a:p>
          <a:p>
            <a:pPr eaLnBrk="0" hangingPunct="0"/>
            <a:r>
              <a:rPr lang="en-US" altLang="zh-TW" b="1"/>
              <a:t>3	4	⊥</a:t>
            </a:r>
          </a:p>
        </p:txBody>
      </p:sp>
      <p:sp>
        <p:nvSpPr>
          <p:cNvPr id="420877" name="Line 13"/>
          <p:cNvSpPr>
            <a:spLocks noChangeShapeType="1"/>
          </p:cNvSpPr>
          <p:nvPr/>
        </p:nvSpPr>
        <p:spPr bwMode="auto">
          <a:xfrm>
            <a:off x="3419475" y="443706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878" name="Line 14"/>
          <p:cNvSpPr>
            <a:spLocks noChangeShapeType="1"/>
          </p:cNvSpPr>
          <p:nvPr/>
        </p:nvSpPr>
        <p:spPr bwMode="auto">
          <a:xfrm>
            <a:off x="5003800" y="4076700"/>
            <a:ext cx="1588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879" name="Text Box 15"/>
          <p:cNvSpPr txBox="1">
            <a:spLocks noChangeArrowheads="1"/>
          </p:cNvSpPr>
          <p:nvPr/>
        </p:nvSpPr>
        <p:spPr bwMode="auto">
          <a:xfrm>
            <a:off x="1690688" y="4076700"/>
            <a:ext cx="1441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R	S=</a:t>
            </a:r>
          </a:p>
        </p:txBody>
      </p:sp>
      <p:grpSp>
        <p:nvGrpSpPr>
          <p:cNvPr id="420880" name="Group 16"/>
          <p:cNvGrpSpPr>
            <a:grpSpLocks/>
          </p:cNvGrpSpPr>
          <p:nvPr/>
        </p:nvGrpSpPr>
        <p:grpSpPr bwMode="auto">
          <a:xfrm>
            <a:off x="2093913" y="3933825"/>
            <a:ext cx="682625" cy="655638"/>
            <a:chOff x="567" y="935"/>
            <a:chExt cx="430" cy="413"/>
          </a:xfrm>
        </p:grpSpPr>
        <p:grpSp>
          <p:nvGrpSpPr>
            <p:cNvPr id="420881" name="Group 17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20882" name="AutoShape 18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0883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0884" name="Text Box 20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20885" name="Text Box 21"/>
            <p:cNvSpPr txBox="1">
              <a:spLocks noChangeArrowheads="1"/>
            </p:cNvSpPr>
            <p:nvPr/>
          </p:nvSpPr>
          <p:spPr bwMode="auto">
            <a:xfrm>
              <a:off x="793" y="11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L</a:t>
              </a:r>
            </a:p>
          </p:txBody>
        </p:sp>
      </p:grpSp>
      <p:sp>
        <p:nvSpPr>
          <p:cNvPr id="420892" name="Text Box 28"/>
          <p:cNvSpPr txBox="1">
            <a:spLocks noChangeArrowheads="1"/>
          </p:cNvSpPr>
          <p:nvPr/>
        </p:nvSpPr>
        <p:spPr bwMode="auto">
          <a:xfrm>
            <a:off x="3779838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0893" name="Text Box 29"/>
          <p:cNvSpPr txBox="1">
            <a:spLocks noChangeArrowheads="1"/>
          </p:cNvSpPr>
          <p:nvPr/>
        </p:nvSpPr>
        <p:spPr bwMode="auto">
          <a:xfrm>
            <a:off x="7475538" y="26368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0894" name="Text Box 30"/>
          <p:cNvSpPr txBox="1">
            <a:spLocks noChangeArrowheads="1"/>
          </p:cNvSpPr>
          <p:nvPr/>
        </p:nvSpPr>
        <p:spPr bwMode="auto">
          <a:xfrm>
            <a:off x="7451725" y="335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0895" name="Rectangle 31"/>
          <p:cNvSpPr>
            <a:spLocks noChangeArrowheads="1"/>
          </p:cNvSpPr>
          <p:nvPr/>
        </p:nvSpPr>
        <p:spPr bwMode="auto">
          <a:xfrm>
            <a:off x="3276600" y="3932238"/>
            <a:ext cx="3024188" cy="280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20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4" grpId="0" animBg="1"/>
      <p:bldP spid="420875" grpId="0" animBg="1"/>
      <p:bldP spid="420876" grpId="0"/>
      <p:bldP spid="420877" grpId="0" animBg="1"/>
      <p:bldP spid="420878" grpId="0" animBg="1"/>
      <p:bldP spid="42089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C75B-5837-4EE9-AA15-493B37B3BAE1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6235700" y="12715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1892" name="Line 4"/>
          <p:cNvSpPr>
            <a:spLocks noChangeShapeType="1"/>
          </p:cNvSpPr>
          <p:nvPr/>
        </p:nvSpPr>
        <p:spPr bwMode="auto">
          <a:xfrm>
            <a:off x="6235700" y="16525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893" name="Line 5"/>
          <p:cNvSpPr>
            <a:spLocks noChangeShapeType="1"/>
          </p:cNvSpPr>
          <p:nvPr/>
        </p:nvSpPr>
        <p:spPr bwMode="auto">
          <a:xfrm flipH="1">
            <a:off x="6804025" y="1271588"/>
            <a:ext cx="41275" cy="258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2555875" y="12684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1895" name="Line 7"/>
          <p:cNvSpPr>
            <a:spLocks noChangeShapeType="1"/>
          </p:cNvSpPr>
          <p:nvPr/>
        </p:nvSpPr>
        <p:spPr bwMode="auto">
          <a:xfrm>
            <a:off x="2555875" y="16287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>
            <a:off x="3165475" y="12684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1647825" y="1228725"/>
            <a:ext cx="58531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	3	4</a:t>
            </a:r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3443288" y="4060825"/>
            <a:ext cx="2424112" cy="2536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4140200" y="4060825"/>
            <a:ext cx="1588" cy="253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3419475" y="4005263"/>
            <a:ext cx="24479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	C</a:t>
            </a:r>
          </a:p>
          <a:p>
            <a:pPr eaLnBrk="0" hangingPunct="0"/>
            <a:r>
              <a:rPr lang="en-US" altLang="zh-TW" b="1"/>
              <a:t>⊥	0	1</a:t>
            </a:r>
          </a:p>
          <a:p>
            <a:pPr eaLnBrk="0" hangingPunct="0"/>
            <a:r>
              <a:rPr lang="en-US" altLang="zh-TW" b="1"/>
              <a:t>⊥	2	4</a:t>
            </a:r>
          </a:p>
          <a:p>
            <a:pPr eaLnBrk="0" hangingPunct="0"/>
            <a:r>
              <a:rPr lang="en-US" altLang="zh-TW" b="1"/>
              <a:t>⊥	2	5</a:t>
            </a:r>
          </a:p>
          <a:p>
            <a:pPr eaLnBrk="0" hangingPunct="0"/>
            <a:r>
              <a:rPr lang="en-US" altLang="zh-TW" b="1"/>
              <a:t> 2	3	4</a:t>
            </a:r>
          </a:p>
          <a:p>
            <a:pPr eaLnBrk="0" hangingPunct="0"/>
            <a:r>
              <a:rPr lang="en-US" altLang="zh-TW" b="1"/>
              <a:t>⊥	0	2</a:t>
            </a:r>
          </a:p>
          <a:p>
            <a:pPr eaLnBrk="0" hangingPunct="0"/>
            <a:r>
              <a:rPr lang="en-US" altLang="zh-TW" b="1"/>
              <a:t> 2	3	4</a:t>
            </a:r>
          </a:p>
        </p:txBody>
      </p:sp>
      <p:sp>
        <p:nvSpPr>
          <p:cNvPr id="421901" name="Line 13"/>
          <p:cNvSpPr>
            <a:spLocks noChangeShapeType="1"/>
          </p:cNvSpPr>
          <p:nvPr/>
        </p:nvSpPr>
        <p:spPr bwMode="auto">
          <a:xfrm>
            <a:off x="3419475" y="443706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1902" name="Line 14"/>
          <p:cNvSpPr>
            <a:spLocks noChangeShapeType="1"/>
          </p:cNvSpPr>
          <p:nvPr/>
        </p:nvSpPr>
        <p:spPr bwMode="auto">
          <a:xfrm>
            <a:off x="5003800" y="4076700"/>
            <a:ext cx="1588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1690688" y="4076700"/>
            <a:ext cx="1441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R	S=</a:t>
            </a:r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2093913" y="3933825"/>
            <a:ext cx="695325" cy="655638"/>
            <a:chOff x="567" y="935"/>
            <a:chExt cx="438" cy="413"/>
          </a:xfrm>
        </p:grpSpPr>
        <p:grpSp>
          <p:nvGrpSpPr>
            <p:cNvPr id="421905" name="Group 17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21906" name="AutoShape 18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1907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1908" name="Text Box 20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21909" name="Text Box 21"/>
            <p:cNvSpPr txBox="1">
              <a:spLocks noChangeArrowheads="1"/>
            </p:cNvSpPr>
            <p:nvPr/>
          </p:nvSpPr>
          <p:spPr bwMode="auto">
            <a:xfrm>
              <a:off x="793" y="11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 i="1"/>
                <a:t>R</a:t>
              </a:r>
            </a:p>
          </p:txBody>
        </p:sp>
      </p:grp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3779838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1919" name="Text Box 31"/>
          <p:cNvSpPr txBox="1">
            <a:spLocks noChangeArrowheads="1"/>
          </p:cNvSpPr>
          <p:nvPr/>
        </p:nvSpPr>
        <p:spPr bwMode="auto">
          <a:xfrm>
            <a:off x="7475538" y="261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1920" name="Text Box 32"/>
          <p:cNvSpPr txBox="1">
            <a:spLocks noChangeArrowheads="1"/>
          </p:cNvSpPr>
          <p:nvPr/>
        </p:nvSpPr>
        <p:spPr bwMode="auto">
          <a:xfrm>
            <a:off x="7475538" y="340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3276600" y="3932238"/>
            <a:ext cx="3024188" cy="280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21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899" grpId="0" animBg="1"/>
      <p:bldP spid="421900" grpId="0"/>
      <p:bldP spid="421901" grpId="0" animBg="1"/>
      <p:bldP spid="421902" grpId="0" animBg="1"/>
      <p:bldP spid="42192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AAD3-3E71-44E3-879B-03F3519F1AC1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98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3851275" y="8397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2916" name="Line 4"/>
          <p:cNvSpPr>
            <a:spLocks noChangeShapeType="1"/>
          </p:cNvSpPr>
          <p:nvPr/>
        </p:nvSpPr>
        <p:spPr bwMode="auto">
          <a:xfrm>
            <a:off x="3851275" y="12207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2918" name="Rectangle 6"/>
          <p:cNvSpPr>
            <a:spLocks noChangeArrowheads="1"/>
          </p:cNvSpPr>
          <p:nvPr/>
        </p:nvSpPr>
        <p:spPr bwMode="auto">
          <a:xfrm>
            <a:off x="1087438" y="8366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2919" name="Line 7"/>
          <p:cNvSpPr>
            <a:spLocks noChangeShapeType="1"/>
          </p:cNvSpPr>
          <p:nvPr/>
        </p:nvSpPr>
        <p:spPr bwMode="auto">
          <a:xfrm>
            <a:off x="1087438" y="11969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2920" name="Line 8"/>
          <p:cNvSpPr>
            <a:spLocks noChangeShapeType="1"/>
          </p:cNvSpPr>
          <p:nvPr/>
        </p:nvSpPr>
        <p:spPr bwMode="auto">
          <a:xfrm>
            <a:off x="1697038" y="8366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179388" y="796925"/>
            <a:ext cx="49387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3	4</a:t>
            </a:r>
          </a:p>
        </p:txBody>
      </p: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6302375" y="2717800"/>
            <a:ext cx="2424113" cy="40243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2923" name="Line 11"/>
          <p:cNvSpPr>
            <a:spLocks noChangeShapeType="1"/>
          </p:cNvSpPr>
          <p:nvPr/>
        </p:nvSpPr>
        <p:spPr bwMode="auto">
          <a:xfrm>
            <a:off x="6999288" y="2717800"/>
            <a:ext cx="1587" cy="4024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6278563" y="2662238"/>
            <a:ext cx="244792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	B	C</a:t>
            </a:r>
          </a:p>
          <a:p>
            <a:pPr eaLnBrk="0" hangingPunct="0"/>
            <a:r>
              <a:rPr lang="en-US" altLang="zh-TW" b="1"/>
              <a:t> 0	1	⊥</a:t>
            </a:r>
          </a:p>
          <a:p>
            <a:pPr eaLnBrk="0" hangingPunct="0"/>
            <a:r>
              <a:rPr lang="en-US" altLang="zh-TW" b="1"/>
              <a:t>2	3	4</a:t>
            </a:r>
          </a:p>
          <a:p>
            <a:pPr eaLnBrk="0" hangingPunct="0"/>
            <a:r>
              <a:rPr lang="en-US" altLang="zh-TW" b="1"/>
              <a:t>2	3	4</a:t>
            </a:r>
          </a:p>
          <a:p>
            <a:pPr eaLnBrk="0" hangingPunct="0"/>
            <a:r>
              <a:rPr lang="en-US" altLang="zh-TW" b="1"/>
              <a:t>0	1	⊥</a:t>
            </a:r>
          </a:p>
          <a:p>
            <a:pPr eaLnBrk="0" hangingPunct="0"/>
            <a:r>
              <a:rPr lang="en-US" altLang="zh-TW" b="1"/>
              <a:t>2	4	⊥</a:t>
            </a:r>
          </a:p>
          <a:p>
            <a:pPr eaLnBrk="0" hangingPunct="0"/>
            <a:r>
              <a:rPr lang="en-US" altLang="zh-TW" b="1"/>
              <a:t>3	4	⊥</a:t>
            </a:r>
          </a:p>
          <a:p>
            <a:pPr eaLnBrk="0" hangingPunct="0"/>
            <a:r>
              <a:rPr lang="en-US" altLang="zh-TW" b="1"/>
              <a:t>⊥	0	1</a:t>
            </a:r>
          </a:p>
          <a:p>
            <a:pPr eaLnBrk="0" hangingPunct="0"/>
            <a:r>
              <a:rPr lang="en-US" altLang="zh-TW" b="1"/>
              <a:t>⊥	2	4</a:t>
            </a:r>
          </a:p>
          <a:p>
            <a:pPr eaLnBrk="0" hangingPunct="0"/>
            <a:r>
              <a:rPr lang="en-US" altLang="zh-TW" b="1"/>
              <a:t>⊥	2	5</a:t>
            </a:r>
          </a:p>
          <a:p>
            <a:pPr eaLnBrk="0" hangingPunct="0"/>
            <a:r>
              <a:rPr lang="en-US" altLang="zh-TW" b="1"/>
              <a:t>⊥	0	2</a:t>
            </a:r>
          </a:p>
        </p:txBody>
      </p:sp>
      <p:sp>
        <p:nvSpPr>
          <p:cNvPr id="422925" name="Line 13"/>
          <p:cNvSpPr>
            <a:spLocks noChangeShapeType="1"/>
          </p:cNvSpPr>
          <p:nvPr/>
        </p:nvSpPr>
        <p:spPr bwMode="auto">
          <a:xfrm>
            <a:off x="6278563" y="3094038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2926" name="Line 14"/>
          <p:cNvSpPr>
            <a:spLocks noChangeShapeType="1"/>
          </p:cNvSpPr>
          <p:nvPr/>
        </p:nvSpPr>
        <p:spPr bwMode="auto">
          <a:xfrm>
            <a:off x="7862888" y="2733675"/>
            <a:ext cx="1587" cy="39893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2927" name="Text Box 15"/>
          <p:cNvSpPr txBox="1">
            <a:spLocks noChangeArrowheads="1"/>
          </p:cNvSpPr>
          <p:nvPr/>
        </p:nvSpPr>
        <p:spPr bwMode="auto">
          <a:xfrm>
            <a:off x="5795963" y="2133600"/>
            <a:ext cx="1441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R	S=</a:t>
            </a:r>
          </a:p>
        </p:txBody>
      </p:sp>
      <p:grpSp>
        <p:nvGrpSpPr>
          <p:cNvPr id="422928" name="Group 16"/>
          <p:cNvGrpSpPr>
            <a:grpSpLocks/>
          </p:cNvGrpSpPr>
          <p:nvPr/>
        </p:nvGrpSpPr>
        <p:grpSpPr bwMode="auto">
          <a:xfrm>
            <a:off x="6227763" y="1989138"/>
            <a:ext cx="542925" cy="657225"/>
            <a:chOff x="567" y="935"/>
            <a:chExt cx="342" cy="414"/>
          </a:xfrm>
        </p:grpSpPr>
        <p:grpSp>
          <p:nvGrpSpPr>
            <p:cNvPr id="422929" name="Group 17"/>
            <p:cNvGrpSpPr>
              <a:grpSpLocks/>
            </p:cNvGrpSpPr>
            <p:nvPr/>
          </p:nvGrpSpPr>
          <p:grpSpPr bwMode="auto">
            <a:xfrm>
              <a:off x="567" y="1116"/>
              <a:ext cx="272" cy="136"/>
              <a:chOff x="975" y="482"/>
              <a:chExt cx="272" cy="136"/>
            </a:xfrm>
          </p:grpSpPr>
          <p:sp>
            <p:nvSpPr>
              <p:cNvPr id="422930" name="AutoShape 18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2931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2932" name="Text Box 20"/>
            <p:cNvSpPr txBox="1">
              <a:spLocks noChangeArrowheads="1"/>
            </p:cNvSpPr>
            <p:nvPr/>
          </p:nvSpPr>
          <p:spPr bwMode="auto">
            <a:xfrm>
              <a:off x="612" y="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22933" name="Text Box 21"/>
            <p:cNvSpPr txBox="1">
              <a:spLocks noChangeArrowheads="1"/>
            </p:cNvSpPr>
            <p:nvPr/>
          </p:nvSpPr>
          <p:spPr bwMode="auto">
            <a:xfrm>
              <a:off x="793" y="111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1800" b="1" i="1"/>
            </a:p>
          </p:txBody>
        </p:sp>
      </p:grpSp>
      <p:sp>
        <p:nvSpPr>
          <p:cNvPr id="422934" name="Text Box 22"/>
          <p:cNvSpPr txBox="1">
            <a:spLocks noChangeArrowheads="1"/>
          </p:cNvSpPr>
          <p:nvPr/>
        </p:nvSpPr>
        <p:spPr bwMode="auto">
          <a:xfrm>
            <a:off x="5192713" y="22050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2938" name="Text Box 26"/>
          <p:cNvSpPr txBox="1">
            <a:spLocks noChangeArrowheads="1"/>
          </p:cNvSpPr>
          <p:nvPr/>
        </p:nvSpPr>
        <p:spPr bwMode="auto">
          <a:xfrm>
            <a:off x="2335213" y="1484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2939" name="Text Box 27"/>
          <p:cNvSpPr txBox="1">
            <a:spLocks noChangeArrowheads="1"/>
          </p:cNvSpPr>
          <p:nvPr/>
        </p:nvSpPr>
        <p:spPr bwMode="auto">
          <a:xfrm>
            <a:off x="5148263" y="299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2940" name="Line 28"/>
          <p:cNvSpPr>
            <a:spLocks noChangeShapeType="1"/>
          </p:cNvSpPr>
          <p:nvPr/>
        </p:nvSpPr>
        <p:spPr bwMode="auto">
          <a:xfrm>
            <a:off x="4427538" y="836613"/>
            <a:ext cx="0" cy="25923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2941" name="Rectangle 29"/>
          <p:cNvSpPr>
            <a:spLocks noChangeArrowheads="1"/>
          </p:cNvSpPr>
          <p:nvPr/>
        </p:nvSpPr>
        <p:spPr bwMode="auto">
          <a:xfrm>
            <a:off x="5868988" y="2636838"/>
            <a:ext cx="3024187" cy="422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2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2" grpId="0" animBg="1"/>
      <p:bldP spid="422923" grpId="0" animBg="1"/>
      <p:bldP spid="422924" grpId="0"/>
      <p:bldP spid="422925" grpId="0" animBg="1"/>
      <p:bldP spid="422926" grpId="0" animBg="1"/>
      <p:bldP spid="4229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E0B6-2F10-434B-882A-50E00462752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 Operations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57400"/>
            <a:ext cx="7791450" cy="4467225"/>
          </a:xfrm>
        </p:spPr>
        <p:txBody>
          <a:bodyPr/>
          <a:lstStyle/>
          <a:p>
            <a:r>
              <a:rPr lang="en-US" altLang="zh-TW"/>
              <a:t>R∪S</a:t>
            </a:r>
          </a:p>
          <a:p>
            <a:pPr lvl="1"/>
            <a:r>
              <a:rPr lang="en-US" altLang="zh-TW"/>
              <a:t>Set of elements that are in R or S both.</a:t>
            </a:r>
          </a:p>
          <a:p>
            <a:pPr lvl="1"/>
            <a:r>
              <a:rPr lang="en-US" altLang="zh-TW"/>
              <a:t>An element appears only once in the union</a:t>
            </a:r>
          </a:p>
          <a:p>
            <a:r>
              <a:rPr lang="en-US" altLang="zh-TW"/>
              <a:t>R∩S</a:t>
            </a:r>
          </a:p>
          <a:p>
            <a:pPr lvl="1"/>
            <a:r>
              <a:rPr lang="en-US" altLang="zh-TW"/>
              <a:t>Set of elements that are in R and S both</a:t>
            </a:r>
          </a:p>
          <a:p>
            <a:r>
              <a:rPr lang="en-US" altLang="zh-TW"/>
              <a:t>R-S</a:t>
            </a:r>
          </a:p>
          <a:p>
            <a:pPr lvl="1"/>
            <a:r>
              <a:rPr lang="en-US" altLang="zh-TW"/>
              <a:t>Set of elements that are in R but not in S</a:t>
            </a:r>
          </a:p>
          <a:p>
            <a:pPr lvl="1"/>
            <a:r>
              <a:rPr lang="en-US" altLang="zh-TW"/>
              <a:t>R-S ≠S-R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D60D-02AA-489A-9268-28DDA1996972}" type="slidenum">
              <a:rPr lang="en-US" altLang="zh-TW"/>
              <a:pPr/>
              <a:t>80</a:t>
            </a:fld>
            <a:endParaRPr lang="en-US" altLang="zh-TW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985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851275" y="839788"/>
            <a:ext cx="1219200" cy="25892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3940" name="Line 4"/>
          <p:cNvSpPr>
            <a:spLocks noChangeShapeType="1"/>
          </p:cNvSpPr>
          <p:nvPr/>
        </p:nvSpPr>
        <p:spPr bwMode="auto">
          <a:xfrm>
            <a:off x="3851275" y="1220788"/>
            <a:ext cx="1219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1087438" y="836613"/>
            <a:ext cx="1219200" cy="2228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3942" name="Line 6"/>
          <p:cNvSpPr>
            <a:spLocks noChangeShapeType="1"/>
          </p:cNvSpPr>
          <p:nvPr/>
        </p:nvSpPr>
        <p:spPr bwMode="auto">
          <a:xfrm>
            <a:off x="1087438" y="11969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43" name="Line 7"/>
          <p:cNvSpPr>
            <a:spLocks noChangeShapeType="1"/>
          </p:cNvSpPr>
          <p:nvPr/>
        </p:nvSpPr>
        <p:spPr bwMode="auto">
          <a:xfrm>
            <a:off x="1697038" y="836613"/>
            <a:ext cx="0" cy="222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44" name="Text Box 8"/>
          <p:cNvSpPr txBox="1">
            <a:spLocks noChangeArrowheads="1"/>
          </p:cNvSpPr>
          <p:nvPr/>
        </p:nvSpPr>
        <p:spPr bwMode="auto">
          <a:xfrm>
            <a:off x="179388" y="796925"/>
            <a:ext cx="49387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R = 	A	B	S =	B	C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0	1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3		2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0	1		2	5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2	4		3	4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3	4		0	2</a:t>
            </a:r>
          </a:p>
          <a:p>
            <a:pPr eaLnBrk="0" hangingPunct="0"/>
            <a:r>
              <a:rPr lang="en-US" altLang="zh-TW">
                <a:latin typeface="Tahoma" pitchFamily="34" charset="0"/>
              </a:rPr>
              <a:t>				3	4</a:t>
            </a:r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302375" y="1349375"/>
            <a:ext cx="2424113" cy="5103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3946" name="Line 10"/>
          <p:cNvSpPr>
            <a:spLocks noChangeShapeType="1"/>
          </p:cNvSpPr>
          <p:nvPr/>
        </p:nvSpPr>
        <p:spPr bwMode="auto">
          <a:xfrm>
            <a:off x="6732588" y="1349375"/>
            <a:ext cx="1587" cy="510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47" name="Text Box 11"/>
          <p:cNvSpPr txBox="1">
            <a:spLocks noChangeArrowheads="1"/>
          </p:cNvSpPr>
          <p:nvPr/>
        </p:nvSpPr>
        <p:spPr bwMode="auto">
          <a:xfrm>
            <a:off x="6278563" y="1293813"/>
            <a:ext cx="244792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A  R.B	 S.B   C</a:t>
            </a:r>
          </a:p>
          <a:p>
            <a:pPr eaLnBrk="0" hangingPunct="0"/>
            <a:r>
              <a:rPr lang="en-US" altLang="zh-TW" b="1"/>
              <a:t>0     1	  2	4</a:t>
            </a:r>
          </a:p>
          <a:p>
            <a:pPr eaLnBrk="0" hangingPunct="0"/>
            <a:r>
              <a:rPr lang="en-US" altLang="zh-TW" b="1"/>
              <a:t>0     1     2        5</a:t>
            </a:r>
          </a:p>
          <a:p>
            <a:pPr eaLnBrk="0" hangingPunct="0"/>
            <a:r>
              <a:rPr lang="en-US" altLang="zh-TW" b="1"/>
              <a:t>0     1     3        4</a:t>
            </a:r>
          </a:p>
          <a:p>
            <a:pPr eaLnBrk="0" hangingPunct="0"/>
            <a:r>
              <a:rPr lang="en-US" altLang="zh-TW" b="1"/>
              <a:t>0     1     3        4</a:t>
            </a:r>
          </a:p>
          <a:p>
            <a:r>
              <a:rPr lang="en-US" altLang="zh-TW" b="1"/>
              <a:t>0     1	  2	4</a:t>
            </a:r>
          </a:p>
          <a:p>
            <a:r>
              <a:rPr lang="en-US" altLang="zh-TW" b="1"/>
              <a:t>0     1     2        5</a:t>
            </a:r>
          </a:p>
          <a:p>
            <a:r>
              <a:rPr lang="en-US" altLang="zh-TW" b="1"/>
              <a:t>0     1     3        4</a:t>
            </a:r>
          </a:p>
          <a:p>
            <a:r>
              <a:rPr lang="en-US" altLang="zh-TW" b="1"/>
              <a:t>0     1     3        4</a:t>
            </a:r>
          </a:p>
          <a:p>
            <a:r>
              <a:rPr lang="en-US" altLang="zh-TW" b="1"/>
              <a:t>2     3    ⊥      ⊥</a:t>
            </a:r>
          </a:p>
          <a:p>
            <a:r>
              <a:rPr lang="en-US" altLang="zh-TW" b="1"/>
              <a:t>2     4    ⊥      ⊥</a:t>
            </a:r>
          </a:p>
          <a:p>
            <a:r>
              <a:rPr lang="en-US" altLang="zh-TW" b="1"/>
              <a:t>3     4    ⊥      ⊥</a:t>
            </a:r>
          </a:p>
          <a:p>
            <a:r>
              <a:rPr lang="en-US" altLang="zh-TW" b="1"/>
              <a:t>⊥   ⊥    0       1</a:t>
            </a:r>
          </a:p>
          <a:p>
            <a:r>
              <a:rPr lang="en-US" altLang="zh-TW" b="1"/>
              <a:t>⊥   ⊥    0       2</a:t>
            </a:r>
          </a:p>
        </p:txBody>
      </p:sp>
      <p:sp>
        <p:nvSpPr>
          <p:cNvPr id="423948" name="Line 12"/>
          <p:cNvSpPr>
            <a:spLocks noChangeShapeType="1"/>
          </p:cNvSpPr>
          <p:nvPr/>
        </p:nvSpPr>
        <p:spPr bwMode="auto">
          <a:xfrm>
            <a:off x="6278563" y="172561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3949" name="Line 13"/>
          <p:cNvSpPr>
            <a:spLocks noChangeShapeType="1"/>
          </p:cNvSpPr>
          <p:nvPr/>
        </p:nvSpPr>
        <p:spPr bwMode="auto">
          <a:xfrm>
            <a:off x="7308850" y="1365250"/>
            <a:ext cx="1588" cy="50593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3950" name="Text Box 14"/>
          <p:cNvSpPr txBox="1">
            <a:spLocks noChangeArrowheads="1"/>
          </p:cNvSpPr>
          <p:nvPr/>
        </p:nvSpPr>
        <p:spPr bwMode="auto">
          <a:xfrm>
            <a:off x="5795963" y="765175"/>
            <a:ext cx="1441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R	S=</a:t>
            </a:r>
          </a:p>
        </p:txBody>
      </p:sp>
      <p:sp>
        <p:nvSpPr>
          <p:cNvPr id="423958" name="Text Box 22"/>
          <p:cNvSpPr txBox="1">
            <a:spLocks noChangeArrowheads="1"/>
          </p:cNvSpPr>
          <p:nvPr/>
        </p:nvSpPr>
        <p:spPr bwMode="auto">
          <a:xfrm>
            <a:off x="2339975" y="11969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0" name="Line 24"/>
          <p:cNvSpPr>
            <a:spLocks noChangeShapeType="1"/>
          </p:cNvSpPr>
          <p:nvPr/>
        </p:nvSpPr>
        <p:spPr bwMode="auto">
          <a:xfrm>
            <a:off x="4427538" y="836613"/>
            <a:ext cx="0" cy="25923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23962" name="Group 26"/>
          <p:cNvGrpSpPr>
            <a:grpSpLocks/>
          </p:cNvGrpSpPr>
          <p:nvPr/>
        </p:nvGrpSpPr>
        <p:grpSpPr bwMode="auto">
          <a:xfrm>
            <a:off x="6037263" y="620713"/>
            <a:ext cx="839787" cy="736600"/>
            <a:chOff x="3803" y="1253"/>
            <a:chExt cx="529" cy="464"/>
          </a:xfrm>
        </p:grpSpPr>
        <p:grpSp>
          <p:nvGrpSpPr>
            <p:cNvPr id="423952" name="Group 16"/>
            <p:cNvGrpSpPr>
              <a:grpSpLocks/>
            </p:cNvGrpSpPr>
            <p:nvPr/>
          </p:nvGrpSpPr>
          <p:grpSpPr bwMode="auto">
            <a:xfrm>
              <a:off x="3923" y="1434"/>
              <a:ext cx="272" cy="136"/>
              <a:chOff x="975" y="482"/>
              <a:chExt cx="272" cy="136"/>
            </a:xfrm>
          </p:grpSpPr>
          <p:sp>
            <p:nvSpPr>
              <p:cNvPr id="423953" name="AutoShape 17"/>
              <p:cNvSpPr>
                <a:spLocks noChangeArrowheads="1"/>
              </p:cNvSpPr>
              <p:nvPr/>
            </p:nvSpPr>
            <p:spPr bwMode="auto">
              <a:xfrm rot="5400000">
                <a:off x="975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3954" name="AutoShape 18"/>
              <p:cNvSpPr>
                <a:spLocks noChangeArrowheads="1"/>
              </p:cNvSpPr>
              <p:nvPr/>
            </p:nvSpPr>
            <p:spPr bwMode="auto">
              <a:xfrm rot="16200000" flipH="1">
                <a:off x="1111" y="482"/>
                <a:ext cx="136" cy="13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3955" name="Text Box 19"/>
            <p:cNvSpPr txBox="1">
              <a:spLocks noChangeArrowheads="1"/>
            </p:cNvSpPr>
            <p:nvPr/>
          </p:nvSpPr>
          <p:spPr bwMode="auto">
            <a:xfrm>
              <a:off x="3968" y="12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b="1"/>
                <a:t>o</a:t>
              </a:r>
            </a:p>
          </p:txBody>
        </p:sp>
        <p:sp>
          <p:nvSpPr>
            <p:cNvPr id="423961" name="Text Box 25"/>
            <p:cNvSpPr txBox="1">
              <a:spLocks noChangeArrowheads="1"/>
            </p:cNvSpPr>
            <p:nvPr/>
          </p:nvSpPr>
          <p:spPr bwMode="auto">
            <a:xfrm>
              <a:off x="3803" y="1525"/>
              <a:ext cx="5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R.B&lt;S.B</a:t>
              </a:r>
            </a:p>
          </p:txBody>
        </p:sp>
      </p:grpSp>
      <p:sp>
        <p:nvSpPr>
          <p:cNvPr id="423963" name="Line 27"/>
          <p:cNvSpPr>
            <a:spLocks noChangeShapeType="1"/>
          </p:cNvSpPr>
          <p:nvPr/>
        </p:nvSpPr>
        <p:spPr bwMode="auto">
          <a:xfrm>
            <a:off x="7956550" y="1339850"/>
            <a:ext cx="1588" cy="51165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3964" name="Text Box 28"/>
          <p:cNvSpPr txBox="1">
            <a:spLocks noChangeArrowheads="1"/>
          </p:cNvSpPr>
          <p:nvPr/>
        </p:nvSpPr>
        <p:spPr bwMode="auto">
          <a:xfrm>
            <a:off x="5076825" y="1484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5" name="Text Box 29"/>
          <p:cNvSpPr txBox="1">
            <a:spLocks noChangeArrowheads="1"/>
          </p:cNvSpPr>
          <p:nvPr/>
        </p:nvSpPr>
        <p:spPr bwMode="auto">
          <a:xfrm>
            <a:off x="5076825" y="1892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6" name="Text Box 30"/>
          <p:cNvSpPr txBox="1">
            <a:spLocks noChangeArrowheads="1"/>
          </p:cNvSpPr>
          <p:nvPr/>
        </p:nvSpPr>
        <p:spPr bwMode="auto">
          <a:xfrm>
            <a:off x="5076825" y="22050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7" name="Text Box 31"/>
          <p:cNvSpPr txBox="1">
            <a:spLocks noChangeArrowheads="1"/>
          </p:cNvSpPr>
          <p:nvPr/>
        </p:nvSpPr>
        <p:spPr bwMode="auto">
          <a:xfrm>
            <a:off x="5099050" y="2924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8" name="Text Box 32"/>
          <p:cNvSpPr txBox="1">
            <a:spLocks noChangeArrowheads="1"/>
          </p:cNvSpPr>
          <p:nvPr/>
        </p:nvSpPr>
        <p:spPr bwMode="auto">
          <a:xfrm>
            <a:off x="2339975" y="1892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5867400" y="1268413"/>
            <a:ext cx="3024188" cy="5256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23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5" grpId="0" animBg="1"/>
      <p:bldP spid="423946" grpId="0" animBg="1"/>
      <p:bldP spid="423947" grpId="0"/>
      <p:bldP spid="423948" grpId="0" animBg="1"/>
      <p:bldP spid="423949" grpId="0" animBg="1"/>
      <p:bldP spid="423963" grpId="0" animBg="1"/>
      <p:bldP spid="4239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A6-1B3B-4A24-A88F-B7D8ED664372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7315200" cy="838200"/>
          </a:xfrm>
        </p:spPr>
        <p:txBody>
          <a:bodyPr/>
          <a:lstStyle/>
          <a:p>
            <a:r>
              <a:rPr lang="en-US" altLang="zh-TW"/>
              <a:t>Selection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Selection operator, applied to a relation R, produces a new relation with a subset of R</a:t>
            </a:r>
            <a:r>
              <a:rPr lang="en-US" altLang="zh-TW" sz="2800">
                <a:latin typeface="Tahoma"/>
              </a:rPr>
              <a:t>’</a:t>
            </a:r>
            <a:r>
              <a:rPr lang="en-US" altLang="zh-TW" sz="2800"/>
              <a:t>s tuples.</a:t>
            </a:r>
          </a:p>
          <a:p>
            <a:r>
              <a:rPr lang="en-US" altLang="zh-TW" sz="2800"/>
              <a:t>Denoted by R1:=</a:t>
            </a:r>
            <a:r>
              <a:rPr lang="en-US" altLang="zh-TW">
                <a:solidFill>
                  <a:srgbClr val="0000FF"/>
                </a:solidFill>
              </a:rPr>
              <a:t>σ</a:t>
            </a:r>
            <a:r>
              <a:rPr lang="en-US" altLang="zh-TW" baseline="-25000">
                <a:solidFill>
                  <a:srgbClr val="0000FF"/>
                </a:solidFill>
              </a:rPr>
              <a:t>C</a:t>
            </a:r>
            <a:r>
              <a:rPr lang="en-US" altLang="zh-TW"/>
              <a:t>(R2)</a:t>
            </a:r>
            <a:endParaRPr lang="en-US" altLang="zh-TW" sz="2800"/>
          </a:p>
          <a:p>
            <a:r>
              <a:rPr lang="en-US" altLang="zh-TW"/>
              <a:t>R1 := </a:t>
            </a:r>
            <a:r>
              <a:rPr lang="en-US" altLang="zh-TW">
                <a:solidFill>
                  <a:srgbClr val="0000FF"/>
                </a:solidFill>
              </a:rPr>
              <a:t>SELECT</a:t>
            </a:r>
            <a:r>
              <a:rPr lang="en-US" altLang="zh-TW" i="1" baseline="-25000">
                <a:solidFill>
                  <a:srgbClr val="0000FF"/>
                </a:solidFill>
              </a:rPr>
              <a:t>C</a:t>
            </a:r>
            <a:r>
              <a:rPr lang="en-US" altLang="zh-TW" i="1" baseline="-25000"/>
              <a:t> </a:t>
            </a:r>
            <a:r>
              <a:rPr lang="en-US" altLang="zh-TW"/>
              <a:t>(R2)</a:t>
            </a:r>
          </a:p>
          <a:p>
            <a:pPr lvl="1"/>
            <a:r>
              <a:rPr lang="en-US" altLang="zh-TW" i="1"/>
              <a:t>C</a:t>
            </a:r>
            <a:r>
              <a:rPr lang="en-US" altLang="zh-TW"/>
              <a:t>  is a condition (as in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if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statements) that refers to attributes of R2.</a:t>
            </a:r>
          </a:p>
          <a:p>
            <a:pPr lvl="1"/>
            <a:r>
              <a:rPr lang="en-US" altLang="zh-TW"/>
              <a:t>R1 is all those tuples of R2 that satisfy </a:t>
            </a:r>
            <a:r>
              <a:rPr lang="en-US" altLang="zh-TW" i="1"/>
              <a:t>C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4690</TotalTime>
  <Words>3151</Words>
  <Application>Microsoft Office PowerPoint</Application>
  <PresentationFormat>如螢幕大小 (4:3)</PresentationFormat>
  <Paragraphs>1023</Paragraphs>
  <Slides>80</Slides>
  <Notes>80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2" baseType="lpstr">
      <vt:lpstr>古典-1</vt:lpstr>
      <vt:lpstr>Picture</vt:lpstr>
      <vt:lpstr>Relational Algebra</vt:lpstr>
      <vt:lpstr>What is an “Algebra”</vt:lpstr>
      <vt:lpstr>What is Relational Algebra?</vt:lpstr>
      <vt:lpstr>Roadmap</vt:lpstr>
      <vt:lpstr>Summary</vt:lpstr>
      <vt:lpstr>Core Relational Algebra</vt:lpstr>
      <vt:lpstr>Core Relational Algebra (Cont.)</vt:lpstr>
      <vt:lpstr>Set Operations</vt:lpstr>
      <vt:lpstr>Selection</vt:lpstr>
      <vt:lpstr>Example</vt:lpstr>
      <vt:lpstr>Projection</vt:lpstr>
      <vt:lpstr>Example</vt:lpstr>
      <vt:lpstr>Cartesian Product</vt:lpstr>
      <vt:lpstr>Example: R3 := R1 × R2</vt:lpstr>
      <vt:lpstr>Natural Join</vt:lpstr>
      <vt:lpstr>Example</vt:lpstr>
      <vt:lpstr>Theta-Join</vt:lpstr>
      <vt:lpstr>Example</vt:lpstr>
      <vt:lpstr>Renaming</vt:lpstr>
      <vt:lpstr>Example</vt:lpstr>
      <vt:lpstr>Building Complex Expressions</vt:lpstr>
      <vt:lpstr>Sequences of Assignments</vt:lpstr>
      <vt:lpstr>Expressions in a  Single Assignment</vt:lpstr>
      <vt:lpstr>Expression Trees</vt:lpstr>
      <vt:lpstr>Example</vt:lpstr>
      <vt:lpstr>As a Tree:</vt:lpstr>
      <vt:lpstr>Example</vt:lpstr>
      <vt:lpstr>The Tree</vt:lpstr>
      <vt:lpstr>Schemas for Interior Nodes</vt:lpstr>
      <vt:lpstr>PowerPoint 簡報</vt:lpstr>
      <vt:lpstr>Schema-Defining (Rules 1)</vt:lpstr>
      <vt:lpstr>Schema-Defining (Rules 2)</vt:lpstr>
      <vt:lpstr>PowerPoint 簡報</vt:lpstr>
      <vt:lpstr>Relational Algebra on Bags</vt:lpstr>
      <vt:lpstr>Why Bags?</vt:lpstr>
      <vt:lpstr>Operations on Bags</vt:lpstr>
      <vt:lpstr>Example: Bag Selection</vt:lpstr>
      <vt:lpstr>Example: Bag Projection</vt:lpstr>
      <vt:lpstr>Example: Bag Product</vt:lpstr>
      <vt:lpstr>Example: Bag Theta-Join</vt:lpstr>
      <vt:lpstr>Bag Union</vt:lpstr>
      <vt:lpstr>Bag Intersection</vt:lpstr>
      <vt:lpstr>Bag Difference</vt:lpstr>
      <vt:lpstr>Beware:  Bag Laws != Set Laws</vt:lpstr>
      <vt:lpstr>An Example of  Inequivalence</vt:lpstr>
      <vt:lpstr>The Extended Algebra</vt:lpstr>
      <vt:lpstr>Duplicate Elimination</vt:lpstr>
      <vt:lpstr>Example: Duplicate Elimination</vt:lpstr>
      <vt:lpstr>Sorting</vt:lpstr>
      <vt:lpstr>Example: Sorting</vt:lpstr>
      <vt:lpstr>Extended Projection</vt:lpstr>
      <vt:lpstr>Example: Extended Projection</vt:lpstr>
      <vt:lpstr>Aggregation Operators</vt:lpstr>
      <vt:lpstr>Example: Aggregation</vt:lpstr>
      <vt:lpstr>Grouping Operator</vt:lpstr>
      <vt:lpstr>Applying γL(R)</vt:lpstr>
      <vt:lpstr>Example:  Grouping/Aggregation</vt:lpstr>
      <vt:lpstr>Outer Join</vt:lpstr>
      <vt:lpstr>Example: Outer Join</vt:lpstr>
      <vt:lpstr>Variants of Outer Join</vt:lpstr>
      <vt:lpstr>Example: Left Outer Join</vt:lpstr>
      <vt:lpstr>Example: Right Outer Join</vt:lpstr>
      <vt:lpstr>Theta-Outer Join</vt:lpstr>
      <vt:lpstr>Example: Theta-Outer Join</vt:lpstr>
      <vt:lpstr>Left Theta-Outer Join</vt:lpstr>
      <vt:lpstr>Right Theta-Outer Join</vt:lpstr>
      <vt:lpstr>Depend and Independent Operations</vt:lpstr>
      <vt:lpstr>Depend and Independent Operations</vt:lpstr>
      <vt:lpstr>Summary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Viola</cp:lastModifiedBy>
  <cp:revision>1729</cp:revision>
  <dcterms:created xsi:type="dcterms:W3CDTF">2007-09-19T03:56:29Z</dcterms:created>
  <dcterms:modified xsi:type="dcterms:W3CDTF">2018-10-16T16:29:06Z</dcterms:modified>
</cp:coreProperties>
</file>