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2"/>
  </p:notesMasterIdLst>
  <p:sldIdLst>
    <p:sldId id="257" r:id="rId2"/>
    <p:sldId id="259" r:id="rId3"/>
    <p:sldId id="258" r:id="rId4"/>
    <p:sldId id="262" r:id="rId5"/>
    <p:sldId id="292" r:id="rId6"/>
    <p:sldId id="260" r:id="rId7"/>
    <p:sldId id="261" r:id="rId8"/>
    <p:sldId id="271" r:id="rId9"/>
    <p:sldId id="263" r:id="rId10"/>
    <p:sldId id="264" r:id="rId11"/>
    <p:sldId id="265" r:id="rId12"/>
    <p:sldId id="266" r:id="rId13"/>
    <p:sldId id="270" r:id="rId14"/>
    <p:sldId id="267" r:id="rId15"/>
    <p:sldId id="297" r:id="rId16"/>
    <p:sldId id="268" r:id="rId17"/>
    <p:sldId id="269" r:id="rId18"/>
    <p:sldId id="273" r:id="rId19"/>
    <p:sldId id="299" r:id="rId20"/>
    <p:sldId id="301" r:id="rId21"/>
    <p:sldId id="298" r:id="rId22"/>
    <p:sldId id="300" r:id="rId23"/>
    <p:sldId id="302" r:id="rId24"/>
    <p:sldId id="306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37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CC"/>
    <a:srgbClr val="FF6600"/>
    <a:srgbClr val="009999"/>
    <a:srgbClr val="CCCC00"/>
    <a:srgbClr val="66FF33"/>
    <a:srgbClr val="660033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46" autoAdjust="0"/>
    <p:restoredTop sz="94660"/>
  </p:normalViewPr>
  <p:slideViewPr>
    <p:cSldViewPr>
      <p:cViewPr varScale="1">
        <p:scale>
          <a:sx n="73" d="100"/>
          <a:sy n="73" d="100"/>
        </p:scale>
        <p:origin x="43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</a:defRPr>
            </a:lvl1pPr>
          </a:lstStyle>
          <a:p>
            <a:fld id="{7B195BD2-60A4-41D4-9726-8F01CFCC4F7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2166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55B97-C5EE-4E3E-B7ED-9DCB4895D6B8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7F9CD5-CF37-4AAF-8BF3-66ED88A8F320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24C2FD-11EA-4D0C-8384-35AAF19AB94D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820A9B-AE74-48C1-A64C-7573ED1A09D7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3DB74A-50FC-43BA-97C0-9B4F4FD47AE4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AFC78C-1B6C-4799-B1A4-52ED9513461B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FF5CF3-56E1-4C44-971C-D84D23E180FB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9D292E-44D5-4118-8C73-493919BBFE0C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A3EE31-48DC-445E-8106-8CE2A3607B20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C8CE8-9853-43F0-812E-EB6166984D51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7C6646-0CFD-43AB-A04F-337326537F8D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579766-EB52-4522-B46F-0E561C2FC586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5E1733-3CB7-45D5-A238-1862BDB13D00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A501C1-EE84-49AD-BA89-FF6661FEE47A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352156-4997-4907-ADA7-2F127F28B74D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9AC0F3-1DD6-4F12-98AB-C2E9A86B0B02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3939B8-B086-403F-8774-FBFB15F4F3AC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CA8B24-4FB0-491B-B390-0A42AE888C41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AE1EC8-A7D6-4A52-AAAA-4AAB893F2039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3C03A-E570-478C-895A-3C779A77A826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7BE764-4DCB-45FE-A8B6-C65F8502CA8E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DF7B4D-2456-4669-8B9A-E659ED242E48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D5B569-211C-4CF0-A80E-B9495160834E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8CE398-75E5-4584-AC5D-182A4953B272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2AFBB0-B14B-42E2-94E0-9B6D356D9C0A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D3BD17-2775-4339-8FB1-3A2B2C087752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21D37A-9F15-4EB9-A240-E85623CE59D1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2944D8-13CE-468C-8F10-330A18AD250A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C9F712-8877-44DE-9803-EF2AD01A3532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4B0D3B-B2AB-4842-B716-DDF45088FFA3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DDC6B4-2CCB-430F-9EB0-8E149E7F8E2E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3A5905-C729-4CE9-8272-95BACAA955EA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6462BD-42AF-48CE-AD69-0D007C0E2CB6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28CA0-61DA-433C-8E88-3A19DABA4E1D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EB2E44-141F-4D20-9775-188DE9070114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B1AF8F-8129-44C3-83DF-500C8F6D9581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B67518-A520-4CD2-8CF0-8C2AC7A18E91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3F5996-4089-445F-A047-8004E9725538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9E7C98-7257-41AC-9D33-02BB76D102AD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0EC9F9-DEE2-41FE-B26F-C3C55F26E4FC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E1F8CD-85E7-4141-9156-CD1EBD66C9FC}" type="slidenum">
              <a:rPr lang="en-US" altLang="zh-TW"/>
              <a:pPr/>
              <a:t>46</a:t>
            </a:fld>
            <a:endParaRPr lang="en-US" altLang="zh-TW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5EA23F-7EF6-4F34-ABD6-68443FE2D81A}" type="slidenum">
              <a:rPr lang="en-US" altLang="zh-TW"/>
              <a:pPr/>
              <a:t>47</a:t>
            </a:fld>
            <a:endParaRPr lang="en-US" altLang="zh-TW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7D7938-DFCB-489B-B2C3-E98C0D1B068C}" type="slidenum">
              <a:rPr lang="en-US" altLang="zh-TW"/>
              <a:pPr/>
              <a:t>48</a:t>
            </a:fld>
            <a:endParaRPr lang="en-US" altLang="zh-TW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6F8D9-851D-4916-AE78-A1A1A931E38A}" type="slidenum">
              <a:rPr lang="en-US" altLang="zh-TW"/>
              <a:pPr/>
              <a:t>49</a:t>
            </a:fld>
            <a:endParaRPr lang="en-US" altLang="zh-TW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CEBD0A-F929-4F30-A7D3-0DBBC9ECAD9C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1CC0CE-9579-4E6D-B6C3-56B9A1BF89F0}" type="slidenum">
              <a:rPr lang="en-US" altLang="zh-TW"/>
              <a:pPr/>
              <a:t>50</a:t>
            </a:fld>
            <a:endParaRPr lang="en-US" altLang="zh-TW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61505E-C3C1-4821-9C47-BA0BBAE6B9D1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64BEA-189E-420D-B7AA-2FD6B2348715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2F51B0-AFA7-460D-B119-010C3788A736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7A4DC0-2075-45EE-AEC9-36AA58C7F22A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altLang="zh-TW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6CA1A5C8-37B5-4558-A4AA-002839B18972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D0BC0-BCCE-4F25-BCA3-F263DB98488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4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EB87A3-6AA0-44BE-86D8-EA6DF3A13E2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862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56E548-1123-422A-87B6-A8FE9402937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903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42ECC4-52E5-4AA6-B77C-C57276FE3B3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649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EB466A-E012-4931-93BF-6E6648A9D67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428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324D37-06DD-4F08-991A-BA9C13392B0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765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81FFE-636C-456E-996B-25B8DA0F060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215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AF627-53D9-4F21-9718-F01D763CDE0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329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5D7EAF-44F6-45DA-91D4-C9784577401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5840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28298F-255D-496D-904B-3359EA72807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910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fld id="{BE10C281-3999-4BB8-A89E-170A51A48A0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9C21CDB-F58B-4808-8B8C-D9847160BD3B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9592" y="1628800"/>
            <a:ext cx="7678738" cy="2089150"/>
          </a:xfrm>
        </p:spPr>
        <p:txBody>
          <a:bodyPr/>
          <a:lstStyle/>
          <a:p>
            <a:r>
              <a:rPr lang="en-US" altLang="zh-TW" sz="4200" dirty="0"/>
              <a:t>Functional Dependencies (FD)</a:t>
            </a:r>
            <a:br>
              <a:rPr lang="en-US" altLang="zh-TW" sz="4200" dirty="0"/>
            </a:br>
            <a:r>
              <a:rPr lang="en-US" altLang="zh-TW" sz="3600" dirty="0"/>
              <a:t/>
            </a:r>
            <a:br>
              <a:rPr lang="en-US" altLang="zh-TW" sz="3600" dirty="0"/>
            </a:br>
            <a:r>
              <a:rPr lang="en-US" altLang="zh-TW" sz="3600" dirty="0"/>
              <a:t>in Relational Data Model</a:t>
            </a:r>
            <a:br>
              <a:rPr lang="en-US" altLang="zh-TW" sz="3600" dirty="0"/>
            </a:br>
            <a:endParaRPr lang="en-US" altLang="zh-TW" sz="36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860800"/>
            <a:ext cx="7696200" cy="10080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3600"/>
              <a:t>Shin-Hung Chang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C73-84DB-4200-8E1E-8B81601CD93E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367712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4000"/>
              <a:t>Consider relation:</a:t>
            </a:r>
          </a:p>
          <a:p>
            <a:pPr>
              <a:lnSpc>
                <a:spcPct val="90000"/>
              </a:lnSpc>
            </a:pPr>
            <a:r>
              <a:rPr lang="en-US" altLang="zh-TW" sz="2800" u="sng">
                <a:solidFill>
                  <a:srgbClr val="0000FF"/>
                </a:solidFill>
              </a:rPr>
              <a:t>Drinkers(name, address, LikeBeer, manf, favBeer)</a:t>
            </a:r>
          </a:p>
          <a:p>
            <a:pPr>
              <a:lnSpc>
                <a:spcPct val="90000"/>
              </a:lnSpc>
            </a:pPr>
            <a:endParaRPr lang="en-US" altLang="zh-TW" sz="2800" u="sng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/>
              <a:t> </a:t>
            </a:r>
            <a:r>
              <a:rPr lang="en-US" altLang="zh-TW">
                <a:solidFill>
                  <a:srgbClr val="0000FF"/>
                </a:solidFill>
              </a:rPr>
              <a:t>{name, LikeBeer}</a:t>
            </a:r>
            <a:r>
              <a:rPr lang="en-US" altLang="zh-TW"/>
              <a:t> is a </a:t>
            </a:r>
            <a:r>
              <a:rPr lang="en-US" altLang="zh-TW" i="1">
                <a:solidFill>
                  <a:srgbClr val="0000FF"/>
                </a:solidFill>
              </a:rPr>
              <a:t>superkey </a:t>
            </a:r>
            <a:r>
              <a:rPr lang="en-US" altLang="zh-TW"/>
              <a:t>because together these attributes determine all the other attributes.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name </a:t>
            </a:r>
            <a:r>
              <a:rPr lang="en-US" altLang="zh-TW" sz="3200"/>
              <a:t>→</a:t>
            </a:r>
            <a:r>
              <a:rPr lang="en-US" altLang="zh-TW"/>
              <a:t> address favBeer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LikeBeer </a:t>
            </a:r>
            <a:r>
              <a:rPr lang="en-US" altLang="zh-TW" sz="3200"/>
              <a:t>→</a:t>
            </a:r>
            <a:r>
              <a:rPr lang="en-US" altLang="zh-TW"/>
              <a:t> manf</a:t>
            </a:r>
          </a:p>
          <a:p>
            <a:pPr lvl="1">
              <a:lnSpc>
                <a:spcPct val="90000"/>
              </a:lnSpc>
            </a:pP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33A3-544A-40BB-98E8-02BF3C989781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836613"/>
            <a:ext cx="7315200" cy="838200"/>
          </a:xfrm>
        </p:spPr>
        <p:txBody>
          <a:bodyPr/>
          <a:lstStyle/>
          <a:p>
            <a:r>
              <a:rPr lang="en-US" altLang="zh-TW"/>
              <a:t>Example (Cont.)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916113"/>
            <a:ext cx="7315200" cy="4540250"/>
          </a:xfrm>
        </p:spPr>
        <p:txBody>
          <a:bodyPr/>
          <a:lstStyle/>
          <a:p>
            <a:r>
              <a:rPr lang="en-US" altLang="zh-TW"/>
              <a:t>{name, LikeBeer} is a </a:t>
            </a:r>
            <a:r>
              <a:rPr lang="en-US" altLang="zh-TW" b="0" i="1">
                <a:solidFill>
                  <a:srgbClr val="0000FF"/>
                </a:solidFill>
                <a:latin typeface="Arial Black" pitchFamily="34" charset="0"/>
              </a:rPr>
              <a:t>key</a:t>
            </a:r>
            <a:r>
              <a:rPr lang="en-US" altLang="zh-TW"/>
              <a:t> because neither </a:t>
            </a:r>
            <a:r>
              <a:rPr lang="en-US" altLang="zh-TW">
                <a:solidFill>
                  <a:srgbClr val="0000FF"/>
                </a:solidFill>
              </a:rPr>
              <a:t>{name}</a:t>
            </a:r>
            <a:r>
              <a:rPr lang="en-US" altLang="zh-TW"/>
              <a:t> nor </a:t>
            </a:r>
            <a:r>
              <a:rPr lang="en-US" altLang="zh-TW">
                <a:solidFill>
                  <a:srgbClr val="0000FF"/>
                </a:solidFill>
              </a:rPr>
              <a:t>{LikeBeer}</a:t>
            </a:r>
            <a:r>
              <a:rPr lang="en-US" altLang="zh-TW"/>
              <a:t> is a </a:t>
            </a:r>
            <a:r>
              <a:rPr lang="en-US" altLang="zh-TW">
                <a:solidFill>
                  <a:srgbClr val="0000FF"/>
                </a:solidFill>
              </a:rPr>
              <a:t>superkey</a:t>
            </a:r>
            <a:r>
              <a:rPr lang="en-US" altLang="zh-TW"/>
              <a:t>.</a:t>
            </a:r>
          </a:p>
          <a:p>
            <a:pPr lvl="1"/>
            <a:r>
              <a:rPr lang="en-US" altLang="zh-TW"/>
              <a:t>name doesn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t </a:t>
            </a:r>
            <a:r>
              <a:rPr lang="en-US" altLang="zh-TW" sz="3200"/>
              <a:t>→</a:t>
            </a:r>
            <a:r>
              <a:rPr lang="en-US" altLang="zh-TW"/>
              <a:t> manf.</a:t>
            </a:r>
          </a:p>
          <a:p>
            <a:pPr lvl="1"/>
            <a:r>
              <a:rPr lang="en-US" altLang="zh-TW"/>
              <a:t>LikeBeer doesn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t </a:t>
            </a:r>
            <a:r>
              <a:rPr lang="en-US" altLang="zh-TW" sz="3200"/>
              <a:t>→</a:t>
            </a:r>
            <a:r>
              <a:rPr lang="en-US" altLang="zh-TW"/>
              <a:t> address.</a:t>
            </a:r>
          </a:p>
          <a:p>
            <a:r>
              <a:rPr lang="en-US" altLang="zh-TW"/>
              <a:t>In this example, there are no other keys, but </a:t>
            </a:r>
            <a:r>
              <a:rPr lang="en-US" altLang="zh-TW">
                <a:solidFill>
                  <a:srgbClr val="0000FF"/>
                </a:solidFill>
              </a:rPr>
              <a:t>lots of superkeys</a:t>
            </a:r>
            <a:endParaRPr lang="en-US" altLang="zh-TW"/>
          </a:p>
          <a:p>
            <a:pPr lvl="1"/>
            <a:r>
              <a:rPr lang="en-US" altLang="zh-TW"/>
              <a:t>Any superset of {name, LikeBeer}.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8E39-C5B4-4211-8444-A3EA392389F8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Minimal vs. Minimum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Minimal </a:t>
            </a:r>
          </a:p>
          <a:p>
            <a:pPr lvl="1"/>
            <a:r>
              <a:rPr lang="en-US" altLang="zh-TW" u="sng">
                <a:solidFill>
                  <a:srgbClr val="FF0000"/>
                </a:solidFill>
              </a:rPr>
              <a:t>You can’t throw anything out.</a:t>
            </a:r>
          </a:p>
          <a:p>
            <a:r>
              <a:rPr lang="en-US" altLang="zh-TW"/>
              <a:t>Minimum</a:t>
            </a:r>
          </a:p>
          <a:p>
            <a:pPr lvl="1"/>
            <a:r>
              <a:rPr lang="en-US" altLang="zh-TW">
                <a:solidFill>
                  <a:srgbClr val="0000FF"/>
                </a:solidFill>
              </a:rPr>
              <a:t>Smallest of all possible.</a:t>
            </a:r>
          </a:p>
          <a:p>
            <a:endParaRPr lang="en-US" altLang="zh-TW"/>
          </a:p>
          <a:p>
            <a:r>
              <a:rPr lang="zh-TW" altLang="en-US">
                <a:ea typeface="標楷體" pitchFamily="65" charset="-120"/>
              </a:rPr>
              <a:t>中華民國</a:t>
            </a:r>
          </a:p>
          <a:p>
            <a:r>
              <a:rPr lang="zh-TW" altLang="en-US">
                <a:ea typeface="標楷體" pitchFamily="65" charset="-120"/>
              </a:rPr>
              <a:t>台灣</a:t>
            </a:r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4508500"/>
            <a:ext cx="1438275" cy="192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A4EF-DD89-4584-9E4F-AEEE22323FD7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Primary Key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Sometimes, a relation has more than one key </a:t>
            </a:r>
            <a:r>
              <a:rPr lang="en-US" altLang="zh-TW" i="1">
                <a:solidFill>
                  <a:srgbClr val="0000FF"/>
                </a:solidFill>
              </a:rPr>
              <a:t>(candidate key)</a:t>
            </a:r>
            <a:r>
              <a:rPr lang="en-US" altLang="zh-TW"/>
              <a:t>. </a:t>
            </a:r>
          </a:p>
          <a:p>
            <a:r>
              <a:rPr lang="en-US" altLang="zh-TW"/>
              <a:t>If so, it is common to designate one of the candidate keys as </a:t>
            </a:r>
            <a:r>
              <a:rPr lang="en-US" altLang="zh-TW" i="1">
                <a:solidFill>
                  <a:srgbClr val="0000FF"/>
                </a:solidFill>
              </a:rPr>
              <a:t>primary key</a:t>
            </a:r>
            <a:r>
              <a:rPr lang="en-US" altLang="zh-TW"/>
              <a:t>.</a:t>
            </a:r>
          </a:p>
          <a:p>
            <a:r>
              <a:rPr lang="en-US" altLang="zh-TW"/>
              <a:t>The other keys are called </a:t>
            </a:r>
            <a:r>
              <a:rPr lang="en-US" altLang="zh-TW" i="1">
                <a:solidFill>
                  <a:srgbClr val="0000FF"/>
                </a:solidFill>
              </a:rPr>
              <a:t>alternate key</a:t>
            </a:r>
            <a:r>
              <a:rPr lang="en-US" altLang="zh-TW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5F03-3079-4646-9AA8-243D07589BEB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92150"/>
            <a:ext cx="8294687" cy="1054100"/>
          </a:xfrm>
        </p:spPr>
        <p:txBody>
          <a:bodyPr/>
          <a:lstStyle/>
          <a:p>
            <a:r>
              <a:rPr lang="en-US" altLang="zh-TW" sz="4000"/>
              <a:t>E/R Model keys and Relational Keys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773238"/>
            <a:ext cx="7315200" cy="46116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Keys in E/R model are </a:t>
            </a:r>
            <a:r>
              <a:rPr lang="en-US" altLang="zh-TW" i="1">
                <a:solidFill>
                  <a:srgbClr val="0000FF"/>
                </a:solidFill>
              </a:rPr>
              <a:t>properties of entities</a:t>
            </a:r>
            <a:r>
              <a:rPr lang="en-US" altLang="zh-TW"/>
              <a:t>.</a:t>
            </a:r>
          </a:p>
          <a:p>
            <a:pPr>
              <a:lnSpc>
                <a:spcPct val="90000"/>
              </a:lnSpc>
            </a:pPr>
            <a:r>
              <a:rPr lang="en-US" altLang="zh-TW"/>
              <a:t>Keys in relations are </a:t>
            </a:r>
            <a:r>
              <a:rPr lang="en-US" altLang="zh-TW" i="1">
                <a:solidFill>
                  <a:srgbClr val="0000FF"/>
                </a:solidFill>
              </a:rPr>
              <a:t>properties of tuples</a:t>
            </a:r>
            <a:r>
              <a:rPr lang="en-US" altLang="zh-TW"/>
              <a:t>.</a:t>
            </a:r>
          </a:p>
          <a:p>
            <a:pPr>
              <a:lnSpc>
                <a:spcPct val="90000"/>
              </a:lnSpc>
            </a:pPr>
            <a:r>
              <a:rPr lang="en-US" altLang="zh-TW"/>
              <a:t>Usually, one tuple corresponds to one entity, so the ideas are the same.</a:t>
            </a:r>
          </a:p>
          <a:p>
            <a:pPr>
              <a:lnSpc>
                <a:spcPct val="90000"/>
              </a:lnSpc>
            </a:pPr>
            <a:r>
              <a:rPr lang="en-US" altLang="zh-TW"/>
              <a:t>But --- In relational designs, one entity can </a:t>
            </a:r>
            <a:r>
              <a:rPr lang="en-US" altLang="zh-TW" i="1">
                <a:solidFill>
                  <a:srgbClr val="0000FF"/>
                </a:solidFill>
              </a:rPr>
              <a:t>become several tuples</a:t>
            </a:r>
            <a:r>
              <a:rPr lang="en-US" altLang="zh-TW"/>
              <a:t>, so E/R keys and Relational keys are different.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0AEC-5668-4DE3-821D-CFDAA088E7B6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692150"/>
            <a:ext cx="7315200" cy="838200"/>
          </a:xfrm>
        </p:spPr>
        <p:txBody>
          <a:bodyPr/>
          <a:lstStyle/>
          <a:p>
            <a:r>
              <a:rPr lang="en-US" altLang="zh-TW"/>
              <a:t>Example: Key of E/R Model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3630613" y="3200400"/>
            <a:ext cx="1219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>
                <a:solidFill>
                  <a:schemeClr val="bg1"/>
                </a:solidFill>
              </a:rPr>
              <a:t>Courses</a:t>
            </a:r>
          </a:p>
        </p:txBody>
      </p:sp>
      <p:sp>
        <p:nvSpPr>
          <p:cNvPr id="115716" name="Oval 4"/>
          <p:cNvSpPr>
            <a:spLocks noChangeArrowheads="1"/>
          </p:cNvSpPr>
          <p:nvPr/>
        </p:nvSpPr>
        <p:spPr bwMode="auto">
          <a:xfrm>
            <a:off x="1801813" y="2286000"/>
            <a:ext cx="9144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u="sng"/>
              <a:t>dept</a:t>
            </a:r>
          </a:p>
        </p:txBody>
      </p:sp>
      <p:sp>
        <p:nvSpPr>
          <p:cNvPr id="115717" name="Oval 5"/>
          <p:cNvSpPr>
            <a:spLocks noChangeArrowheads="1"/>
          </p:cNvSpPr>
          <p:nvPr/>
        </p:nvSpPr>
        <p:spPr bwMode="auto">
          <a:xfrm>
            <a:off x="3097213" y="2286000"/>
            <a:ext cx="10668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u="sng"/>
              <a:t>number</a:t>
            </a:r>
          </a:p>
        </p:txBody>
      </p:sp>
      <p:sp>
        <p:nvSpPr>
          <p:cNvPr id="115718" name="Oval 6"/>
          <p:cNvSpPr>
            <a:spLocks noChangeArrowheads="1"/>
          </p:cNvSpPr>
          <p:nvPr/>
        </p:nvSpPr>
        <p:spPr bwMode="auto">
          <a:xfrm>
            <a:off x="4545013" y="2286000"/>
            <a:ext cx="9144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/>
              <a:t>hours</a:t>
            </a:r>
          </a:p>
        </p:txBody>
      </p:sp>
      <p:sp>
        <p:nvSpPr>
          <p:cNvPr id="115719" name="Oval 7"/>
          <p:cNvSpPr>
            <a:spLocks noChangeArrowheads="1"/>
          </p:cNvSpPr>
          <p:nvPr/>
        </p:nvSpPr>
        <p:spPr bwMode="auto">
          <a:xfrm>
            <a:off x="5764213" y="2286000"/>
            <a:ext cx="9144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/>
              <a:t>room</a:t>
            </a:r>
          </a:p>
        </p:txBody>
      </p:sp>
      <p:sp>
        <p:nvSpPr>
          <p:cNvPr id="115720" name="Line 8"/>
          <p:cNvSpPr>
            <a:spLocks noChangeShapeType="1"/>
          </p:cNvSpPr>
          <p:nvPr/>
        </p:nvSpPr>
        <p:spPr bwMode="auto">
          <a:xfrm>
            <a:off x="2259013" y="26670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5721" name="Line 9"/>
          <p:cNvSpPr>
            <a:spLocks noChangeShapeType="1"/>
          </p:cNvSpPr>
          <p:nvPr/>
        </p:nvSpPr>
        <p:spPr bwMode="auto">
          <a:xfrm>
            <a:off x="3630613" y="2667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5722" name="Line 10"/>
          <p:cNvSpPr>
            <a:spLocks noChangeShapeType="1"/>
          </p:cNvSpPr>
          <p:nvPr/>
        </p:nvSpPr>
        <p:spPr bwMode="auto">
          <a:xfrm flipH="1">
            <a:off x="4468813" y="26670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5723" name="Line 11"/>
          <p:cNvSpPr>
            <a:spLocks noChangeShapeType="1"/>
          </p:cNvSpPr>
          <p:nvPr/>
        </p:nvSpPr>
        <p:spPr bwMode="auto">
          <a:xfrm flipH="1">
            <a:off x="4849813" y="26670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5724" name="Text Box 12"/>
          <p:cNvSpPr txBox="1">
            <a:spLocks noChangeArrowheads="1"/>
          </p:cNvSpPr>
          <p:nvPr/>
        </p:nvSpPr>
        <p:spPr bwMode="auto">
          <a:xfrm>
            <a:off x="1633538" y="4606925"/>
            <a:ext cx="67548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latin typeface="Tahoma" pitchFamily="34" charset="0"/>
              </a:rPr>
              <a:t>Note that </a:t>
            </a:r>
            <a:r>
              <a:rPr lang="en-US" altLang="zh-TW" i="1">
                <a:latin typeface="Tahoma" pitchFamily="34" charset="0"/>
              </a:rPr>
              <a:t>hours</a:t>
            </a:r>
            <a:r>
              <a:rPr lang="en-US" altLang="zh-TW">
                <a:latin typeface="Tahoma" pitchFamily="34" charset="0"/>
              </a:rPr>
              <a:t> and </a:t>
            </a:r>
            <a:r>
              <a:rPr lang="en-US" altLang="zh-TW" i="1">
                <a:latin typeface="Tahoma" pitchFamily="34" charset="0"/>
              </a:rPr>
              <a:t>room</a:t>
            </a:r>
            <a:r>
              <a:rPr lang="en-US" altLang="zh-TW">
                <a:latin typeface="Tahoma" pitchFamily="34" charset="0"/>
              </a:rPr>
              <a:t> could also serve as a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  key, but we must select only one key</a:t>
            </a:r>
            <a:r>
              <a:rPr lang="en-US" altLang="zh-TW"/>
              <a:t>.</a:t>
            </a:r>
          </a:p>
        </p:txBody>
      </p:sp>
      <p:sp>
        <p:nvSpPr>
          <p:cNvPr id="115725" name="Line 13"/>
          <p:cNvSpPr>
            <a:spLocks noChangeShapeType="1"/>
          </p:cNvSpPr>
          <p:nvPr/>
        </p:nvSpPr>
        <p:spPr bwMode="auto">
          <a:xfrm>
            <a:off x="1878013" y="26670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5726" name="Line 14"/>
          <p:cNvSpPr>
            <a:spLocks noChangeShapeType="1"/>
          </p:cNvSpPr>
          <p:nvPr/>
        </p:nvSpPr>
        <p:spPr bwMode="auto">
          <a:xfrm>
            <a:off x="3097213" y="26670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B86F-1BD3-480B-8402-CA0165D37B1B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981075"/>
            <a:ext cx="7315200" cy="838200"/>
          </a:xfrm>
        </p:spPr>
        <p:txBody>
          <a:bodyPr/>
          <a:lstStyle/>
          <a:p>
            <a:r>
              <a:rPr lang="en-US" altLang="zh-TW"/>
              <a:t>Example: Key of Relation</a:t>
            </a:r>
          </a:p>
        </p:txBody>
      </p:sp>
      <p:sp>
        <p:nvSpPr>
          <p:cNvPr id="81932" name="Text Box 12"/>
          <p:cNvSpPr txBox="1">
            <a:spLocks noChangeArrowheads="1"/>
          </p:cNvSpPr>
          <p:nvPr/>
        </p:nvSpPr>
        <p:spPr bwMode="auto">
          <a:xfrm>
            <a:off x="1588" y="1981200"/>
            <a:ext cx="84296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b="1"/>
              <a:t>name		address            LikeBeer	   manf           favBeer</a:t>
            </a:r>
          </a:p>
          <a:p>
            <a:pPr eaLnBrk="0" hangingPunct="0"/>
            <a:r>
              <a:rPr lang="en-US" altLang="zh-TW" b="1">
                <a:solidFill>
                  <a:srgbClr val="0000FF"/>
                </a:solidFill>
                <a:latin typeface="Courier New" pitchFamily="49" charset="0"/>
              </a:rPr>
              <a:t>John	     </a:t>
            </a:r>
            <a:r>
              <a:rPr lang="zh-TW" altLang="en-US" b="1">
                <a:solidFill>
                  <a:srgbClr val="0000FF"/>
                </a:solidFill>
                <a:latin typeface="Courier New" pitchFamily="49" charset="0"/>
                <a:ea typeface="標楷體" pitchFamily="65" charset="-120"/>
              </a:rPr>
              <a:t>中正路</a:t>
            </a:r>
            <a:r>
              <a:rPr lang="zh-TW" altLang="en-US" b="1">
                <a:solidFill>
                  <a:srgbClr val="0000FF"/>
                </a:solidFill>
                <a:latin typeface="Courier New" pitchFamily="49" charset="0"/>
              </a:rPr>
              <a:t>	      </a:t>
            </a:r>
            <a:r>
              <a:rPr lang="zh-TW" altLang="en-US" b="1">
                <a:solidFill>
                  <a:srgbClr val="0000FF"/>
                </a:solidFill>
                <a:latin typeface="Courier New" pitchFamily="49" charset="0"/>
                <a:ea typeface="標楷體" pitchFamily="65" charset="-120"/>
              </a:rPr>
              <a:t>台啤</a:t>
            </a:r>
            <a:r>
              <a:rPr lang="zh-TW" altLang="en-US" b="1">
                <a:solidFill>
                  <a:srgbClr val="0000FF"/>
                </a:solidFill>
                <a:latin typeface="Courier New" pitchFamily="49" charset="0"/>
              </a:rPr>
              <a:t>		 </a:t>
            </a:r>
            <a:r>
              <a:rPr lang="zh-TW" altLang="en-US" b="1">
                <a:solidFill>
                  <a:srgbClr val="0000FF"/>
                </a:solidFill>
                <a:latin typeface="Courier New" pitchFamily="49" charset="0"/>
                <a:ea typeface="標楷體" pitchFamily="65" charset="-120"/>
              </a:rPr>
              <a:t>台灣煙酒</a:t>
            </a:r>
            <a:r>
              <a:rPr lang="zh-TW" altLang="en-US" b="1"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zh-TW" altLang="en-US" b="1">
                <a:solidFill>
                  <a:srgbClr val="0000FF"/>
                </a:solidFill>
                <a:latin typeface="Courier New" pitchFamily="49" charset="0"/>
                <a:ea typeface="標楷體" pitchFamily="65" charset="-120"/>
              </a:rPr>
              <a:t>海尼根</a:t>
            </a:r>
          </a:p>
          <a:p>
            <a:pPr eaLnBrk="0" hangingPunct="0"/>
            <a:r>
              <a:rPr lang="en-US" altLang="zh-TW" b="1">
                <a:solidFill>
                  <a:srgbClr val="0000FF"/>
                </a:solidFill>
                <a:latin typeface="Courier New" pitchFamily="49" charset="0"/>
              </a:rPr>
              <a:t>John	     </a:t>
            </a:r>
            <a:r>
              <a:rPr lang="zh-TW" altLang="en-US" b="1">
                <a:solidFill>
                  <a:srgbClr val="0000FF"/>
                </a:solidFill>
                <a:latin typeface="Courier New" pitchFamily="49" charset="0"/>
                <a:ea typeface="標楷體" pitchFamily="65" charset="-120"/>
              </a:rPr>
              <a:t>中正路</a:t>
            </a:r>
            <a:r>
              <a:rPr lang="zh-TW" altLang="en-US" b="1">
                <a:solidFill>
                  <a:srgbClr val="0000FF"/>
                </a:solidFill>
                <a:latin typeface="Courier New" pitchFamily="49" charset="0"/>
              </a:rPr>
              <a:t>	      </a:t>
            </a:r>
            <a:r>
              <a:rPr lang="zh-TW" altLang="en-US" b="1">
                <a:solidFill>
                  <a:srgbClr val="0000FF"/>
                </a:solidFill>
                <a:latin typeface="Courier New" pitchFamily="49" charset="0"/>
                <a:ea typeface="標楷體" pitchFamily="65" charset="-120"/>
              </a:rPr>
              <a:t>海尼根</a:t>
            </a:r>
            <a:r>
              <a:rPr lang="zh-TW" altLang="en-US" b="1">
                <a:solidFill>
                  <a:srgbClr val="0000FF"/>
                </a:solidFill>
                <a:latin typeface="Courier New" pitchFamily="49" charset="0"/>
              </a:rPr>
              <a:t>	 </a:t>
            </a:r>
            <a:r>
              <a:rPr lang="zh-TW" altLang="en-US" b="1">
                <a:solidFill>
                  <a:srgbClr val="0000FF"/>
                </a:solidFill>
                <a:latin typeface="Courier New" pitchFamily="49" charset="0"/>
                <a:ea typeface="標楷體" pitchFamily="65" charset="-120"/>
              </a:rPr>
              <a:t>海尼公司</a:t>
            </a:r>
            <a:r>
              <a:rPr lang="zh-TW" altLang="en-US" b="1"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zh-TW" altLang="en-US" b="1">
                <a:solidFill>
                  <a:srgbClr val="0000FF"/>
                </a:solidFill>
                <a:ea typeface="標楷體" pitchFamily="65" charset="-120"/>
              </a:rPr>
              <a:t>海尼根</a:t>
            </a:r>
            <a:endParaRPr lang="zh-TW" altLang="en-US" b="1">
              <a:solidFill>
                <a:srgbClr val="0000FF"/>
              </a:solidFill>
              <a:latin typeface="Courier New" pitchFamily="49" charset="0"/>
              <a:ea typeface="標楷體" pitchFamily="65" charset="-120"/>
            </a:endParaRPr>
          </a:p>
          <a:p>
            <a:pPr eaLnBrk="0" hangingPunct="0"/>
            <a:r>
              <a:rPr lang="en-US" altLang="zh-TW" b="1">
                <a:solidFill>
                  <a:srgbClr val="0000FF"/>
                </a:solidFill>
                <a:latin typeface="Courier New" pitchFamily="49" charset="0"/>
              </a:rPr>
              <a:t>Mary	     </a:t>
            </a:r>
            <a:r>
              <a:rPr lang="zh-TW" altLang="en-US" b="1">
                <a:solidFill>
                  <a:srgbClr val="0000FF"/>
                </a:solidFill>
                <a:latin typeface="Courier New" pitchFamily="49" charset="0"/>
                <a:ea typeface="標楷體" pitchFamily="65" charset="-120"/>
              </a:rPr>
              <a:t>貴子路      </a:t>
            </a:r>
            <a:r>
              <a:rPr lang="zh-TW" altLang="en-US" b="1">
                <a:solidFill>
                  <a:srgbClr val="0000FF"/>
                </a:solidFill>
                <a:ea typeface="標楷體" pitchFamily="65" charset="-120"/>
              </a:rPr>
              <a:t>台啤</a:t>
            </a:r>
            <a:r>
              <a:rPr lang="zh-TW" altLang="en-US" b="1">
                <a:solidFill>
                  <a:srgbClr val="0000FF"/>
                </a:solidFill>
                <a:latin typeface="Courier New" pitchFamily="49" charset="0"/>
              </a:rPr>
              <a:t>		 </a:t>
            </a:r>
            <a:r>
              <a:rPr lang="zh-TW" altLang="en-US" b="1">
                <a:solidFill>
                  <a:srgbClr val="0000FF"/>
                </a:solidFill>
                <a:ea typeface="標楷體" pitchFamily="65" charset="-120"/>
              </a:rPr>
              <a:t>台灣煙酒</a:t>
            </a:r>
            <a:r>
              <a:rPr lang="zh-TW" altLang="en-US" b="1"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zh-TW" altLang="en-US" b="1">
                <a:solidFill>
                  <a:srgbClr val="0000FF"/>
                </a:solidFill>
                <a:latin typeface="Courier New" pitchFamily="49" charset="0"/>
                <a:ea typeface="標楷體" pitchFamily="65" charset="-120"/>
              </a:rPr>
              <a:t>台啤</a:t>
            </a:r>
          </a:p>
        </p:txBody>
      </p:sp>
      <p:sp>
        <p:nvSpPr>
          <p:cNvPr id="81933" name="Rectangle 13"/>
          <p:cNvSpPr>
            <a:spLocks noChangeArrowheads="1"/>
          </p:cNvSpPr>
          <p:nvPr/>
        </p:nvSpPr>
        <p:spPr bwMode="auto">
          <a:xfrm>
            <a:off x="0" y="1905000"/>
            <a:ext cx="91440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0" y="2362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35" name="Line 15"/>
          <p:cNvSpPr>
            <a:spLocks noChangeShapeType="1"/>
          </p:cNvSpPr>
          <p:nvPr/>
        </p:nvSpPr>
        <p:spPr bwMode="auto">
          <a:xfrm>
            <a:off x="1600200" y="19050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>
            <a:off x="3810000" y="19050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37" name="Line 17"/>
          <p:cNvSpPr>
            <a:spLocks noChangeShapeType="1"/>
          </p:cNvSpPr>
          <p:nvPr/>
        </p:nvSpPr>
        <p:spPr bwMode="auto">
          <a:xfrm>
            <a:off x="5638800" y="19050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38" name="Line 18"/>
          <p:cNvSpPr>
            <a:spLocks noChangeShapeType="1"/>
          </p:cNvSpPr>
          <p:nvPr/>
        </p:nvSpPr>
        <p:spPr bwMode="auto">
          <a:xfrm>
            <a:off x="7162800" y="19050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40" name="Rectangle 20"/>
          <p:cNvSpPr>
            <a:spLocks noChangeArrowheads="1"/>
          </p:cNvSpPr>
          <p:nvPr/>
        </p:nvSpPr>
        <p:spPr bwMode="auto">
          <a:xfrm>
            <a:off x="1258888" y="3716338"/>
            <a:ext cx="7315200" cy="314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TW" sz="2800" b="1"/>
              <a:t>Relational key = {name LikeBeer}</a:t>
            </a:r>
          </a:p>
          <a:p>
            <a:pPr marL="609600" indent="-609600"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TW" sz="2800" b="1"/>
              <a:t>But in E/R</a:t>
            </a:r>
          </a:p>
          <a:p>
            <a:pPr marL="990600" lvl="1" indent="-533400"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TW" sz="2800" b="1"/>
              <a:t>name is a key for Drinkers</a:t>
            </a:r>
          </a:p>
          <a:p>
            <a:pPr marL="990600" lvl="1" indent="-533400"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TW" sz="2800" b="1"/>
              <a:t>LikeBeer is a key for Manuf</a:t>
            </a:r>
          </a:p>
          <a:p>
            <a:pPr marL="609600" indent="-609600"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TW" sz="2800" b="1"/>
              <a:t>Note: 2 tuples for John entity and 2 tuples for </a:t>
            </a:r>
            <a:r>
              <a:rPr lang="zh-TW" altLang="en-US" sz="2800" b="1">
                <a:ea typeface="標楷體" pitchFamily="65" charset="-120"/>
              </a:rPr>
              <a:t>台啤 </a:t>
            </a:r>
            <a:r>
              <a:rPr lang="en-US" altLang="zh-TW" sz="2800" b="1"/>
              <a:t>entity.</a:t>
            </a:r>
          </a:p>
        </p:txBody>
      </p:sp>
      <p:sp>
        <p:nvSpPr>
          <p:cNvPr id="81942" name="AutoShape 22"/>
          <p:cNvSpPr>
            <a:spLocks noChangeArrowheads="1"/>
          </p:cNvSpPr>
          <p:nvPr/>
        </p:nvSpPr>
        <p:spPr bwMode="auto">
          <a:xfrm>
            <a:off x="0" y="2362200"/>
            <a:ext cx="1547813" cy="346075"/>
          </a:xfrm>
          <a:prstGeom prst="roundRect">
            <a:avLst>
              <a:gd name="adj" fmla="val 16667"/>
            </a:avLst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46" name="Oval 26"/>
          <p:cNvSpPr>
            <a:spLocks noChangeArrowheads="1"/>
          </p:cNvSpPr>
          <p:nvPr/>
        </p:nvSpPr>
        <p:spPr bwMode="auto">
          <a:xfrm>
            <a:off x="3851275" y="2420938"/>
            <a:ext cx="1262063" cy="388937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47" name="Oval 27"/>
          <p:cNvSpPr>
            <a:spLocks noChangeArrowheads="1"/>
          </p:cNvSpPr>
          <p:nvPr/>
        </p:nvSpPr>
        <p:spPr bwMode="auto">
          <a:xfrm>
            <a:off x="3886200" y="3141663"/>
            <a:ext cx="1190625" cy="439737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51" name="AutoShape 31"/>
          <p:cNvSpPr>
            <a:spLocks noChangeArrowheads="1"/>
          </p:cNvSpPr>
          <p:nvPr/>
        </p:nvSpPr>
        <p:spPr bwMode="auto">
          <a:xfrm>
            <a:off x="-36513" y="2781300"/>
            <a:ext cx="1547813" cy="346075"/>
          </a:xfrm>
          <a:prstGeom prst="roundRect">
            <a:avLst>
              <a:gd name="adj" fmla="val 16667"/>
            </a:avLst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8C53-92EC-440F-AD3E-55D46EC83507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765175"/>
            <a:ext cx="7315200" cy="838200"/>
          </a:xfrm>
        </p:spPr>
        <p:txBody>
          <a:bodyPr/>
          <a:lstStyle/>
          <a:p>
            <a:r>
              <a:rPr lang="en-US" altLang="zh-TW"/>
              <a:t>Where Do Keys Come From?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7673975" cy="41910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zh-TW"/>
              <a:t>We could simply assert a key </a:t>
            </a:r>
            <a:r>
              <a:rPr lang="en-US" altLang="zh-TW" i="1"/>
              <a:t>K</a:t>
            </a:r>
            <a:r>
              <a:rPr lang="en-US" altLang="zh-TW"/>
              <a:t>.  Then the only FD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s are </a:t>
            </a:r>
            <a:r>
              <a:rPr lang="en-US" altLang="zh-TW" i="1"/>
              <a:t>K</a:t>
            </a:r>
            <a:r>
              <a:rPr lang="en-US" altLang="zh-TW"/>
              <a:t> →</a:t>
            </a:r>
            <a:r>
              <a:rPr lang="en-US" altLang="zh-TW" i="1"/>
              <a:t>A</a:t>
            </a:r>
            <a:r>
              <a:rPr lang="en-US" altLang="zh-TW"/>
              <a:t>, for all attributes </a:t>
            </a:r>
            <a:r>
              <a:rPr lang="en-US" altLang="zh-TW" i="1"/>
              <a:t>A</a:t>
            </a:r>
            <a:r>
              <a:rPr lang="en-US" altLang="zh-TW"/>
              <a:t>, and </a:t>
            </a:r>
            <a:r>
              <a:rPr lang="en-US" altLang="zh-TW" i="1"/>
              <a:t>K</a:t>
            </a:r>
            <a:r>
              <a:rPr lang="en-US" altLang="zh-TW"/>
              <a:t> turns out to be the only key obtainable from the FD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s.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zh-TW"/>
              <a:t>We could assert FD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s and deduce the keys by systematic exploration.</a:t>
            </a:r>
          </a:p>
          <a:p>
            <a:pPr marL="990600" lvl="1" indent="-533400">
              <a:buFont typeface="Monotype Sorts" pitchFamily="2" charset="2"/>
              <a:buChar char="u"/>
            </a:pPr>
            <a:r>
              <a:rPr lang="en-US" altLang="zh-TW"/>
              <a:t>E/R gives us FD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s from entity-set keys and many-one relationships.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C688-E8EA-4060-A60B-35AAC30551AA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981075"/>
            <a:ext cx="7315200" cy="838200"/>
          </a:xfrm>
        </p:spPr>
        <p:txBody>
          <a:bodyPr/>
          <a:lstStyle/>
          <a:p>
            <a:r>
              <a:rPr lang="en-US" altLang="zh-TW"/>
              <a:t>FD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s From </a:t>
            </a:r>
            <a:r>
              <a:rPr lang="en-US" altLang="zh-TW">
                <a:latin typeface="Tahoma"/>
              </a:rPr>
              <a:t>“</a:t>
            </a:r>
            <a:r>
              <a:rPr lang="en-US" altLang="zh-TW"/>
              <a:t>Physics</a:t>
            </a:r>
            <a:r>
              <a:rPr lang="en-US" altLang="zh-TW">
                <a:latin typeface="Tahoma"/>
              </a:rPr>
              <a:t>”</a:t>
            </a:r>
            <a:endParaRPr lang="en-US" altLang="zh-TW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2133600"/>
            <a:ext cx="7315200" cy="4191000"/>
          </a:xfrm>
        </p:spPr>
        <p:txBody>
          <a:bodyPr/>
          <a:lstStyle/>
          <a:p>
            <a:r>
              <a:rPr lang="en-US" altLang="zh-TW"/>
              <a:t>While most FD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s come from E/R keyness and many-one relationships, some are really </a:t>
            </a:r>
            <a:r>
              <a:rPr lang="en-US" altLang="zh-TW" i="1">
                <a:solidFill>
                  <a:srgbClr val="0000FF"/>
                </a:solidFill>
              </a:rPr>
              <a:t>physical laws</a:t>
            </a:r>
            <a:r>
              <a:rPr lang="en-US" altLang="zh-TW"/>
              <a:t>.</a:t>
            </a:r>
          </a:p>
          <a:p>
            <a:r>
              <a:rPr lang="en-US" altLang="zh-TW"/>
              <a:t>Example: </a:t>
            </a:r>
            <a:r>
              <a:rPr lang="en-US" altLang="zh-TW">
                <a:latin typeface="Tahoma"/>
              </a:rPr>
              <a:t>“</a:t>
            </a:r>
            <a:r>
              <a:rPr lang="en-US" altLang="zh-TW"/>
              <a:t>no two courses can meet in the same room at the same time</a:t>
            </a:r>
            <a:r>
              <a:rPr lang="en-US" altLang="zh-TW">
                <a:latin typeface="Tahoma"/>
              </a:rPr>
              <a:t>”</a:t>
            </a:r>
            <a:r>
              <a:rPr lang="en-US" altLang="zh-TW"/>
              <a:t> tells us: </a:t>
            </a:r>
            <a:r>
              <a:rPr lang="en-US" altLang="zh-TW">
                <a:latin typeface="Courier New" pitchFamily="49" charset="0"/>
              </a:rPr>
              <a:t>hour room </a:t>
            </a:r>
            <a:r>
              <a:rPr lang="en-US" altLang="zh-TW"/>
              <a:t>→</a:t>
            </a:r>
            <a:r>
              <a:rPr lang="en-US" altLang="zh-TW">
                <a:latin typeface="Courier New" pitchFamily="49" charset="0"/>
              </a:rPr>
              <a:t> course</a:t>
            </a:r>
            <a:r>
              <a:rPr lang="en-US" altLang="zh-TW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7AF278F0-149B-4A06-9EF5-ED157474AC07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27088" y="2060575"/>
            <a:ext cx="7772400" cy="1143000"/>
          </a:xfrm>
        </p:spPr>
        <p:txBody>
          <a:bodyPr/>
          <a:lstStyle/>
          <a:p>
            <a:r>
              <a:rPr lang="en-US" altLang="zh-TW" sz="4200"/>
              <a:t>Rules of </a:t>
            </a:r>
            <a:br>
              <a:rPr lang="en-US" altLang="zh-TW" sz="4200"/>
            </a:br>
            <a:r>
              <a:rPr lang="en-US" altLang="zh-TW" sz="4200"/>
              <a:t>Functional Dependencies</a:t>
            </a:r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Prof. Shin-Hung Chang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0A53A-BB7E-4FA9-9BCA-245CB53AEE0A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620713"/>
            <a:ext cx="7315200" cy="838200"/>
          </a:xfrm>
        </p:spPr>
        <p:txBody>
          <a:bodyPr/>
          <a:lstStyle/>
          <a:p>
            <a:r>
              <a:rPr lang="en-US" altLang="zh-TW" sz="4000"/>
              <a:t>Why Study </a:t>
            </a:r>
            <a:br>
              <a:rPr lang="en-US" altLang="zh-TW" sz="4000"/>
            </a:br>
            <a:r>
              <a:rPr lang="en-US" altLang="zh-TW" sz="4000"/>
              <a:t>Functional Dependencies?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2057400"/>
            <a:ext cx="7315200" cy="46116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We need to improve designs systematically based on certain types of constrains.</a:t>
            </a:r>
          </a:p>
          <a:p>
            <a:pPr>
              <a:lnSpc>
                <a:spcPct val="90000"/>
              </a:lnSpc>
            </a:pPr>
            <a:r>
              <a:rPr lang="en-US" altLang="zh-TW"/>
              <a:t>The most important type of constrains we use for relational schema is </a:t>
            </a:r>
            <a:r>
              <a:rPr lang="en-US" altLang="zh-TW" i="1">
                <a:solidFill>
                  <a:srgbClr val="0000FF"/>
                </a:solidFill>
              </a:rPr>
              <a:t>Functional Dependencies</a:t>
            </a:r>
            <a:r>
              <a:rPr lang="en-US" altLang="zh-TW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Often abbreviated </a:t>
            </a:r>
            <a:r>
              <a:rPr lang="en-US" altLang="zh-TW">
                <a:solidFill>
                  <a:srgbClr val="0000FF"/>
                </a:solidFill>
              </a:rPr>
              <a:t>FD.</a:t>
            </a: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For the redesign of database schemas to </a:t>
            </a:r>
            <a:r>
              <a:rPr lang="en-US" altLang="zh-TW" i="1" u="sng">
                <a:solidFill>
                  <a:srgbClr val="0000FF"/>
                </a:solidFill>
              </a:rPr>
              <a:t>eliminate redundancy</a:t>
            </a:r>
            <a:r>
              <a:rPr lang="en-US" altLang="zh-TW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7958-0703-427A-BC0F-5E6093CA967B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620713"/>
            <a:ext cx="7315200" cy="1223962"/>
          </a:xfrm>
        </p:spPr>
        <p:txBody>
          <a:bodyPr/>
          <a:lstStyle/>
          <a:p>
            <a:r>
              <a:rPr lang="en-US" altLang="zh-TW" sz="4000"/>
              <a:t>Splitting/Combining Rule</a:t>
            </a:r>
            <a:br>
              <a:rPr lang="en-US" altLang="zh-TW" sz="4000"/>
            </a:br>
            <a:r>
              <a:rPr lang="en-US" altLang="zh-TW" sz="4000"/>
              <a:t>(Shorthand)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/>
              <a:t>A</a:t>
            </a:r>
            <a:r>
              <a:rPr lang="en-US" altLang="zh-TW" baseline="-25000"/>
              <a:t>1 </a:t>
            </a:r>
            <a:r>
              <a:rPr lang="en-US" altLang="zh-TW"/>
              <a:t>A</a:t>
            </a:r>
            <a:r>
              <a:rPr lang="en-US" altLang="zh-TW" baseline="-25000"/>
              <a:t>2 </a:t>
            </a:r>
            <a:r>
              <a:rPr lang="en-US" altLang="zh-TW"/>
              <a:t>…A</a:t>
            </a:r>
            <a:r>
              <a:rPr lang="en-US" altLang="zh-TW" baseline="-25000"/>
              <a:t>n</a:t>
            </a:r>
            <a:r>
              <a:rPr lang="en-US" altLang="zh-TW"/>
              <a:t>→B</a:t>
            </a:r>
            <a:r>
              <a:rPr lang="en-US" altLang="zh-TW" baseline="-25000"/>
              <a:t>1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A</a:t>
            </a:r>
            <a:r>
              <a:rPr lang="en-US" altLang="zh-TW" baseline="-25000"/>
              <a:t>1 </a:t>
            </a:r>
            <a:r>
              <a:rPr lang="en-US" altLang="zh-TW"/>
              <a:t>A</a:t>
            </a:r>
            <a:r>
              <a:rPr lang="en-US" altLang="zh-TW" baseline="-25000"/>
              <a:t>2 </a:t>
            </a:r>
            <a:r>
              <a:rPr lang="en-US" altLang="zh-TW"/>
              <a:t>…A</a:t>
            </a:r>
            <a:r>
              <a:rPr lang="en-US" altLang="zh-TW" baseline="-25000"/>
              <a:t>n</a:t>
            </a:r>
            <a:r>
              <a:rPr lang="en-US" altLang="zh-TW"/>
              <a:t>→B</a:t>
            </a:r>
            <a:r>
              <a:rPr lang="en-US" altLang="zh-TW" baseline="-25000"/>
              <a:t>2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A</a:t>
            </a:r>
            <a:r>
              <a:rPr lang="en-US" altLang="zh-TW" baseline="-25000"/>
              <a:t>1 </a:t>
            </a:r>
            <a:r>
              <a:rPr lang="en-US" altLang="zh-TW"/>
              <a:t>A</a:t>
            </a:r>
            <a:r>
              <a:rPr lang="en-US" altLang="zh-TW" baseline="-25000"/>
              <a:t>2 </a:t>
            </a:r>
            <a:r>
              <a:rPr lang="en-US" altLang="zh-TW"/>
              <a:t>…A</a:t>
            </a:r>
            <a:r>
              <a:rPr lang="en-US" altLang="zh-TW" baseline="-25000"/>
              <a:t>n</a:t>
            </a:r>
            <a:r>
              <a:rPr lang="en-US" altLang="zh-TW"/>
              <a:t>→B</a:t>
            </a:r>
            <a:r>
              <a:rPr lang="en-US" altLang="zh-TW" baseline="-25000"/>
              <a:t>3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…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A</a:t>
            </a:r>
            <a:r>
              <a:rPr lang="en-US" altLang="zh-TW" baseline="-25000"/>
              <a:t>1 </a:t>
            </a:r>
            <a:r>
              <a:rPr lang="en-US" altLang="zh-TW"/>
              <a:t>A</a:t>
            </a:r>
            <a:r>
              <a:rPr lang="en-US" altLang="zh-TW" baseline="-25000"/>
              <a:t>2 </a:t>
            </a:r>
            <a:r>
              <a:rPr lang="en-US" altLang="zh-TW"/>
              <a:t>…A</a:t>
            </a:r>
            <a:r>
              <a:rPr lang="en-US" altLang="zh-TW" baseline="-25000"/>
              <a:t>n</a:t>
            </a:r>
            <a:r>
              <a:rPr lang="en-US" altLang="zh-TW"/>
              <a:t>→B</a:t>
            </a:r>
            <a:r>
              <a:rPr lang="en-US" altLang="zh-TW" baseline="-25000"/>
              <a:t>m</a:t>
            </a:r>
          </a:p>
          <a:p>
            <a:pPr>
              <a:buFont typeface="Wingdings" pitchFamily="2" charset="2"/>
              <a:buNone/>
            </a:pPr>
            <a:endParaRPr lang="en-US" altLang="zh-TW" baseline="-25000"/>
          </a:p>
          <a:p>
            <a:pPr>
              <a:buFont typeface="Wingdings" pitchFamily="2" charset="2"/>
              <a:buNone/>
            </a:pPr>
            <a:r>
              <a:rPr lang="zh-TW" altLang="en-US"/>
              <a:t>＝</a:t>
            </a:r>
            <a:r>
              <a:rPr lang="en-US" altLang="zh-TW"/>
              <a:t>&gt; A</a:t>
            </a:r>
            <a:r>
              <a:rPr lang="en-US" altLang="zh-TW" baseline="-25000"/>
              <a:t>1 </a:t>
            </a:r>
            <a:r>
              <a:rPr lang="en-US" altLang="zh-TW"/>
              <a:t>A</a:t>
            </a:r>
            <a:r>
              <a:rPr lang="en-US" altLang="zh-TW" baseline="-25000"/>
              <a:t>2 </a:t>
            </a:r>
            <a:r>
              <a:rPr lang="en-US" altLang="zh-TW"/>
              <a:t>…A</a:t>
            </a:r>
            <a:r>
              <a:rPr lang="en-US" altLang="zh-TW" baseline="-25000"/>
              <a:t>n</a:t>
            </a:r>
            <a:r>
              <a:rPr lang="en-US" altLang="zh-TW"/>
              <a:t>→ B</a:t>
            </a:r>
            <a:r>
              <a:rPr lang="en-US" altLang="zh-TW" baseline="-25000"/>
              <a:t>1</a:t>
            </a:r>
            <a:r>
              <a:rPr lang="en-US" altLang="zh-TW"/>
              <a:t> B</a:t>
            </a:r>
            <a:r>
              <a:rPr lang="en-US" altLang="zh-TW" baseline="-25000"/>
              <a:t>2</a:t>
            </a:r>
            <a:r>
              <a:rPr lang="en-US" altLang="zh-TW"/>
              <a:t> … B</a:t>
            </a:r>
            <a:r>
              <a:rPr lang="en-US" altLang="zh-TW" baseline="-25000"/>
              <a:t>m</a:t>
            </a:r>
            <a:endParaRPr lang="en-US" altLang="zh-TW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63FA-1B8C-4586-B39A-652FB85BA841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549275"/>
            <a:ext cx="7315200" cy="838200"/>
          </a:xfrm>
        </p:spPr>
        <p:txBody>
          <a:bodyPr/>
          <a:lstStyle/>
          <a:p>
            <a:r>
              <a:rPr lang="en-US" altLang="zh-TW"/>
              <a:t>Trivial FD’s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484313"/>
            <a:ext cx="7315200" cy="4611687"/>
          </a:xfrm>
        </p:spPr>
        <p:txBody>
          <a:bodyPr/>
          <a:lstStyle/>
          <a:p>
            <a:r>
              <a:rPr lang="en-US" altLang="zh-TW"/>
              <a:t>A</a:t>
            </a:r>
            <a:r>
              <a:rPr lang="en-US" altLang="zh-TW" baseline="-25000"/>
              <a:t>1 </a:t>
            </a:r>
            <a:r>
              <a:rPr lang="en-US" altLang="zh-TW"/>
              <a:t>A</a:t>
            </a:r>
            <a:r>
              <a:rPr lang="en-US" altLang="zh-TW" baseline="-25000"/>
              <a:t>1 </a:t>
            </a:r>
            <a:r>
              <a:rPr lang="en-US" altLang="zh-TW"/>
              <a:t>…A</a:t>
            </a:r>
            <a:r>
              <a:rPr lang="en-US" altLang="zh-TW" baseline="-25000"/>
              <a:t>n</a:t>
            </a:r>
            <a:r>
              <a:rPr lang="en-US" altLang="zh-TW"/>
              <a:t>→B is said to be </a:t>
            </a:r>
            <a:r>
              <a:rPr lang="en-US" altLang="zh-TW" i="1">
                <a:solidFill>
                  <a:srgbClr val="0000FF"/>
                </a:solidFill>
              </a:rPr>
              <a:t>trivial</a:t>
            </a:r>
            <a:r>
              <a:rPr lang="en-US" altLang="zh-TW"/>
              <a:t>, if </a:t>
            </a:r>
            <a:r>
              <a:rPr lang="en-US" altLang="zh-TW" i="1">
                <a:solidFill>
                  <a:srgbClr val="0000FF"/>
                </a:solidFill>
              </a:rPr>
              <a:t>B is one of A’s</a:t>
            </a:r>
            <a:r>
              <a:rPr lang="en-US" altLang="zh-TW" i="1">
                <a:solidFill>
                  <a:schemeClr val="bg2"/>
                </a:solidFill>
              </a:rPr>
              <a:t>.</a:t>
            </a:r>
          </a:p>
          <a:p>
            <a:pPr lvl="1" algn="ctr">
              <a:buFont typeface="Wingdings" pitchFamily="2" charset="2"/>
              <a:buNone/>
            </a:pPr>
            <a:r>
              <a:rPr lang="en-US" altLang="zh-TW"/>
              <a:t>title year → title</a:t>
            </a:r>
          </a:p>
          <a:p>
            <a:r>
              <a:rPr lang="en-US" altLang="zh-TW"/>
              <a:t>A</a:t>
            </a:r>
            <a:r>
              <a:rPr lang="en-US" altLang="zh-TW" baseline="-25000"/>
              <a:t>1 </a:t>
            </a:r>
            <a:r>
              <a:rPr lang="en-US" altLang="zh-TW"/>
              <a:t>A</a:t>
            </a:r>
            <a:r>
              <a:rPr lang="en-US" altLang="zh-TW" baseline="-25000"/>
              <a:t>1 </a:t>
            </a:r>
            <a:r>
              <a:rPr lang="en-US" altLang="zh-TW"/>
              <a:t>…A</a:t>
            </a:r>
            <a:r>
              <a:rPr lang="en-US" altLang="zh-TW" baseline="-25000"/>
              <a:t>n</a:t>
            </a:r>
            <a:r>
              <a:rPr lang="en-US" altLang="zh-TW"/>
              <a:t>→B</a:t>
            </a:r>
            <a:r>
              <a:rPr lang="en-US" altLang="zh-TW" baseline="-25000"/>
              <a:t>1</a:t>
            </a:r>
            <a:r>
              <a:rPr lang="en-US" altLang="zh-TW"/>
              <a:t>B</a:t>
            </a:r>
            <a:r>
              <a:rPr lang="en-US" altLang="zh-TW" baseline="-25000"/>
              <a:t>2</a:t>
            </a:r>
            <a:r>
              <a:rPr lang="en-US" altLang="zh-TW"/>
              <a:t>…B</a:t>
            </a:r>
            <a:r>
              <a:rPr lang="en-US" altLang="zh-TW" baseline="-25000"/>
              <a:t>m</a:t>
            </a:r>
            <a:r>
              <a:rPr lang="en-US" altLang="zh-TW"/>
              <a:t> is</a:t>
            </a:r>
          </a:p>
          <a:p>
            <a:pPr lvl="1"/>
            <a:r>
              <a:rPr lang="en-US" altLang="zh-TW" u="sng">
                <a:solidFill>
                  <a:srgbClr val="0000FF"/>
                </a:solidFill>
              </a:rPr>
              <a:t>Trivial</a:t>
            </a:r>
            <a:r>
              <a:rPr lang="en-US" altLang="zh-TW"/>
              <a:t>, if B’s are </a:t>
            </a:r>
            <a:r>
              <a:rPr lang="en-US" altLang="zh-TW" i="1">
                <a:solidFill>
                  <a:srgbClr val="0000FF"/>
                </a:solidFill>
              </a:rPr>
              <a:t>a subset</a:t>
            </a:r>
            <a:r>
              <a:rPr lang="en-US" altLang="zh-TW"/>
              <a:t> of the A’s</a:t>
            </a:r>
          </a:p>
          <a:p>
            <a:pPr lvl="1"/>
            <a:r>
              <a:rPr lang="en-US" altLang="zh-TW" u="sng">
                <a:solidFill>
                  <a:srgbClr val="0000FF"/>
                </a:solidFill>
              </a:rPr>
              <a:t>Nontrivial</a:t>
            </a:r>
            <a:r>
              <a:rPr lang="en-US" altLang="zh-TW"/>
              <a:t>, if at least one of the B’s is not among the A’s</a:t>
            </a:r>
          </a:p>
          <a:p>
            <a:pPr lvl="1"/>
            <a:r>
              <a:rPr lang="en-US" altLang="zh-TW" u="sng">
                <a:solidFill>
                  <a:srgbClr val="0000FF"/>
                </a:solidFill>
              </a:rPr>
              <a:t>Completely nontrivial</a:t>
            </a:r>
            <a:r>
              <a:rPr lang="en-US" altLang="zh-TW"/>
              <a:t>, if none of B’s is one of the A’s</a:t>
            </a:r>
          </a:p>
          <a:p>
            <a:endParaRPr lang="en-US" altLang="zh-TW" baseline="-25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E2-E6B1-408C-81FD-A9A3D78AC7E8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908050"/>
            <a:ext cx="7315200" cy="838200"/>
          </a:xfrm>
        </p:spPr>
        <p:txBody>
          <a:bodyPr/>
          <a:lstStyle/>
          <a:p>
            <a:r>
              <a:rPr lang="en-US" altLang="zh-TW"/>
              <a:t>Trivial FD’s (Cont.)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</a:t>
            </a:r>
            <a:r>
              <a:rPr lang="en-US" altLang="zh-TW" baseline="-25000"/>
              <a:t>1 </a:t>
            </a:r>
            <a:r>
              <a:rPr lang="en-US" altLang="zh-TW"/>
              <a:t>A</a:t>
            </a:r>
            <a:r>
              <a:rPr lang="en-US" altLang="zh-TW" baseline="-25000"/>
              <a:t>1 </a:t>
            </a:r>
            <a:r>
              <a:rPr lang="en-US" altLang="zh-TW"/>
              <a:t>…A</a:t>
            </a:r>
            <a:r>
              <a:rPr lang="en-US" altLang="zh-TW" baseline="-25000"/>
              <a:t>n</a:t>
            </a:r>
            <a:r>
              <a:rPr lang="en-US" altLang="zh-TW"/>
              <a:t>→B</a:t>
            </a:r>
            <a:r>
              <a:rPr lang="en-US" altLang="zh-TW" baseline="-25000"/>
              <a:t>1</a:t>
            </a:r>
            <a:r>
              <a:rPr lang="en-US" altLang="zh-TW"/>
              <a:t>B</a:t>
            </a:r>
            <a:r>
              <a:rPr lang="en-US" altLang="zh-TW" baseline="-25000"/>
              <a:t>2</a:t>
            </a:r>
            <a:r>
              <a:rPr lang="en-US" altLang="zh-TW"/>
              <a:t>…B</a:t>
            </a:r>
            <a:r>
              <a:rPr lang="en-US" altLang="zh-TW" baseline="-25000"/>
              <a:t>m</a:t>
            </a:r>
            <a:r>
              <a:rPr lang="en-US" altLang="zh-TW"/>
              <a:t> is equivalent to A</a:t>
            </a:r>
            <a:r>
              <a:rPr lang="en-US" altLang="zh-TW" baseline="-25000"/>
              <a:t>1 </a:t>
            </a:r>
            <a:r>
              <a:rPr lang="en-US" altLang="zh-TW"/>
              <a:t>A</a:t>
            </a:r>
            <a:r>
              <a:rPr lang="en-US" altLang="zh-TW" baseline="-25000"/>
              <a:t>1 </a:t>
            </a:r>
            <a:r>
              <a:rPr lang="en-US" altLang="zh-TW"/>
              <a:t>…A</a:t>
            </a:r>
            <a:r>
              <a:rPr lang="en-US" altLang="zh-TW" baseline="-25000"/>
              <a:t>n</a:t>
            </a:r>
            <a:r>
              <a:rPr lang="en-US" altLang="zh-TW"/>
              <a:t>→C</a:t>
            </a:r>
            <a:r>
              <a:rPr lang="en-US" altLang="zh-TW" baseline="-25000"/>
              <a:t>1</a:t>
            </a:r>
            <a:r>
              <a:rPr lang="en-US" altLang="zh-TW"/>
              <a:t>C</a:t>
            </a:r>
            <a:r>
              <a:rPr lang="en-US" altLang="zh-TW" baseline="-25000"/>
              <a:t>2</a:t>
            </a:r>
            <a:r>
              <a:rPr lang="en-US" altLang="zh-TW"/>
              <a:t>…C</a:t>
            </a:r>
            <a:r>
              <a:rPr lang="en-US" altLang="zh-TW" baseline="-25000"/>
              <a:t>k</a:t>
            </a:r>
            <a:r>
              <a:rPr lang="en-US" altLang="zh-TW"/>
              <a:t> , </a:t>
            </a:r>
          </a:p>
          <a:p>
            <a:r>
              <a:rPr lang="en-US" altLang="zh-TW"/>
              <a:t>where the C’s are all those B’s that are not also A’s </a:t>
            </a:r>
          </a:p>
          <a:p>
            <a:r>
              <a:rPr lang="en-US" altLang="zh-TW" i="1">
                <a:solidFill>
                  <a:srgbClr val="0000FF"/>
                </a:solidFill>
              </a:rPr>
              <a:t>Kick </a:t>
            </a:r>
            <a:r>
              <a:rPr lang="en-US" altLang="zh-TW" i="1" u="sng">
                <a:solidFill>
                  <a:srgbClr val="0000FF"/>
                </a:solidFill>
              </a:rPr>
              <a:t>A’s among B’s</a:t>
            </a:r>
            <a:r>
              <a:rPr lang="en-US" altLang="zh-TW" i="1">
                <a:solidFill>
                  <a:srgbClr val="0000FF"/>
                </a:solidFill>
              </a:rPr>
              <a:t> out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9DB7-5927-4668-BD04-F0C2D7696745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Trivial FD’s (Cont.)</a:t>
            </a:r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3203575" y="3717925"/>
            <a:ext cx="2879725" cy="358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>
            <a:off x="3203575" y="4365625"/>
            <a:ext cx="2879725" cy="358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2843213" y="3644900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 i="1"/>
              <a:t>t</a:t>
            </a:r>
          </a:p>
        </p:txBody>
      </p:sp>
      <p:sp>
        <p:nvSpPr>
          <p:cNvPr id="121864" name="Text Box 8"/>
          <p:cNvSpPr txBox="1">
            <a:spLocks noChangeArrowheads="1"/>
          </p:cNvSpPr>
          <p:nvPr/>
        </p:nvSpPr>
        <p:spPr bwMode="auto">
          <a:xfrm>
            <a:off x="2862263" y="42926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 i="1"/>
              <a:t>u</a:t>
            </a:r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3203575" y="2492375"/>
            <a:ext cx="0" cy="27368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21866" name="Line 10"/>
          <p:cNvSpPr>
            <a:spLocks noChangeShapeType="1"/>
          </p:cNvSpPr>
          <p:nvPr/>
        </p:nvSpPr>
        <p:spPr bwMode="auto">
          <a:xfrm>
            <a:off x="4067175" y="2492375"/>
            <a:ext cx="0" cy="27368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21867" name="Line 11"/>
          <p:cNvSpPr>
            <a:spLocks noChangeShapeType="1"/>
          </p:cNvSpPr>
          <p:nvPr/>
        </p:nvSpPr>
        <p:spPr bwMode="auto">
          <a:xfrm>
            <a:off x="5292725" y="2492375"/>
            <a:ext cx="0" cy="27368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21868" name="Line 12"/>
          <p:cNvSpPr>
            <a:spLocks noChangeShapeType="1"/>
          </p:cNvSpPr>
          <p:nvPr/>
        </p:nvSpPr>
        <p:spPr bwMode="auto">
          <a:xfrm>
            <a:off x="3203575" y="3141663"/>
            <a:ext cx="11525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21869" name="Line 13"/>
          <p:cNvSpPr>
            <a:spLocks noChangeShapeType="1"/>
          </p:cNvSpPr>
          <p:nvPr/>
        </p:nvSpPr>
        <p:spPr bwMode="auto">
          <a:xfrm>
            <a:off x="4067175" y="3429000"/>
            <a:ext cx="122555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21870" name="Text Box 14"/>
          <p:cNvSpPr txBox="1">
            <a:spLocks noChangeArrowheads="1"/>
          </p:cNvSpPr>
          <p:nvPr/>
        </p:nvSpPr>
        <p:spPr bwMode="auto">
          <a:xfrm>
            <a:off x="3275013" y="2420938"/>
            <a:ext cx="690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 Black" pitchFamily="34" charset="0"/>
              </a:rPr>
              <a:t>A’s</a:t>
            </a:r>
          </a:p>
        </p:txBody>
      </p:sp>
      <p:sp>
        <p:nvSpPr>
          <p:cNvPr id="121871" name="Text Box 15"/>
          <p:cNvSpPr txBox="1">
            <a:spLocks noChangeArrowheads="1"/>
          </p:cNvSpPr>
          <p:nvPr/>
        </p:nvSpPr>
        <p:spPr bwMode="auto">
          <a:xfrm>
            <a:off x="4427538" y="2924175"/>
            <a:ext cx="690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 Black" pitchFamily="34" charset="0"/>
              </a:rPr>
              <a:t>B’s</a:t>
            </a:r>
          </a:p>
        </p:txBody>
      </p:sp>
      <p:sp>
        <p:nvSpPr>
          <p:cNvPr id="121872" name="Text Box 16"/>
          <p:cNvSpPr txBox="1">
            <a:spLocks noChangeArrowheads="1"/>
          </p:cNvSpPr>
          <p:nvPr/>
        </p:nvSpPr>
        <p:spPr bwMode="auto">
          <a:xfrm>
            <a:off x="3203575" y="4724400"/>
            <a:ext cx="8429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agree</a:t>
            </a:r>
          </a:p>
          <a:p>
            <a:r>
              <a:rPr lang="en-US" altLang="zh-TW"/>
              <a:t>A’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4356100" y="4868863"/>
            <a:ext cx="8620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Must</a:t>
            </a:r>
          </a:p>
          <a:p>
            <a:r>
              <a:rPr lang="en-US" altLang="zh-TW"/>
              <a:t>agree</a:t>
            </a:r>
          </a:p>
          <a:p>
            <a:r>
              <a:rPr lang="en-US" altLang="zh-TW"/>
              <a:t>B’s</a:t>
            </a:r>
          </a:p>
        </p:txBody>
      </p:sp>
      <p:sp>
        <p:nvSpPr>
          <p:cNvPr id="121874" name="Line 18"/>
          <p:cNvSpPr>
            <a:spLocks noChangeShapeType="1"/>
          </p:cNvSpPr>
          <p:nvPr/>
        </p:nvSpPr>
        <p:spPr bwMode="auto">
          <a:xfrm>
            <a:off x="4356100" y="2492375"/>
            <a:ext cx="0" cy="27368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21875" name="Line 19"/>
          <p:cNvSpPr>
            <a:spLocks noChangeShapeType="1"/>
          </p:cNvSpPr>
          <p:nvPr/>
        </p:nvSpPr>
        <p:spPr bwMode="auto">
          <a:xfrm>
            <a:off x="4356100" y="2708275"/>
            <a:ext cx="9366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4457700" y="2133600"/>
            <a:ext cx="690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 Black" pitchFamily="34" charset="0"/>
              </a:rPr>
              <a:t>C’s</a:t>
            </a: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5292725" y="5373688"/>
            <a:ext cx="9794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surely</a:t>
            </a:r>
          </a:p>
          <a:p>
            <a:r>
              <a:rPr lang="en-US" altLang="zh-TW"/>
              <a:t>agree</a:t>
            </a:r>
          </a:p>
          <a:p>
            <a:r>
              <a:rPr lang="en-US" altLang="zh-TW"/>
              <a:t>C’s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2CFA-F517-4541-93E5-D0B7B52339D9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908050"/>
            <a:ext cx="7315200" cy="838200"/>
          </a:xfrm>
        </p:spPr>
        <p:txBody>
          <a:bodyPr/>
          <a:lstStyle/>
          <a:p>
            <a:r>
              <a:rPr lang="en-US" altLang="zh-TW"/>
              <a:t>Inference Rules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Reflexivity.</a:t>
            </a:r>
          </a:p>
          <a:p>
            <a:pPr lvl="1"/>
            <a:r>
              <a:rPr lang="en-US" altLang="zh-TW">
                <a:solidFill>
                  <a:srgbClr val="0000FF"/>
                </a:solidFill>
              </a:rPr>
              <a:t>If B is a subset of A, them A </a:t>
            </a:r>
            <a:r>
              <a:rPr lang="fi-FI" altLang="zh-TW">
                <a:solidFill>
                  <a:srgbClr val="0000FF"/>
                </a:solidFill>
                <a:sym typeface="Wingdings" pitchFamily="2" charset="2"/>
              </a:rPr>
              <a:t>→</a:t>
            </a:r>
            <a:r>
              <a:rPr lang="fi-FI">
                <a:solidFill>
                  <a:srgbClr val="0000FF"/>
                </a:solidFill>
                <a:sym typeface="Wingdings" pitchFamily="2" charset="2"/>
              </a:rPr>
              <a:t> B</a:t>
            </a:r>
            <a:endParaRPr lang="en-US" altLang="zh-TW">
              <a:solidFill>
                <a:srgbClr val="0000FF"/>
              </a:solidFill>
            </a:endParaRPr>
          </a:p>
          <a:p>
            <a:r>
              <a:rPr lang="en-US" altLang="zh-TW"/>
              <a:t>Augmentation.</a:t>
            </a:r>
          </a:p>
          <a:p>
            <a:pPr lvl="1"/>
            <a:r>
              <a:rPr lang="en-US" altLang="zh-TW">
                <a:solidFill>
                  <a:srgbClr val="0000FF"/>
                </a:solidFill>
              </a:rPr>
              <a:t>If A</a:t>
            </a:r>
            <a:r>
              <a:rPr lang="fi-FI" altLang="zh-TW">
                <a:solidFill>
                  <a:srgbClr val="0000FF"/>
                </a:solidFill>
              </a:rPr>
              <a:t>→</a:t>
            </a:r>
            <a:r>
              <a:rPr lang="fi-FI">
                <a:solidFill>
                  <a:srgbClr val="0000FF"/>
                </a:solidFill>
                <a:sym typeface="Wingdings" pitchFamily="2" charset="2"/>
              </a:rPr>
              <a:t>B</a:t>
            </a:r>
            <a:r>
              <a:rPr lang="fi-FI" altLang="zh-TW">
                <a:solidFill>
                  <a:srgbClr val="0000FF"/>
                </a:solidFill>
                <a:sym typeface="Wingdings" pitchFamily="2" charset="2"/>
              </a:rPr>
              <a:t>, then AC</a:t>
            </a:r>
            <a:r>
              <a:rPr lang="en-US" altLang="zh-TW">
                <a:solidFill>
                  <a:srgbClr val="0000FF"/>
                </a:solidFill>
                <a:sym typeface="Wingdings" pitchFamily="2" charset="2"/>
              </a:rPr>
              <a:t>→B or AC→BC</a:t>
            </a:r>
            <a:endParaRPr lang="en-US" altLang="zh-TW">
              <a:solidFill>
                <a:srgbClr val="0000FF"/>
              </a:solidFill>
            </a:endParaRPr>
          </a:p>
          <a:p>
            <a:r>
              <a:rPr lang="en-US" altLang="zh-TW"/>
              <a:t>Transitive.</a:t>
            </a:r>
          </a:p>
          <a:p>
            <a:pPr lvl="1"/>
            <a:r>
              <a:rPr lang="en-US" altLang="zh-TW">
                <a:solidFill>
                  <a:srgbClr val="0000FF"/>
                </a:solidFill>
              </a:rPr>
              <a:t>If A→B and B→C, then A →C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ED14-DB65-40F8-8ED9-BFDCFE549846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549275"/>
            <a:ext cx="7315200" cy="838200"/>
          </a:xfrm>
        </p:spPr>
        <p:txBody>
          <a:bodyPr/>
          <a:lstStyle/>
          <a:p>
            <a:r>
              <a:rPr lang="en-US" altLang="zh-TW"/>
              <a:t>Inferring FD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s: Motivation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338"/>
            <a:ext cx="7921625" cy="496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In order to </a:t>
            </a:r>
            <a:r>
              <a:rPr lang="en-US" altLang="zh-TW" i="1">
                <a:solidFill>
                  <a:srgbClr val="0000FF"/>
                </a:solidFill>
              </a:rPr>
              <a:t>design relation schemas well</a:t>
            </a:r>
            <a:r>
              <a:rPr lang="en-US" altLang="zh-TW"/>
              <a:t>, we often need to </a:t>
            </a:r>
            <a:r>
              <a:rPr lang="en-US" altLang="zh-TW" i="1">
                <a:solidFill>
                  <a:srgbClr val="0000FF"/>
                </a:solidFill>
              </a:rPr>
              <a:t>tell</a:t>
            </a:r>
            <a:r>
              <a:rPr lang="en-US" altLang="zh-TW"/>
              <a:t> what FD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s hold in a relation.</a:t>
            </a:r>
          </a:p>
          <a:p>
            <a:pPr>
              <a:lnSpc>
                <a:spcPct val="90000"/>
              </a:lnSpc>
            </a:pPr>
            <a:r>
              <a:rPr lang="en-US" altLang="zh-TW"/>
              <a:t>We are given FD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s </a:t>
            </a:r>
          </a:p>
          <a:p>
            <a:pPr lvl="1">
              <a:lnSpc>
                <a:spcPct val="90000"/>
              </a:lnSpc>
            </a:pPr>
            <a:r>
              <a:rPr lang="en-US" altLang="zh-TW" i="1"/>
              <a:t>X</a:t>
            </a:r>
            <a:r>
              <a:rPr lang="en-US" altLang="zh-TW" baseline="-25000"/>
              <a:t>1</a:t>
            </a:r>
            <a:r>
              <a:rPr lang="en-US" altLang="zh-TW"/>
              <a:t> → </a:t>
            </a:r>
            <a:r>
              <a:rPr lang="en-US" altLang="zh-TW" i="1"/>
              <a:t>A</a:t>
            </a:r>
            <a:r>
              <a:rPr lang="en-US" altLang="zh-TW" baseline="-25000"/>
              <a:t>1</a:t>
            </a:r>
            <a:r>
              <a:rPr lang="en-US" altLang="zh-TW"/>
              <a:t>, </a:t>
            </a:r>
            <a:r>
              <a:rPr lang="en-US" altLang="zh-TW" i="1"/>
              <a:t>X</a:t>
            </a:r>
            <a:r>
              <a:rPr lang="en-US" altLang="zh-TW" baseline="-25000"/>
              <a:t>2</a:t>
            </a:r>
            <a:r>
              <a:rPr lang="en-US" altLang="zh-TW"/>
              <a:t>→</a:t>
            </a:r>
            <a:r>
              <a:rPr lang="en-US" altLang="zh-TW" i="1"/>
              <a:t>A</a:t>
            </a:r>
            <a:r>
              <a:rPr lang="en-US" altLang="zh-TW" baseline="-25000"/>
              <a:t>2</a:t>
            </a:r>
            <a:r>
              <a:rPr lang="en-US" altLang="zh-TW"/>
              <a:t>, </a:t>
            </a:r>
            <a:r>
              <a:rPr lang="en-US" altLang="zh-TW">
                <a:latin typeface="Tahoma"/>
              </a:rPr>
              <a:t>…</a:t>
            </a:r>
            <a:r>
              <a:rPr lang="en-US" altLang="zh-TW"/>
              <a:t> ,</a:t>
            </a:r>
            <a:r>
              <a:rPr lang="en-US" altLang="zh-TW" i="1"/>
              <a:t>X</a:t>
            </a:r>
            <a:r>
              <a:rPr lang="en-US" altLang="zh-TW" i="1" baseline="-25000"/>
              <a:t>n  </a:t>
            </a:r>
            <a:r>
              <a:rPr lang="en-US" altLang="zh-TW"/>
              <a:t>→ </a:t>
            </a:r>
            <a:r>
              <a:rPr lang="en-US" altLang="zh-TW" i="1"/>
              <a:t>A</a:t>
            </a:r>
            <a:r>
              <a:rPr lang="en-US" altLang="zh-TW" i="1" baseline="-25000"/>
              <a:t>n </a:t>
            </a: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And we want to know whether an FD </a:t>
            </a:r>
            <a:r>
              <a:rPr lang="en-US" altLang="zh-TW" i="1"/>
              <a:t>Y</a:t>
            </a:r>
            <a:r>
              <a:rPr lang="en-US" altLang="zh-TW"/>
              <a:t> → </a:t>
            </a:r>
            <a:r>
              <a:rPr lang="en-US" altLang="zh-TW" i="1"/>
              <a:t>B</a:t>
            </a:r>
            <a:r>
              <a:rPr lang="en-US" altLang="zh-TW"/>
              <a:t>  must hold in any relation that satisfies the </a:t>
            </a:r>
            <a:r>
              <a:rPr lang="en-US" altLang="zh-TW" i="1">
                <a:solidFill>
                  <a:srgbClr val="0000FF"/>
                </a:solidFill>
              </a:rPr>
              <a:t>given FD</a:t>
            </a:r>
            <a:r>
              <a:rPr lang="en-US" altLang="zh-TW" i="1">
                <a:solidFill>
                  <a:srgbClr val="0000FF"/>
                </a:solidFill>
                <a:latin typeface="Tahoma"/>
              </a:rPr>
              <a:t>’</a:t>
            </a:r>
            <a:r>
              <a:rPr lang="en-US" altLang="zh-TW" i="1">
                <a:solidFill>
                  <a:srgbClr val="0000FF"/>
                </a:solidFill>
              </a:rPr>
              <a:t>s</a:t>
            </a:r>
            <a:r>
              <a:rPr lang="en-US" altLang="zh-TW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Example: If </a:t>
            </a:r>
            <a:r>
              <a:rPr lang="en-US" altLang="zh-TW" i="1">
                <a:solidFill>
                  <a:srgbClr val="0000FF"/>
                </a:solidFill>
              </a:rPr>
              <a:t>A</a:t>
            </a:r>
            <a:r>
              <a:rPr lang="en-US" altLang="zh-TW">
                <a:solidFill>
                  <a:srgbClr val="0000FF"/>
                </a:solidFill>
              </a:rPr>
              <a:t> → </a:t>
            </a:r>
            <a:r>
              <a:rPr lang="en-US" altLang="zh-TW" i="1">
                <a:solidFill>
                  <a:srgbClr val="0000FF"/>
                </a:solidFill>
              </a:rPr>
              <a:t>B</a:t>
            </a:r>
            <a:r>
              <a:rPr lang="en-US" altLang="zh-TW">
                <a:solidFill>
                  <a:srgbClr val="0000FF"/>
                </a:solidFill>
              </a:rPr>
              <a:t> and </a:t>
            </a:r>
            <a:r>
              <a:rPr lang="en-US" altLang="zh-TW" i="1">
                <a:solidFill>
                  <a:srgbClr val="0000FF"/>
                </a:solidFill>
              </a:rPr>
              <a:t>B</a:t>
            </a:r>
            <a:r>
              <a:rPr lang="en-US" altLang="zh-TW">
                <a:solidFill>
                  <a:srgbClr val="0000FF"/>
                </a:solidFill>
              </a:rPr>
              <a:t> → </a:t>
            </a:r>
            <a:r>
              <a:rPr lang="en-US" altLang="zh-TW" i="1">
                <a:solidFill>
                  <a:srgbClr val="0000FF"/>
                </a:solidFill>
              </a:rPr>
              <a:t>C </a:t>
            </a:r>
            <a:r>
              <a:rPr lang="en-US" altLang="zh-TW"/>
              <a:t> hold, surely </a:t>
            </a:r>
            <a:r>
              <a:rPr lang="en-US" altLang="zh-TW" i="1">
                <a:solidFill>
                  <a:srgbClr val="0000FF"/>
                </a:solidFill>
              </a:rPr>
              <a:t>A</a:t>
            </a:r>
            <a:r>
              <a:rPr lang="en-US" altLang="zh-TW">
                <a:solidFill>
                  <a:srgbClr val="0000FF"/>
                </a:solidFill>
              </a:rPr>
              <a:t> → </a:t>
            </a:r>
            <a:r>
              <a:rPr lang="en-US" altLang="zh-TW" i="1">
                <a:solidFill>
                  <a:srgbClr val="0000FF"/>
                </a:solidFill>
              </a:rPr>
              <a:t>C</a:t>
            </a:r>
            <a:r>
              <a:rPr lang="en-US" altLang="zh-TW">
                <a:solidFill>
                  <a:srgbClr val="0000FF"/>
                </a:solidFill>
              </a:rPr>
              <a:t> </a:t>
            </a:r>
            <a:r>
              <a:rPr lang="en-US" altLang="zh-TW"/>
              <a:t> holds ?, even if we don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t say so.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1864-2365-4F23-8236-2EA1EC0C0F83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333375"/>
            <a:ext cx="7315200" cy="838200"/>
          </a:xfrm>
        </p:spPr>
        <p:txBody>
          <a:bodyPr/>
          <a:lstStyle/>
          <a:p>
            <a:r>
              <a:rPr lang="en-US" altLang="zh-TW"/>
              <a:t>Inference Test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125538"/>
            <a:ext cx="7315200" cy="5516562"/>
          </a:xfrm>
        </p:spPr>
        <p:txBody>
          <a:bodyPr/>
          <a:lstStyle/>
          <a:p>
            <a:r>
              <a:rPr lang="en-US" altLang="zh-TW"/>
              <a:t>To </a:t>
            </a:r>
            <a:r>
              <a:rPr lang="en-US" altLang="zh-TW">
                <a:solidFill>
                  <a:srgbClr val="0000FF"/>
                </a:solidFill>
              </a:rPr>
              <a:t>test if </a:t>
            </a:r>
            <a:r>
              <a:rPr lang="en-US" altLang="zh-TW" i="1">
                <a:solidFill>
                  <a:srgbClr val="0000FF"/>
                </a:solidFill>
              </a:rPr>
              <a:t>Y</a:t>
            </a:r>
            <a:r>
              <a:rPr lang="en-US" altLang="zh-TW">
                <a:solidFill>
                  <a:srgbClr val="0000FF"/>
                </a:solidFill>
              </a:rPr>
              <a:t> </a:t>
            </a:r>
            <a:r>
              <a:rPr lang="en-US" altLang="zh-TW" sz="3600">
                <a:solidFill>
                  <a:srgbClr val="0000FF"/>
                </a:solidFill>
              </a:rPr>
              <a:t>→</a:t>
            </a:r>
            <a:r>
              <a:rPr lang="en-US" altLang="zh-TW" i="1">
                <a:solidFill>
                  <a:srgbClr val="0000FF"/>
                </a:solidFill>
              </a:rPr>
              <a:t>B</a:t>
            </a:r>
            <a:r>
              <a:rPr lang="en-US" altLang="zh-TW"/>
              <a:t>, start </a:t>
            </a:r>
            <a:r>
              <a:rPr lang="en-US" altLang="zh-TW" i="1">
                <a:solidFill>
                  <a:srgbClr val="0000FF"/>
                </a:solidFill>
              </a:rPr>
              <a:t>assuming two tuples</a:t>
            </a:r>
            <a:r>
              <a:rPr lang="en-US" altLang="zh-TW"/>
              <a:t> </a:t>
            </a:r>
            <a:r>
              <a:rPr lang="en-US" altLang="zh-TW" i="1" u="sng">
                <a:solidFill>
                  <a:srgbClr val="FF0000"/>
                </a:solidFill>
              </a:rPr>
              <a:t>agree in</a:t>
            </a:r>
            <a:r>
              <a:rPr lang="en-US" altLang="zh-TW"/>
              <a:t> </a:t>
            </a:r>
            <a:r>
              <a:rPr lang="en-US" altLang="zh-TW" i="1">
                <a:solidFill>
                  <a:srgbClr val="0000FF"/>
                </a:solidFill>
              </a:rPr>
              <a:t>all attributes of Y</a:t>
            </a:r>
            <a:r>
              <a:rPr lang="en-US" altLang="zh-TW"/>
              <a:t>.</a:t>
            </a:r>
          </a:p>
          <a:p>
            <a:r>
              <a:rPr lang="en-US" altLang="zh-TW"/>
              <a:t>Use the </a:t>
            </a:r>
            <a:r>
              <a:rPr lang="en-US" altLang="zh-TW" i="1">
                <a:solidFill>
                  <a:srgbClr val="0000FF"/>
                </a:solidFill>
              </a:rPr>
              <a:t>given FD</a:t>
            </a:r>
            <a:r>
              <a:rPr lang="en-US" altLang="zh-TW" i="1">
                <a:solidFill>
                  <a:srgbClr val="0000FF"/>
                </a:solidFill>
                <a:latin typeface="Tahoma"/>
              </a:rPr>
              <a:t>’</a:t>
            </a:r>
            <a:r>
              <a:rPr lang="en-US" altLang="zh-TW" i="1">
                <a:solidFill>
                  <a:srgbClr val="0000FF"/>
                </a:solidFill>
              </a:rPr>
              <a:t>s</a:t>
            </a:r>
            <a:r>
              <a:rPr lang="en-US" altLang="zh-TW"/>
              <a:t> to infer that these tuples must also agree in certain other attributes </a:t>
            </a:r>
            <a:r>
              <a:rPr lang="en-US" altLang="zh-TW" i="1"/>
              <a:t>S</a:t>
            </a:r>
            <a:r>
              <a:rPr lang="en-US" altLang="zh-TW"/>
              <a:t>.</a:t>
            </a:r>
          </a:p>
          <a:p>
            <a:r>
              <a:rPr lang="en-US" altLang="zh-TW"/>
              <a:t>If </a:t>
            </a:r>
            <a:r>
              <a:rPr lang="en-US" altLang="zh-TW" i="1">
                <a:solidFill>
                  <a:srgbClr val="0000FF"/>
                </a:solidFill>
              </a:rPr>
              <a:t>B is eventually found</a:t>
            </a:r>
            <a:r>
              <a:rPr lang="en-US" altLang="zh-TW"/>
              <a:t> to be one of </a:t>
            </a:r>
            <a:r>
              <a:rPr lang="en-US" altLang="zh-TW" i="1"/>
              <a:t>S</a:t>
            </a:r>
            <a:r>
              <a:rPr lang="en-US" altLang="zh-TW"/>
              <a:t>, then </a:t>
            </a:r>
            <a:r>
              <a:rPr lang="en-US" altLang="zh-TW" i="1"/>
              <a:t>Y</a:t>
            </a:r>
            <a:r>
              <a:rPr lang="en-US" altLang="zh-TW"/>
              <a:t> </a:t>
            </a:r>
            <a:r>
              <a:rPr lang="en-US" altLang="zh-TW" sz="3600"/>
              <a:t>→</a:t>
            </a:r>
            <a:r>
              <a:rPr lang="en-US" altLang="zh-TW"/>
              <a:t> </a:t>
            </a:r>
            <a:r>
              <a:rPr lang="en-US" altLang="zh-TW" i="1"/>
              <a:t>B </a:t>
            </a:r>
            <a:r>
              <a:rPr lang="en-US" altLang="zh-TW"/>
              <a:t>is true; otherwise, the two tuples, with any forced equalities form a two-tuple relation that proves </a:t>
            </a:r>
            <a:r>
              <a:rPr lang="en-US" altLang="zh-TW" i="1"/>
              <a:t>Y</a:t>
            </a:r>
            <a:r>
              <a:rPr lang="en-US" altLang="zh-TW"/>
              <a:t> → </a:t>
            </a:r>
            <a:r>
              <a:rPr lang="en-US" altLang="zh-TW" i="1"/>
              <a:t>B</a:t>
            </a:r>
            <a:r>
              <a:rPr lang="en-US" altLang="zh-TW"/>
              <a:t> does not follow from the given FD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0E22-0B27-408A-9C49-51ED322274A9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76250"/>
            <a:ext cx="7315200" cy="838200"/>
          </a:xfrm>
        </p:spPr>
        <p:txBody>
          <a:bodyPr/>
          <a:lstStyle/>
          <a:p>
            <a:r>
              <a:rPr lang="en-US" altLang="zh-TW" sz="4000"/>
              <a:t>Computing </a:t>
            </a:r>
            <a:br>
              <a:rPr lang="en-US" altLang="zh-TW" sz="4000"/>
            </a:br>
            <a:r>
              <a:rPr lang="en-US" altLang="zh-TW" sz="4000"/>
              <a:t>Closure of Attributes </a:t>
            </a:r>
            <a:r>
              <a:rPr lang="en-US" altLang="zh-TW" sz="4000" i="1">
                <a:solidFill>
                  <a:srgbClr val="0000FF"/>
                </a:solidFill>
              </a:rPr>
              <a:t>Y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989138"/>
            <a:ext cx="7315200" cy="4191000"/>
          </a:xfrm>
        </p:spPr>
        <p:txBody>
          <a:bodyPr/>
          <a:lstStyle/>
          <a:p>
            <a:r>
              <a:rPr lang="en-US" altLang="zh-TW" i="1">
                <a:solidFill>
                  <a:srgbClr val="0000FF"/>
                </a:solidFill>
              </a:rPr>
              <a:t>Y</a:t>
            </a:r>
            <a:r>
              <a:rPr lang="en-US" altLang="zh-TW"/>
              <a:t> is a set of attributes.</a:t>
            </a:r>
          </a:p>
          <a:p>
            <a:r>
              <a:rPr lang="en-US" altLang="zh-TW"/>
              <a:t>An easier way to compute the </a:t>
            </a:r>
            <a:r>
              <a:rPr lang="en-US" altLang="zh-TW" i="1"/>
              <a:t>closure</a:t>
            </a:r>
            <a:r>
              <a:rPr lang="en-US" altLang="zh-TW"/>
              <a:t> of </a:t>
            </a:r>
            <a:r>
              <a:rPr lang="en-US" altLang="zh-TW" i="1"/>
              <a:t>Y</a:t>
            </a:r>
            <a:r>
              <a:rPr lang="en-US" altLang="zh-TW"/>
              <a:t>, denoted </a:t>
            </a:r>
            <a:r>
              <a:rPr lang="en-US" altLang="zh-TW" i="1"/>
              <a:t>Y </a:t>
            </a:r>
            <a:r>
              <a:rPr lang="en-US" altLang="zh-TW" baseline="30000">
                <a:latin typeface="Arial Black" pitchFamily="34" charset="0"/>
              </a:rPr>
              <a:t>+</a:t>
            </a:r>
            <a:r>
              <a:rPr lang="en-US" altLang="zh-TW"/>
              <a:t>.</a:t>
            </a:r>
          </a:p>
          <a:p>
            <a:r>
              <a:rPr lang="en-US" altLang="zh-TW"/>
              <a:t>Basis: </a:t>
            </a:r>
            <a:r>
              <a:rPr lang="en-US" altLang="zh-TW" i="1"/>
              <a:t>Y</a:t>
            </a:r>
            <a:r>
              <a:rPr lang="en-US" altLang="zh-TW"/>
              <a:t> </a:t>
            </a:r>
            <a:r>
              <a:rPr lang="en-US" altLang="zh-TW" baseline="30000">
                <a:latin typeface="Arial Black" pitchFamily="34" charset="0"/>
              </a:rPr>
              <a:t>+</a:t>
            </a:r>
            <a:r>
              <a:rPr lang="en-US" altLang="zh-TW"/>
              <a:t> = {</a:t>
            </a:r>
            <a:r>
              <a:rPr lang="en-US" altLang="zh-TW" i="1"/>
              <a:t>Y</a:t>
            </a:r>
            <a:r>
              <a:rPr lang="en-US" altLang="zh-TW"/>
              <a:t>}. </a:t>
            </a:r>
            <a:r>
              <a:rPr lang="en-US" altLang="zh-TW" i="1">
                <a:solidFill>
                  <a:srgbClr val="0000FF"/>
                </a:solidFill>
              </a:rPr>
              <a:t>(Trivial FD</a:t>
            </a:r>
            <a:r>
              <a:rPr lang="en-US" altLang="zh-TW" i="1">
                <a:solidFill>
                  <a:srgbClr val="0000FF"/>
                </a:solidFill>
                <a:latin typeface="Tahoma"/>
              </a:rPr>
              <a:t>’</a:t>
            </a:r>
            <a:r>
              <a:rPr lang="en-US" altLang="zh-TW" i="1">
                <a:solidFill>
                  <a:srgbClr val="0000FF"/>
                </a:solidFill>
              </a:rPr>
              <a:t>s)</a:t>
            </a:r>
          </a:p>
          <a:p>
            <a:r>
              <a:rPr lang="en-US" altLang="zh-TW"/>
              <a:t>Induction: Look for an FD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s left side </a:t>
            </a:r>
            <a:r>
              <a:rPr lang="en-US" altLang="zh-TW" i="1"/>
              <a:t>X</a:t>
            </a:r>
            <a:r>
              <a:rPr lang="en-US" altLang="zh-TW"/>
              <a:t> that is a </a:t>
            </a:r>
            <a:r>
              <a:rPr lang="en-US" altLang="zh-TW" i="1">
                <a:solidFill>
                  <a:srgbClr val="0000FF"/>
                </a:solidFill>
              </a:rPr>
              <a:t>subset of the current Y </a:t>
            </a:r>
            <a:r>
              <a:rPr lang="en-US" altLang="zh-TW" i="1" baseline="30000">
                <a:solidFill>
                  <a:srgbClr val="0000FF"/>
                </a:solidFill>
                <a:latin typeface="Arial Black" pitchFamily="34" charset="0"/>
              </a:rPr>
              <a:t>+</a:t>
            </a:r>
            <a:r>
              <a:rPr lang="en-US" altLang="zh-TW"/>
              <a:t>.  If the FD is </a:t>
            </a:r>
            <a:r>
              <a:rPr lang="en-US" altLang="zh-TW" i="1"/>
              <a:t>X</a:t>
            </a:r>
            <a:r>
              <a:rPr lang="en-US" altLang="zh-TW"/>
              <a:t> → </a:t>
            </a:r>
            <a:r>
              <a:rPr lang="en-US" altLang="zh-TW" i="1"/>
              <a:t>A</a:t>
            </a:r>
            <a:r>
              <a:rPr lang="en-US" altLang="zh-TW"/>
              <a:t>, add </a:t>
            </a:r>
            <a:r>
              <a:rPr lang="en-US" altLang="zh-TW" i="1"/>
              <a:t>A</a:t>
            </a:r>
            <a:r>
              <a:rPr lang="en-US" altLang="zh-TW"/>
              <a:t> to </a:t>
            </a:r>
            <a:r>
              <a:rPr lang="en-US" altLang="zh-TW" i="1"/>
              <a:t>Y</a:t>
            </a:r>
            <a:r>
              <a:rPr lang="en-US" altLang="zh-TW"/>
              <a:t> </a:t>
            </a:r>
            <a:r>
              <a:rPr lang="en-US" altLang="zh-TW" baseline="30000">
                <a:latin typeface="Arial Black" pitchFamily="34" charset="0"/>
              </a:rPr>
              <a:t>+</a:t>
            </a:r>
            <a:r>
              <a:rPr lang="en-US" altLang="zh-TW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D04C-0D9C-4BB4-A593-9E27E49F4846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174082" name="Oval 2"/>
          <p:cNvSpPr>
            <a:spLocks noChangeArrowheads="1"/>
          </p:cNvSpPr>
          <p:nvPr/>
        </p:nvSpPr>
        <p:spPr bwMode="auto">
          <a:xfrm>
            <a:off x="2771775" y="1916113"/>
            <a:ext cx="2376488" cy="2181225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3032125" y="3281363"/>
            <a:ext cx="676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200">
                <a:latin typeface="Arial Black" pitchFamily="34" charset="0"/>
              </a:rPr>
              <a:t>Y</a:t>
            </a:r>
            <a:r>
              <a:rPr lang="en-US" altLang="zh-TW" sz="3200" baseline="30000">
                <a:latin typeface="Arial Black" pitchFamily="34" charset="0"/>
              </a:rPr>
              <a:t>+</a:t>
            </a:r>
          </a:p>
        </p:txBody>
      </p:sp>
      <p:grpSp>
        <p:nvGrpSpPr>
          <p:cNvPr id="174084" name="Group 4"/>
          <p:cNvGrpSpPr>
            <a:grpSpLocks/>
          </p:cNvGrpSpPr>
          <p:nvPr/>
        </p:nvGrpSpPr>
        <p:grpSpPr bwMode="auto">
          <a:xfrm>
            <a:off x="2268538" y="1125538"/>
            <a:ext cx="4391025" cy="3671887"/>
            <a:chOff x="1632" y="1008"/>
            <a:chExt cx="2016" cy="1488"/>
          </a:xfrm>
        </p:grpSpPr>
        <p:sp>
          <p:nvSpPr>
            <p:cNvPr id="174085" name="Text Box 5"/>
            <p:cNvSpPr txBox="1">
              <a:spLocks noChangeArrowheads="1"/>
            </p:cNvSpPr>
            <p:nvPr/>
          </p:nvSpPr>
          <p:spPr bwMode="auto">
            <a:xfrm>
              <a:off x="2870" y="1950"/>
              <a:ext cx="621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b="1">
                  <a:latin typeface="Arial Black" pitchFamily="34" charset="0"/>
                </a:rPr>
                <a:t>new Y</a:t>
              </a:r>
              <a:r>
                <a:rPr lang="en-US" altLang="zh-TW" b="1" baseline="30000">
                  <a:latin typeface="Arial Black" pitchFamily="34" charset="0"/>
                </a:rPr>
                <a:t>+</a:t>
              </a:r>
            </a:p>
          </p:txBody>
        </p:sp>
        <p:sp>
          <p:nvSpPr>
            <p:cNvPr id="174086" name="Oval 6"/>
            <p:cNvSpPr>
              <a:spLocks noChangeArrowheads="1"/>
            </p:cNvSpPr>
            <p:nvPr/>
          </p:nvSpPr>
          <p:spPr bwMode="auto">
            <a:xfrm>
              <a:off x="1632" y="1008"/>
              <a:ext cx="2016" cy="14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74087" name="Group 7"/>
          <p:cNvGrpSpPr>
            <a:grpSpLocks/>
          </p:cNvGrpSpPr>
          <p:nvPr/>
        </p:nvGrpSpPr>
        <p:grpSpPr bwMode="auto">
          <a:xfrm>
            <a:off x="3795713" y="2209800"/>
            <a:ext cx="1944687" cy="838200"/>
            <a:chOff x="2160" y="1392"/>
            <a:chExt cx="1225" cy="528"/>
          </a:xfrm>
        </p:grpSpPr>
        <p:sp>
          <p:nvSpPr>
            <p:cNvPr id="174088" name="Oval 8"/>
            <p:cNvSpPr>
              <a:spLocks noChangeArrowheads="1"/>
            </p:cNvSpPr>
            <p:nvPr/>
          </p:nvSpPr>
          <p:spPr bwMode="auto">
            <a:xfrm>
              <a:off x="2160" y="1392"/>
              <a:ext cx="576" cy="528"/>
            </a:xfrm>
            <a:prstGeom prst="ellipse">
              <a:avLst/>
            </a:prstGeom>
            <a:solidFill>
              <a:srgbClr val="99CC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089" name="Text Box 9"/>
            <p:cNvSpPr txBox="1">
              <a:spLocks noChangeArrowheads="1"/>
            </p:cNvSpPr>
            <p:nvPr/>
          </p:nvSpPr>
          <p:spPr bwMode="auto">
            <a:xfrm>
              <a:off x="2304" y="1493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latin typeface="Arial Black" pitchFamily="34" charset="0"/>
                </a:rPr>
                <a:t>X</a:t>
              </a:r>
            </a:p>
          </p:txBody>
        </p:sp>
        <p:sp>
          <p:nvSpPr>
            <p:cNvPr id="174090" name="Text Box 10"/>
            <p:cNvSpPr txBox="1">
              <a:spLocks noChangeArrowheads="1"/>
            </p:cNvSpPr>
            <p:nvPr/>
          </p:nvSpPr>
          <p:spPr bwMode="auto">
            <a:xfrm>
              <a:off x="3120" y="1493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latin typeface="Arial Black" pitchFamily="34" charset="0"/>
                </a:rPr>
                <a:t>A</a:t>
              </a:r>
            </a:p>
          </p:txBody>
        </p:sp>
        <p:sp>
          <p:nvSpPr>
            <p:cNvPr id="174091" name="Line 11"/>
            <p:cNvSpPr>
              <a:spLocks noChangeShapeType="1"/>
            </p:cNvSpPr>
            <p:nvPr/>
          </p:nvSpPr>
          <p:spPr bwMode="auto">
            <a:xfrm>
              <a:off x="2544" y="1632"/>
              <a:ext cx="576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5A84-8A54-4B05-8D39-3748354BF08A}" type="slidenum">
              <a:rPr lang="en-US" altLang="zh-TW"/>
              <a:pPr/>
              <a:t>29</a:t>
            </a:fld>
            <a:endParaRPr lang="en-US" altLang="zh-TW"/>
          </a:p>
        </p:txBody>
      </p:sp>
      <p:grpSp>
        <p:nvGrpSpPr>
          <p:cNvPr id="176130" name="Group 2"/>
          <p:cNvGrpSpPr>
            <a:grpSpLocks/>
          </p:cNvGrpSpPr>
          <p:nvPr/>
        </p:nvGrpSpPr>
        <p:grpSpPr bwMode="auto">
          <a:xfrm>
            <a:off x="2268538" y="5734050"/>
            <a:ext cx="1150937" cy="647700"/>
            <a:chOff x="1429" y="3793"/>
            <a:chExt cx="725" cy="408"/>
          </a:xfrm>
        </p:grpSpPr>
        <p:sp>
          <p:nvSpPr>
            <p:cNvPr id="176131" name="Line 3"/>
            <p:cNvSpPr>
              <a:spLocks noChangeShapeType="1"/>
            </p:cNvSpPr>
            <p:nvPr/>
          </p:nvSpPr>
          <p:spPr bwMode="auto">
            <a:xfrm>
              <a:off x="1429" y="3838"/>
              <a:ext cx="680" cy="363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76132" name="Line 4"/>
            <p:cNvSpPr>
              <a:spLocks noChangeShapeType="1"/>
            </p:cNvSpPr>
            <p:nvPr/>
          </p:nvSpPr>
          <p:spPr bwMode="auto">
            <a:xfrm flipV="1">
              <a:off x="1429" y="3793"/>
              <a:ext cx="725" cy="40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176133" name="Rectangle 5"/>
          <p:cNvSpPr>
            <a:spLocks noGrp="1" noChangeArrowheads="1"/>
          </p:cNvSpPr>
          <p:nvPr>
            <p:ph type="title"/>
          </p:nvPr>
        </p:nvSpPr>
        <p:spPr>
          <a:xfrm>
            <a:off x="1403350" y="692150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403350" y="1484313"/>
            <a:ext cx="7315200" cy="4895850"/>
          </a:xfrm>
        </p:spPr>
        <p:txBody>
          <a:bodyPr/>
          <a:lstStyle/>
          <a:p>
            <a:r>
              <a:rPr lang="en-US" altLang="zh-TW"/>
              <a:t>Attributes: A, B, C, D, E, F</a:t>
            </a:r>
          </a:p>
          <a:p>
            <a:r>
              <a:rPr lang="en-US" altLang="zh-TW"/>
              <a:t>FD’s :AB→C, BC→AD, D→E, and CF→B</a:t>
            </a:r>
          </a:p>
          <a:p>
            <a:r>
              <a:rPr lang="en-US" altLang="zh-TW"/>
              <a:t>Find </a:t>
            </a:r>
            <a:r>
              <a:rPr lang="en-US" altLang="zh-TW">
                <a:solidFill>
                  <a:srgbClr val="0000FF"/>
                </a:solidFill>
              </a:rPr>
              <a:t>{A,B}</a:t>
            </a:r>
            <a:r>
              <a:rPr lang="en-US" altLang="zh-TW" baseline="30000">
                <a:solidFill>
                  <a:srgbClr val="0000FF"/>
                </a:solidFill>
                <a:latin typeface="Arial Black" pitchFamily="34" charset="0"/>
              </a:rPr>
              <a:t>+ </a:t>
            </a:r>
            <a:r>
              <a:rPr lang="en-US" altLang="zh-TW"/>
              <a:t>?</a:t>
            </a:r>
          </a:p>
          <a:p>
            <a:pPr lvl="1"/>
            <a:r>
              <a:rPr lang="en-US" altLang="zh-TW">
                <a:solidFill>
                  <a:srgbClr val="0000FF"/>
                </a:solidFill>
              </a:rPr>
              <a:t>{A,B}</a:t>
            </a:r>
            <a:r>
              <a:rPr lang="en-US" altLang="zh-TW" baseline="30000">
                <a:solidFill>
                  <a:srgbClr val="0000FF"/>
                </a:solidFill>
                <a:latin typeface="Arial Black" pitchFamily="34" charset="0"/>
              </a:rPr>
              <a:t>+</a:t>
            </a:r>
            <a:r>
              <a:rPr lang="en-US" altLang="zh-TW"/>
              <a:t> ={A,B} </a:t>
            </a:r>
          </a:p>
          <a:p>
            <a:pPr lvl="1"/>
            <a:r>
              <a:rPr lang="en-US" altLang="zh-TW"/>
              <a:t>AB→C </a:t>
            </a:r>
            <a:r>
              <a:rPr lang="zh-TW" altLang="en-US"/>
              <a:t>＝</a:t>
            </a:r>
            <a:r>
              <a:rPr lang="en-US" altLang="zh-TW"/>
              <a:t>&gt; </a:t>
            </a:r>
            <a:r>
              <a:rPr lang="en-US" altLang="zh-TW">
                <a:solidFill>
                  <a:srgbClr val="0000FF"/>
                </a:solidFill>
              </a:rPr>
              <a:t>{A,B}</a:t>
            </a:r>
            <a:r>
              <a:rPr lang="en-US" altLang="zh-TW" baseline="30000">
                <a:solidFill>
                  <a:srgbClr val="0000FF"/>
                </a:solidFill>
                <a:latin typeface="Arial Black" pitchFamily="34" charset="0"/>
              </a:rPr>
              <a:t>+</a:t>
            </a:r>
            <a:r>
              <a:rPr lang="en-US" altLang="zh-TW"/>
              <a:t> ={A,B,C}</a:t>
            </a:r>
          </a:p>
          <a:p>
            <a:pPr lvl="1"/>
            <a:r>
              <a:rPr lang="en-US" altLang="zh-TW"/>
              <a:t>BC→AD </a:t>
            </a:r>
            <a:r>
              <a:rPr lang="zh-TW" altLang="en-US"/>
              <a:t>＝</a:t>
            </a:r>
            <a:r>
              <a:rPr lang="en-US" altLang="zh-TW"/>
              <a:t>&gt; </a:t>
            </a:r>
            <a:r>
              <a:rPr lang="en-US" altLang="zh-TW">
                <a:solidFill>
                  <a:srgbClr val="0000FF"/>
                </a:solidFill>
              </a:rPr>
              <a:t>{A,B}</a:t>
            </a:r>
            <a:r>
              <a:rPr lang="en-US" altLang="zh-TW" baseline="30000">
                <a:solidFill>
                  <a:srgbClr val="0000FF"/>
                </a:solidFill>
                <a:latin typeface="Arial Black" pitchFamily="34" charset="0"/>
              </a:rPr>
              <a:t>+</a:t>
            </a:r>
            <a:r>
              <a:rPr lang="en-US" altLang="zh-TW"/>
              <a:t> ={A,B,C,D}</a:t>
            </a:r>
          </a:p>
          <a:p>
            <a:pPr lvl="1"/>
            <a:r>
              <a:rPr lang="en-US" altLang="zh-TW"/>
              <a:t>D→E </a:t>
            </a:r>
            <a:r>
              <a:rPr lang="zh-TW" altLang="en-US"/>
              <a:t>＝</a:t>
            </a:r>
            <a:r>
              <a:rPr lang="en-US" altLang="zh-TW"/>
              <a:t>&gt; </a:t>
            </a:r>
            <a:r>
              <a:rPr lang="en-US" altLang="zh-TW">
                <a:solidFill>
                  <a:srgbClr val="0000FF"/>
                </a:solidFill>
              </a:rPr>
              <a:t>{A,B}</a:t>
            </a:r>
            <a:r>
              <a:rPr lang="en-US" altLang="zh-TW" baseline="30000">
                <a:solidFill>
                  <a:srgbClr val="0000FF"/>
                </a:solidFill>
                <a:latin typeface="Arial Black" pitchFamily="34" charset="0"/>
              </a:rPr>
              <a:t>+</a:t>
            </a:r>
            <a:r>
              <a:rPr lang="en-US" altLang="zh-TW"/>
              <a:t> ={A,B,C,D,E}</a:t>
            </a:r>
          </a:p>
          <a:p>
            <a:pPr lvl="1"/>
            <a:r>
              <a:rPr lang="en-US" altLang="zh-TW"/>
              <a:t>CF→B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6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6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6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6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6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C0BD-41DB-44A1-A865-B691361FF506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620713"/>
            <a:ext cx="7315200" cy="838200"/>
          </a:xfrm>
        </p:spPr>
        <p:txBody>
          <a:bodyPr/>
          <a:lstStyle/>
          <a:p>
            <a:r>
              <a:rPr lang="en-US" altLang="zh-TW"/>
              <a:t>Functional Dependencies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628775"/>
            <a:ext cx="7315200" cy="5113338"/>
          </a:xfrm>
        </p:spPr>
        <p:txBody>
          <a:bodyPr/>
          <a:lstStyle/>
          <a:p>
            <a:r>
              <a:rPr lang="en-US" altLang="zh-TW" i="1"/>
              <a:t>X</a:t>
            </a:r>
            <a:r>
              <a:rPr lang="en-US" altLang="zh-TW"/>
              <a:t> </a:t>
            </a:r>
            <a:r>
              <a:rPr lang="en-US" altLang="zh-TW" sz="3600"/>
              <a:t>→</a:t>
            </a:r>
            <a:r>
              <a:rPr lang="en-US" altLang="zh-TW"/>
              <a:t> </a:t>
            </a:r>
            <a:r>
              <a:rPr lang="en-US" altLang="zh-TW" i="1"/>
              <a:t>A</a:t>
            </a:r>
            <a:r>
              <a:rPr lang="en-US" altLang="zh-TW"/>
              <a:t> is an </a:t>
            </a:r>
            <a:r>
              <a:rPr lang="en-US" altLang="zh-TW" i="1">
                <a:solidFill>
                  <a:srgbClr val="0000FF"/>
                </a:solidFill>
              </a:rPr>
              <a:t>assertion</a:t>
            </a:r>
            <a:r>
              <a:rPr lang="en-US" altLang="zh-TW"/>
              <a:t> about a relation </a:t>
            </a:r>
            <a:r>
              <a:rPr lang="en-US" altLang="zh-TW" i="1"/>
              <a:t>R</a:t>
            </a:r>
            <a:r>
              <a:rPr lang="en-US" altLang="zh-TW"/>
              <a:t> that whenever two tuples of </a:t>
            </a:r>
            <a:r>
              <a:rPr lang="en-US" altLang="zh-TW" i="1"/>
              <a:t>R</a:t>
            </a:r>
            <a:r>
              <a:rPr lang="en-US" altLang="zh-TW"/>
              <a:t> agree on all the attributes of </a:t>
            </a:r>
            <a:r>
              <a:rPr lang="en-US" altLang="zh-TW" i="1"/>
              <a:t>X</a:t>
            </a:r>
            <a:r>
              <a:rPr lang="en-US" altLang="zh-TW"/>
              <a:t>, then they must also agree on the attribute </a:t>
            </a:r>
            <a:r>
              <a:rPr lang="en-US" altLang="zh-TW" i="1"/>
              <a:t>A</a:t>
            </a:r>
            <a:r>
              <a:rPr lang="en-US" altLang="zh-TW"/>
              <a:t>.</a:t>
            </a:r>
          </a:p>
          <a:p>
            <a:pPr lvl="1"/>
            <a:r>
              <a:rPr lang="en-US" altLang="zh-TW"/>
              <a:t>Say </a:t>
            </a:r>
            <a:r>
              <a:rPr lang="en-US" altLang="zh-TW">
                <a:latin typeface="Tahoma"/>
              </a:rPr>
              <a:t>“</a:t>
            </a:r>
            <a:r>
              <a:rPr lang="en-US" altLang="zh-TW" i="1">
                <a:solidFill>
                  <a:srgbClr val="0000FF"/>
                </a:solidFill>
              </a:rPr>
              <a:t>X </a:t>
            </a:r>
            <a:r>
              <a:rPr lang="en-US" altLang="zh-TW" sz="3200" i="1">
                <a:solidFill>
                  <a:srgbClr val="0000FF"/>
                </a:solidFill>
              </a:rPr>
              <a:t>→</a:t>
            </a:r>
            <a:r>
              <a:rPr lang="en-US" altLang="zh-TW" i="1">
                <a:solidFill>
                  <a:srgbClr val="0000FF"/>
                </a:solidFill>
              </a:rPr>
              <a:t> A holds</a:t>
            </a:r>
            <a:r>
              <a:rPr lang="en-US" altLang="zh-TW"/>
              <a:t> in </a:t>
            </a:r>
            <a:r>
              <a:rPr lang="en-US" altLang="zh-TW" i="1"/>
              <a:t>R</a:t>
            </a:r>
            <a:r>
              <a:rPr lang="en-US" altLang="zh-TW"/>
              <a:t>.</a:t>
            </a:r>
            <a:r>
              <a:rPr lang="en-US" altLang="zh-TW">
                <a:latin typeface="Tahoma"/>
              </a:rPr>
              <a:t>”</a:t>
            </a:r>
            <a:endParaRPr lang="en-US" altLang="zh-TW"/>
          </a:p>
          <a:p>
            <a:pPr lvl="1"/>
            <a:r>
              <a:rPr lang="en-US" altLang="zh-TW"/>
              <a:t>Say </a:t>
            </a:r>
            <a:r>
              <a:rPr lang="en-US" altLang="zh-TW">
                <a:latin typeface="Tahoma"/>
              </a:rPr>
              <a:t>“</a:t>
            </a:r>
            <a:r>
              <a:rPr lang="en-US" altLang="zh-TW" i="1">
                <a:solidFill>
                  <a:srgbClr val="0000FF"/>
                </a:solidFill>
              </a:rPr>
              <a:t>X functional determine A</a:t>
            </a:r>
            <a:r>
              <a:rPr lang="en-US" altLang="zh-TW" i="1"/>
              <a:t> </a:t>
            </a:r>
            <a:r>
              <a:rPr lang="en-US" altLang="zh-TW"/>
              <a:t>in </a:t>
            </a:r>
            <a:r>
              <a:rPr lang="en-US" altLang="zh-TW" i="1"/>
              <a:t>R</a:t>
            </a:r>
            <a:r>
              <a:rPr lang="en-US" altLang="zh-TW"/>
              <a:t>.</a:t>
            </a:r>
            <a:r>
              <a:rPr lang="en-US" altLang="zh-TW">
                <a:latin typeface="Tahoma"/>
              </a:rPr>
              <a:t>”</a:t>
            </a:r>
            <a:endParaRPr lang="en-US" altLang="zh-TW"/>
          </a:p>
          <a:p>
            <a:pPr lvl="1"/>
            <a:r>
              <a:rPr lang="en-US" altLang="zh-TW">
                <a:solidFill>
                  <a:srgbClr val="FF0000"/>
                </a:solidFill>
              </a:rPr>
              <a:t>Notice:</a:t>
            </a:r>
          </a:p>
          <a:p>
            <a:pPr lvl="2"/>
            <a:r>
              <a:rPr lang="en-US" altLang="zh-TW" i="1"/>
              <a:t>X</a:t>
            </a:r>
            <a:r>
              <a:rPr lang="en-US" altLang="zh-TW"/>
              <a:t>, </a:t>
            </a:r>
            <a:r>
              <a:rPr lang="en-US" altLang="zh-TW" i="1"/>
              <a:t>Y</a:t>
            </a:r>
            <a:r>
              <a:rPr lang="en-US" altLang="zh-TW"/>
              <a:t>, </a:t>
            </a:r>
            <a:r>
              <a:rPr lang="en-US" altLang="zh-TW" i="1"/>
              <a:t>Z,</a:t>
            </a:r>
            <a:r>
              <a:rPr lang="en-US" altLang="zh-TW" i="1">
                <a:latin typeface="Tahoma"/>
              </a:rPr>
              <a:t>…</a:t>
            </a:r>
            <a:r>
              <a:rPr lang="en-US" altLang="zh-TW" i="1"/>
              <a:t> </a:t>
            </a:r>
            <a:r>
              <a:rPr lang="en-US" altLang="zh-TW"/>
              <a:t>represent </a:t>
            </a:r>
            <a:r>
              <a:rPr lang="en-US" altLang="zh-TW" i="1">
                <a:solidFill>
                  <a:srgbClr val="0000FF"/>
                </a:solidFill>
              </a:rPr>
              <a:t>sets of attributes</a:t>
            </a:r>
            <a:r>
              <a:rPr lang="en-US" altLang="zh-TW"/>
              <a:t>;</a:t>
            </a:r>
          </a:p>
          <a:p>
            <a:pPr lvl="2"/>
            <a:r>
              <a:rPr lang="en-US" altLang="zh-TW" i="1"/>
              <a:t>A</a:t>
            </a:r>
            <a:r>
              <a:rPr lang="en-US" altLang="zh-TW"/>
              <a:t>, </a:t>
            </a:r>
            <a:r>
              <a:rPr lang="en-US" altLang="zh-TW" i="1"/>
              <a:t>B</a:t>
            </a:r>
            <a:r>
              <a:rPr lang="en-US" altLang="zh-TW"/>
              <a:t>, </a:t>
            </a:r>
            <a:r>
              <a:rPr lang="en-US" altLang="zh-TW" i="1"/>
              <a:t>C,</a:t>
            </a:r>
            <a:r>
              <a:rPr lang="en-US" altLang="zh-TW" i="1">
                <a:latin typeface="Tahoma"/>
              </a:rPr>
              <a:t>…</a:t>
            </a:r>
            <a:r>
              <a:rPr lang="en-US" altLang="zh-TW" i="1"/>
              <a:t> </a:t>
            </a:r>
            <a:r>
              <a:rPr lang="en-US" altLang="zh-TW"/>
              <a:t>represent </a:t>
            </a:r>
            <a:r>
              <a:rPr lang="en-US" altLang="zh-TW" i="1">
                <a:solidFill>
                  <a:srgbClr val="0000FF"/>
                </a:solidFill>
              </a:rPr>
              <a:t>single</a:t>
            </a:r>
            <a:r>
              <a:rPr lang="en-US" altLang="zh-TW"/>
              <a:t> </a:t>
            </a:r>
            <a:r>
              <a:rPr lang="en-US" altLang="zh-TW" i="1">
                <a:solidFill>
                  <a:srgbClr val="0000FF"/>
                </a:solidFill>
              </a:rPr>
              <a:t>attribute</a:t>
            </a:r>
            <a:r>
              <a:rPr lang="en-US" altLang="zh-TW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4555-9052-4B51-B653-6B7B5087C6C4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Why Compute Clouse?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If we want to test </a:t>
            </a:r>
          </a:p>
          <a:p>
            <a:pPr lvl="1">
              <a:buFont typeface="Wingdings" pitchFamily="2" charset="2"/>
              <a:buNone/>
            </a:pPr>
            <a:r>
              <a:rPr lang="en-US" altLang="zh-TW"/>
              <a:t>A</a:t>
            </a:r>
            <a:r>
              <a:rPr lang="en-US" altLang="zh-TW" baseline="-25000"/>
              <a:t>1 </a:t>
            </a:r>
            <a:r>
              <a:rPr lang="en-US" altLang="zh-TW"/>
              <a:t>A</a:t>
            </a:r>
            <a:r>
              <a:rPr lang="en-US" altLang="zh-TW" baseline="-25000"/>
              <a:t>2 </a:t>
            </a:r>
            <a:r>
              <a:rPr lang="en-US" altLang="zh-TW"/>
              <a:t>… A</a:t>
            </a:r>
            <a:r>
              <a:rPr lang="en-US" altLang="zh-TW" baseline="-25000"/>
              <a:t>n</a:t>
            </a:r>
            <a:r>
              <a:rPr lang="en-US" altLang="zh-TW"/>
              <a:t>→ B follows a set of </a:t>
            </a:r>
            <a:r>
              <a:rPr lang="en-US" altLang="zh-TW">
                <a:solidFill>
                  <a:srgbClr val="0000FF"/>
                </a:solidFill>
                <a:latin typeface="Arial Black" pitchFamily="34" charset="0"/>
              </a:rPr>
              <a:t>FD’s</a:t>
            </a:r>
            <a:r>
              <a:rPr lang="en-US" altLang="zh-TW"/>
              <a:t> </a:t>
            </a:r>
            <a:endParaRPr lang="en-US" altLang="zh-TW">
              <a:solidFill>
                <a:srgbClr val="0000FF"/>
              </a:solidFill>
            </a:endParaRPr>
          </a:p>
          <a:p>
            <a:r>
              <a:rPr lang="en-US" altLang="zh-TW">
                <a:solidFill>
                  <a:schemeClr val="bg2"/>
                </a:solidFill>
              </a:rPr>
              <a:t>First:</a:t>
            </a:r>
            <a:r>
              <a:rPr lang="en-US" altLang="zh-TW">
                <a:solidFill>
                  <a:srgbClr val="0000FF"/>
                </a:solidFill>
              </a:rPr>
              <a:t> Compute {A</a:t>
            </a:r>
            <a:r>
              <a:rPr lang="en-US" altLang="zh-TW" baseline="-25000">
                <a:solidFill>
                  <a:srgbClr val="0000FF"/>
                </a:solidFill>
              </a:rPr>
              <a:t>1 </a:t>
            </a:r>
            <a:r>
              <a:rPr lang="en-US" altLang="zh-TW">
                <a:solidFill>
                  <a:srgbClr val="0000FF"/>
                </a:solidFill>
              </a:rPr>
              <a:t>A</a:t>
            </a:r>
            <a:r>
              <a:rPr lang="en-US" altLang="zh-TW" baseline="-25000">
                <a:solidFill>
                  <a:srgbClr val="0000FF"/>
                </a:solidFill>
              </a:rPr>
              <a:t>2 </a:t>
            </a:r>
            <a:r>
              <a:rPr lang="en-US" altLang="zh-TW">
                <a:solidFill>
                  <a:srgbClr val="0000FF"/>
                </a:solidFill>
              </a:rPr>
              <a:t>… A</a:t>
            </a:r>
            <a:r>
              <a:rPr lang="en-US" altLang="zh-TW" baseline="-25000">
                <a:solidFill>
                  <a:srgbClr val="0000FF"/>
                </a:solidFill>
              </a:rPr>
              <a:t>n</a:t>
            </a:r>
            <a:r>
              <a:rPr lang="en-US" altLang="zh-TW">
                <a:solidFill>
                  <a:srgbClr val="0000FF"/>
                </a:solidFill>
              </a:rPr>
              <a:t>}</a:t>
            </a:r>
            <a:r>
              <a:rPr lang="en-US" altLang="zh-TW" baseline="30000">
                <a:solidFill>
                  <a:srgbClr val="0000FF"/>
                </a:solidFill>
                <a:latin typeface="Arial Black" pitchFamily="34" charset="0"/>
              </a:rPr>
              <a:t>+ </a:t>
            </a:r>
            <a:r>
              <a:rPr lang="en-US" altLang="zh-TW">
                <a:solidFill>
                  <a:srgbClr val="0000FF"/>
                </a:solidFill>
                <a:latin typeface="Arial Black" pitchFamily="34" charset="0"/>
              </a:rPr>
              <a:t>using FD’s</a:t>
            </a:r>
          </a:p>
          <a:p>
            <a:r>
              <a:rPr lang="en-US" altLang="zh-TW">
                <a:solidFill>
                  <a:srgbClr val="0000FF"/>
                </a:solidFill>
                <a:latin typeface="Arial Black" pitchFamily="34" charset="0"/>
              </a:rPr>
              <a:t>If B is in </a:t>
            </a:r>
            <a:r>
              <a:rPr lang="en-US" altLang="zh-TW">
                <a:solidFill>
                  <a:srgbClr val="0000FF"/>
                </a:solidFill>
              </a:rPr>
              <a:t>{A</a:t>
            </a:r>
            <a:r>
              <a:rPr lang="en-US" altLang="zh-TW" baseline="-25000">
                <a:solidFill>
                  <a:srgbClr val="0000FF"/>
                </a:solidFill>
              </a:rPr>
              <a:t>1 </a:t>
            </a:r>
            <a:r>
              <a:rPr lang="en-US" altLang="zh-TW">
                <a:solidFill>
                  <a:srgbClr val="0000FF"/>
                </a:solidFill>
              </a:rPr>
              <a:t>A</a:t>
            </a:r>
            <a:r>
              <a:rPr lang="en-US" altLang="zh-TW" baseline="-25000">
                <a:solidFill>
                  <a:srgbClr val="0000FF"/>
                </a:solidFill>
              </a:rPr>
              <a:t>2 </a:t>
            </a:r>
            <a:r>
              <a:rPr lang="en-US" altLang="zh-TW">
                <a:solidFill>
                  <a:srgbClr val="0000FF"/>
                </a:solidFill>
              </a:rPr>
              <a:t>… A</a:t>
            </a:r>
            <a:r>
              <a:rPr lang="en-US" altLang="zh-TW" baseline="-25000">
                <a:solidFill>
                  <a:srgbClr val="0000FF"/>
                </a:solidFill>
              </a:rPr>
              <a:t>n</a:t>
            </a:r>
            <a:r>
              <a:rPr lang="en-US" altLang="zh-TW">
                <a:solidFill>
                  <a:srgbClr val="0000FF"/>
                </a:solidFill>
              </a:rPr>
              <a:t>}</a:t>
            </a:r>
            <a:r>
              <a:rPr lang="en-US" altLang="zh-TW" baseline="30000">
                <a:solidFill>
                  <a:srgbClr val="0000FF"/>
                </a:solidFill>
                <a:latin typeface="Arial Black" pitchFamily="34" charset="0"/>
              </a:rPr>
              <a:t>+</a:t>
            </a:r>
          </a:p>
          <a:p>
            <a:r>
              <a:rPr lang="en-US" altLang="zh-TW">
                <a:solidFill>
                  <a:srgbClr val="0000FF"/>
                </a:solidFill>
                <a:latin typeface="Arial Black" pitchFamily="34" charset="0"/>
              </a:rPr>
              <a:t>then </a:t>
            </a:r>
            <a:r>
              <a:rPr lang="en-US" altLang="zh-TW"/>
              <a:t>A</a:t>
            </a:r>
            <a:r>
              <a:rPr lang="en-US" altLang="zh-TW" baseline="-25000"/>
              <a:t>1 </a:t>
            </a:r>
            <a:r>
              <a:rPr lang="en-US" altLang="zh-TW"/>
              <a:t>A</a:t>
            </a:r>
            <a:r>
              <a:rPr lang="en-US" altLang="zh-TW" baseline="-25000"/>
              <a:t>2 </a:t>
            </a:r>
            <a:r>
              <a:rPr lang="en-US" altLang="zh-TW"/>
              <a:t>… A</a:t>
            </a:r>
            <a:r>
              <a:rPr lang="en-US" altLang="zh-TW" baseline="-25000"/>
              <a:t>n</a:t>
            </a:r>
            <a:r>
              <a:rPr lang="en-US" altLang="zh-TW"/>
              <a:t>→ B (hold)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6E94-8C4C-4272-8B89-65E5DAE2A84B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836613"/>
            <a:ext cx="7315200" cy="838200"/>
          </a:xfrm>
        </p:spPr>
        <p:txBody>
          <a:bodyPr/>
          <a:lstStyle/>
          <a:p>
            <a:r>
              <a:rPr lang="en-US" altLang="zh-TW"/>
              <a:t>Why Closure can do this?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Basis: D is one of A</a:t>
            </a:r>
            <a:r>
              <a:rPr lang="en-US" altLang="zh-TW" baseline="-25000"/>
              <a:t>1 </a:t>
            </a:r>
            <a:r>
              <a:rPr lang="en-US" altLang="zh-TW"/>
              <a:t>A</a:t>
            </a:r>
            <a:r>
              <a:rPr lang="en-US" altLang="zh-TW" baseline="-25000"/>
              <a:t>2 </a:t>
            </a:r>
            <a:r>
              <a:rPr lang="en-US" altLang="zh-TW"/>
              <a:t>… A</a:t>
            </a:r>
            <a:r>
              <a:rPr lang="en-US" altLang="zh-TW" baseline="-25000"/>
              <a:t>n</a:t>
            </a:r>
          </a:p>
          <a:p>
            <a:r>
              <a:rPr lang="en-US" altLang="zh-TW"/>
              <a:t>If D was added in {A</a:t>
            </a:r>
            <a:r>
              <a:rPr lang="en-US" altLang="zh-TW" baseline="-25000"/>
              <a:t>1 </a:t>
            </a:r>
            <a:r>
              <a:rPr lang="en-US" altLang="zh-TW"/>
              <a:t>A</a:t>
            </a:r>
            <a:r>
              <a:rPr lang="en-US" altLang="zh-TW" baseline="-25000"/>
              <a:t>2 </a:t>
            </a:r>
            <a:r>
              <a:rPr lang="en-US" altLang="zh-TW"/>
              <a:t>… A</a:t>
            </a:r>
            <a:r>
              <a:rPr lang="en-US" altLang="zh-TW" baseline="-25000"/>
              <a:t>n</a:t>
            </a:r>
            <a:r>
              <a:rPr lang="en-US" altLang="zh-TW"/>
              <a:t>}</a:t>
            </a:r>
            <a:r>
              <a:rPr lang="en-US" altLang="zh-TW" baseline="30000">
                <a:latin typeface="Arial Black" pitchFamily="34" charset="0"/>
              </a:rPr>
              <a:t>+</a:t>
            </a:r>
            <a:r>
              <a:rPr lang="en-US" altLang="zh-TW"/>
              <a:t>, When we use R:(B</a:t>
            </a:r>
            <a:r>
              <a:rPr lang="en-US" altLang="zh-TW" baseline="-25000"/>
              <a:t>1 </a:t>
            </a:r>
            <a:r>
              <a:rPr lang="en-US" altLang="zh-TW"/>
              <a:t>B</a:t>
            </a:r>
            <a:r>
              <a:rPr lang="en-US" altLang="zh-TW" baseline="-25000"/>
              <a:t>2 </a:t>
            </a:r>
            <a:r>
              <a:rPr lang="en-US" altLang="zh-TW"/>
              <a:t>… B</a:t>
            </a:r>
            <a:r>
              <a:rPr lang="en-US" altLang="zh-TW" baseline="-25000"/>
              <a:t>m </a:t>
            </a:r>
            <a:r>
              <a:rPr lang="en-US" altLang="zh-TW"/>
              <a:t>→ D)</a:t>
            </a:r>
          </a:p>
          <a:p>
            <a:r>
              <a:rPr lang="en-US" altLang="zh-TW"/>
              <a:t>R satisfies A</a:t>
            </a:r>
            <a:r>
              <a:rPr lang="en-US" altLang="zh-TW" baseline="-25000"/>
              <a:t>1 </a:t>
            </a:r>
            <a:r>
              <a:rPr lang="en-US" altLang="zh-TW"/>
              <a:t>A</a:t>
            </a:r>
            <a:r>
              <a:rPr lang="en-US" altLang="zh-TW" baseline="-25000"/>
              <a:t>2 </a:t>
            </a:r>
            <a:r>
              <a:rPr lang="en-US" altLang="zh-TW"/>
              <a:t>… A</a:t>
            </a:r>
            <a:r>
              <a:rPr lang="en-US" altLang="zh-TW" baseline="-25000"/>
              <a:t>n</a:t>
            </a:r>
            <a:r>
              <a:rPr lang="en-US" altLang="zh-TW"/>
              <a:t> →B</a:t>
            </a:r>
            <a:r>
              <a:rPr lang="en-US" altLang="zh-TW" baseline="-25000"/>
              <a:t>1 </a:t>
            </a:r>
            <a:r>
              <a:rPr lang="en-US" altLang="zh-TW"/>
              <a:t>B</a:t>
            </a:r>
            <a:r>
              <a:rPr lang="en-US" altLang="zh-TW" baseline="-25000"/>
              <a:t>2 </a:t>
            </a:r>
            <a:r>
              <a:rPr lang="en-US" altLang="zh-TW"/>
              <a:t>… B</a:t>
            </a:r>
            <a:r>
              <a:rPr lang="en-US" altLang="zh-TW" baseline="-25000"/>
              <a:t>m</a:t>
            </a:r>
          </a:p>
          <a:p>
            <a:r>
              <a:rPr lang="en-US" altLang="zh-TW"/>
              <a:t>Since B</a:t>
            </a:r>
            <a:r>
              <a:rPr lang="en-US" altLang="zh-TW" baseline="-25000"/>
              <a:t>1 </a:t>
            </a:r>
            <a:r>
              <a:rPr lang="en-US" altLang="zh-TW"/>
              <a:t>B</a:t>
            </a:r>
            <a:r>
              <a:rPr lang="en-US" altLang="zh-TW" baseline="-25000"/>
              <a:t>2 </a:t>
            </a:r>
            <a:r>
              <a:rPr lang="en-US" altLang="zh-TW"/>
              <a:t>… B</a:t>
            </a:r>
            <a:r>
              <a:rPr lang="en-US" altLang="zh-TW" baseline="-25000"/>
              <a:t>m </a:t>
            </a:r>
            <a:r>
              <a:rPr lang="en-US" altLang="zh-TW"/>
              <a:t>→D</a:t>
            </a:r>
          </a:p>
          <a:p>
            <a:r>
              <a:rPr lang="en-US" altLang="zh-TW"/>
              <a:t>Then A</a:t>
            </a:r>
            <a:r>
              <a:rPr lang="en-US" altLang="zh-TW" baseline="-25000"/>
              <a:t>1 </a:t>
            </a:r>
            <a:r>
              <a:rPr lang="en-US" altLang="zh-TW"/>
              <a:t>A</a:t>
            </a:r>
            <a:r>
              <a:rPr lang="en-US" altLang="zh-TW" baseline="-25000"/>
              <a:t>2 </a:t>
            </a:r>
            <a:r>
              <a:rPr lang="en-US" altLang="zh-TW"/>
              <a:t>… A</a:t>
            </a:r>
            <a:r>
              <a:rPr lang="en-US" altLang="zh-TW" baseline="-25000"/>
              <a:t>n</a:t>
            </a:r>
            <a:r>
              <a:rPr lang="en-US" altLang="zh-TW"/>
              <a:t>→D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F22B-1F2E-4473-A74F-7E6DFF28A205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836613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Attributes: A, B, C, D, E, F</a:t>
            </a:r>
          </a:p>
          <a:p>
            <a:r>
              <a:rPr lang="en-US" altLang="zh-TW"/>
              <a:t>FD’s :AB→C, BC→AD, D→E, and CF→B</a:t>
            </a:r>
          </a:p>
          <a:p>
            <a:r>
              <a:rPr lang="en-US" altLang="zh-TW"/>
              <a:t>Find </a:t>
            </a:r>
            <a:r>
              <a:rPr lang="en-US" altLang="zh-TW">
                <a:solidFill>
                  <a:srgbClr val="0000FF"/>
                </a:solidFill>
              </a:rPr>
              <a:t>{A,B}</a:t>
            </a:r>
            <a:r>
              <a:rPr lang="en-US" altLang="zh-TW" baseline="30000">
                <a:solidFill>
                  <a:srgbClr val="0000FF"/>
                </a:solidFill>
                <a:latin typeface="Arial Black" pitchFamily="34" charset="0"/>
              </a:rPr>
              <a:t>+ </a:t>
            </a:r>
            <a:r>
              <a:rPr lang="en-US" altLang="zh-TW"/>
              <a:t>={A,B,C,D,E}</a:t>
            </a:r>
          </a:p>
          <a:p>
            <a:r>
              <a:rPr lang="en-US" altLang="zh-TW"/>
              <a:t>Therefore, </a:t>
            </a:r>
            <a:r>
              <a:rPr lang="en-US" altLang="zh-TW">
                <a:solidFill>
                  <a:srgbClr val="0000FF"/>
                </a:solidFill>
              </a:rPr>
              <a:t>AB →D and AB →E (hold)</a:t>
            </a:r>
          </a:p>
          <a:p>
            <a:endParaRPr lang="en-US" altLang="zh-TW">
              <a:solidFill>
                <a:srgbClr val="0000FF"/>
              </a:solidFill>
            </a:endParaRPr>
          </a:p>
          <a:p>
            <a:r>
              <a:rPr lang="en-US" altLang="zh-TW">
                <a:solidFill>
                  <a:srgbClr val="0000FF"/>
                </a:solidFill>
              </a:rPr>
              <a:t>D →A?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482F-2025-4E2B-AE2D-D5CE6F487138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Closures and Keys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If {A</a:t>
            </a:r>
            <a:r>
              <a:rPr lang="en-US" altLang="zh-TW" baseline="-25000"/>
              <a:t>1</a:t>
            </a:r>
            <a:r>
              <a:rPr lang="en-US" altLang="zh-TW"/>
              <a:t>,A</a:t>
            </a:r>
            <a:r>
              <a:rPr lang="en-US" altLang="zh-TW" baseline="-25000"/>
              <a:t>2</a:t>
            </a:r>
            <a:r>
              <a:rPr lang="en-US" altLang="zh-TW"/>
              <a:t>,…,A</a:t>
            </a:r>
            <a:r>
              <a:rPr lang="en-US" altLang="zh-TW" baseline="-25000"/>
              <a:t>n</a:t>
            </a:r>
            <a:r>
              <a:rPr lang="en-US" altLang="zh-TW"/>
              <a:t>}</a:t>
            </a:r>
            <a:r>
              <a:rPr lang="en-US" altLang="zh-TW" baseline="30000">
                <a:latin typeface="Arial Black" pitchFamily="34" charset="0"/>
              </a:rPr>
              <a:t>+</a:t>
            </a:r>
            <a:r>
              <a:rPr lang="en-US" altLang="zh-TW">
                <a:latin typeface="Arial Black" pitchFamily="34" charset="0"/>
              </a:rPr>
              <a:t> </a:t>
            </a:r>
            <a:r>
              <a:rPr lang="en-US" altLang="zh-TW"/>
              <a:t>is the set of all attributes of a relation, then </a:t>
            </a:r>
          </a:p>
          <a:p>
            <a:r>
              <a:rPr lang="en-US" altLang="zh-TW">
                <a:solidFill>
                  <a:srgbClr val="0000FF"/>
                </a:solidFill>
              </a:rPr>
              <a:t>A</a:t>
            </a:r>
            <a:r>
              <a:rPr lang="en-US" altLang="zh-TW" baseline="-25000">
                <a:solidFill>
                  <a:srgbClr val="0000FF"/>
                </a:solidFill>
              </a:rPr>
              <a:t>1</a:t>
            </a:r>
            <a:r>
              <a:rPr lang="en-US" altLang="zh-TW">
                <a:solidFill>
                  <a:srgbClr val="0000FF"/>
                </a:solidFill>
              </a:rPr>
              <a:t>,A</a:t>
            </a:r>
            <a:r>
              <a:rPr lang="en-US" altLang="zh-TW" baseline="-25000">
                <a:solidFill>
                  <a:srgbClr val="0000FF"/>
                </a:solidFill>
              </a:rPr>
              <a:t>2</a:t>
            </a:r>
            <a:r>
              <a:rPr lang="en-US" altLang="zh-TW">
                <a:solidFill>
                  <a:srgbClr val="0000FF"/>
                </a:solidFill>
              </a:rPr>
              <a:t>,…,A</a:t>
            </a:r>
            <a:r>
              <a:rPr lang="en-US" altLang="zh-TW" baseline="-25000">
                <a:solidFill>
                  <a:srgbClr val="0000FF"/>
                </a:solidFill>
              </a:rPr>
              <a:t>n</a:t>
            </a:r>
            <a:r>
              <a:rPr lang="en-US" altLang="zh-TW">
                <a:solidFill>
                  <a:srgbClr val="0000FF"/>
                </a:solidFill>
              </a:rPr>
              <a:t> is a superkey</a:t>
            </a:r>
          </a:p>
          <a:p>
            <a:r>
              <a:rPr lang="en-US" altLang="zh-TW">
                <a:solidFill>
                  <a:srgbClr val="0000FF"/>
                </a:solidFill>
              </a:rPr>
              <a:t>Is A</a:t>
            </a:r>
            <a:r>
              <a:rPr lang="en-US" altLang="zh-TW" baseline="-25000">
                <a:solidFill>
                  <a:srgbClr val="0000FF"/>
                </a:solidFill>
              </a:rPr>
              <a:t>1</a:t>
            </a:r>
            <a:r>
              <a:rPr lang="en-US" altLang="zh-TW">
                <a:solidFill>
                  <a:srgbClr val="0000FF"/>
                </a:solidFill>
              </a:rPr>
              <a:t>,A</a:t>
            </a:r>
            <a:r>
              <a:rPr lang="en-US" altLang="zh-TW" baseline="-25000">
                <a:solidFill>
                  <a:srgbClr val="0000FF"/>
                </a:solidFill>
              </a:rPr>
              <a:t>2</a:t>
            </a:r>
            <a:r>
              <a:rPr lang="en-US" altLang="zh-TW">
                <a:solidFill>
                  <a:srgbClr val="0000FF"/>
                </a:solidFill>
              </a:rPr>
              <a:t>,…,A</a:t>
            </a:r>
            <a:r>
              <a:rPr lang="en-US" altLang="zh-TW" baseline="-25000">
                <a:solidFill>
                  <a:srgbClr val="0000FF"/>
                </a:solidFill>
              </a:rPr>
              <a:t>n</a:t>
            </a:r>
            <a:r>
              <a:rPr lang="en-US" altLang="zh-TW">
                <a:solidFill>
                  <a:srgbClr val="0000FF"/>
                </a:solidFill>
              </a:rPr>
              <a:t> a Key?</a:t>
            </a:r>
          </a:p>
          <a:p>
            <a:r>
              <a:rPr lang="en-US" altLang="zh-TW">
                <a:solidFill>
                  <a:srgbClr val="0000FF"/>
                </a:solidFill>
              </a:rPr>
              <a:t>Check whether A</a:t>
            </a:r>
            <a:r>
              <a:rPr lang="en-US" altLang="zh-TW" baseline="-25000">
                <a:solidFill>
                  <a:srgbClr val="0000FF"/>
                </a:solidFill>
              </a:rPr>
              <a:t>1</a:t>
            </a:r>
            <a:r>
              <a:rPr lang="en-US" altLang="zh-TW">
                <a:solidFill>
                  <a:srgbClr val="0000FF"/>
                </a:solidFill>
              </a:rPr>
              <a:t>,A</a:t>
            </a:r>
            <a:r>
              <a:rPr lang="en-US" altLang="zh-TW" baseline="-25000">
                <a:solidFill>
                  <a:srgbClr val="0000FF"/>
                </a:solidFill>
              </a:rPr>
              <a:t>2</a:t>
            </a:r>
            <a:r>
              <a:rPr lang="en-US" altLang="zh-TW">
                <a:solidFill>
                  <a:srgbClr val="0000FF"/>
                </a:solidFill>
              </a:rPr>
              <a:t>,…,A</a:t>
            </a:r>
            <a:r>
              <a:rPr lang="en-US" altLang="zh-TW" baseline="-25000">
                <a:solidFill>
                  <a:srgbClr val="0000FF"/>
                </a:solidFill>
              </a:rPr>
              <a:t>n</a:t>
            </a:r>
            <a:r>
              <a:rPr lang="en-US" altLang="zh-TW">
                <a:solidFill>
                  <a:srgbClr val="0000FF"/>
                </a:solidFill>
              </a:rPr>
              <a:t> is minimal?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AF0C-0A2C-46AE-8E79-59430FBB1613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836613"/>
            <a:ext cx="7315200" cy="838200"/>
          </a:xfrm>
        </p:spPr>
        <p:txBody>
          <a:bodyPr/>
          <a:lstStyle/>
          <a:p>
            <a:r>
              <a:rPr lang="en-US" altLang="zh-TW"/>
              <a:t>Closing Set of FD’s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989138"/>
            <a:ext cx="7315200" cy="4191000"/>
          </a:xfrm>
        </p:spPr>
        <p:txBody>
          <a:bodyPr/>
          <a:lstStyle/>
          <a:p>
            <a:r>
              <a:rPr lang="en-US" altLang="zh-TW"/>
              <a:t>Any set of given FD’s from which we can infer all the FD’s for a relation will be called a </a:t>
            </a:r>
            <a:r>
              <a:rPr lang="en-US" altLang="zh-TW" i="1">
                <a:solidFill>
                  <a:srgbClr val="0000FF"/>
                </a:solidFill>
              </a:rPr>
              <a:t>basis</a:t>
            </a:r>
            <a:r>
              <a:rPr lang="en-US" altLang="zh-TW"/>
              <a:t> for that relation.</a:t>
            </a:r>
          </a:p>
          <a:p>
            <a:r>
              <a:rPr lang="en-US" altLang="zh-TW"/>
              <a:t>If no proper subset of the FD’s is a basis can also derive the </a:t>
            </a:r>
            <a:r>
              <a:rPr lang="en-US" altLang="zh-TW" i="1">
                <a:solidFill>
                  <a:srgbClr val="0000FF"/>
                </a:solidFill>
              </a:rPr>
              <a:t>complete set of FD’s</a:t>
            </a:r>
            <a:r>
              <a:rPr lang="en-US" altLang="zh-TW"/>
              <a:t>, then say “minimal”.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891A-4EE4-448D-A133-5E8133871AC9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836613"/>
            <a:ext cx="7315200" cy="838200"/>
          </a:xfrm>
        </p:spPr>
        <p:txBody>
          <a:bodyPr/>
          <a:lstStyle/>
          <a:p>
            <a:r>
              <a:rPr lang="en-US" altLang="zh-TW"/>
              <a:t>A Few Tricks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1916113"/>
            <a:ext cx="7315200" cy="4191000"/>
          </a:xfrm>
        </p:spPr>
        <p:txBody>
          <a:bodyPr/>
          <a:lstStyle/>
          <a:p>
            <a:r>
              <a:rPr lang="en-US" altLang="zh-TW"/>
              <a:t>Never need to compute the closure of the empty set or of the set of all attributes.</a:t>
            </a:r>
          </a:p>
          <a:p>
            <a:r>
              <a:rPr lang="en-US" altLang="zh-TW"/>
              <a:t>If we find </a:t>
            </a:r>
            <a:r>
              <a:rPr lang="en-US" altLang="zh-TW" i="1"/>
              <a:t>X</a:t>
            </a:r>
            <a:r>
              <a:rPr lang="en-US" altLang="zh-TW" baseline="30000"/>
              <a:t> </a:t>
            </a:r>
            <a:r>
              <a:rPr lang="en-US" altLang="zh-TW" baseline="30000">
                <a:latin typeface="Arial Black" pitchFamily="34" charset="0"/>
              </a:rPr>
              <a:t>+</a:t>
            </a:r>
            <a:r>
              <a:rPr lang="en-US" altLang="zh-TW"/>
              <a:t> = </a:t>
            </a:r>
            <a:r>
              <a:rPr lang="en-US" altLang="zh-TW" i="1">
                <a:solidFill>
                  <a:srgbClr val="0000FF"/>
                </a:solidFill>
              </a:rPr>
              <a:t>all attributes</a:t>
            </a:r>
            <a:r>
              <a:rPr lang="en-US" altLang="zh-TW"/>
              <a:t>, don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t bother computing the closure of any supersets of </a:t>
            </a:r>
            <a:r>
              <a:rPr lang="en-US" altLang="zh-TW" i="1"/>
              <a:t>X</a:t>
            </a:r>
            <a:r>
              <a:rPr lang="en-US" altLang="zh-TW"/>
              <a:t>.</a:t>
            </a:r>
          </a:p>
          <a:p>
            <a:pPr lvl="1"/>
            <a:r>
              <a:rPr lang="en-US" altLang="zh-TW"/>
              <a:t>If ABC →</a:t>
            </a:r>
            <a:r>
              <a:rPr lang="en-US" altLang="zh-TW">
                <a:solidFill>
                  <a:srgbClr val="0000FF"/>
                </a:solidFill>
              </a:rPr>
              <a:t>All attributes </a:t>
            </a:r>
          </a:p>
          <a:p>
            <a:pPr lvl="1"/>
            <a:r>
              <a:rPr lang="en-US" altLang="zh-TW">
                <a:solidFill>
                  <a:srgbClr val="0000FF"/>
                </a:solidFill>
              </a:rPr>
              <a:t>Don’t find ABCD 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AC30-76D4-4974-82EA-A4B02F4DBE94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9050"/>
            <a:ext cx="7315200" cy="457200"/>
          </a:xfrm>
        </p:spPr>
        <p:txBody>
          <a:bodyPr/>
          <a:lstStyle/>
          <a:p>
            <a:r>
              <a:rPr lang="en-US" altLang="zh-TW"/>
              <a:t>Find Non Trivial FD</a:t>
            </a:r>
            <a:r>
              <a:rPr lang="en-US" altLang="zh-TW">
                <a:latin typeface="Times"/>
              </a:rPr>
              <a:t>’</a:t>
            </a:r>
            <a:r>
              <a:rPr lang="en-US" altLang="zh-TW"/>
              <a:t>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6613"/>
            <a:ext cx="9144000" cy="6021387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800" i="1"/>
              <a:t>F</a:t>
            </a:r>
            <a:r>
              <a:rPr lang="en-US" altLang="zh-TW" sz="2800"/>
              <a:t> = </a:t>
            </a:r>
            <a:r>
              <a:rPr lang="en-US" altLang="zh-TW" sz="2800" i="1"/>
              <a:t>AB</a:t>
            </a:r>
            <a:r>
              <a:rPr lang="en-US" altLang="zh-TW" sz="2800"/>
              <a:t> </a:t>
            </a:r>
            <a:r>
              <a:rPr lang="en-US" altLang="zh-TW" sz="2800">
                <a:sym typeface="Symbol" pitchFamily="18" charset="2"/>
              </a:rPr>
              <a:t></a:t>
            </a:r>
            <a:r>
              <a:rPr lang="en-US" altLang="zh-TW" sz="2800"/>
              <a:t> </a:t>
            </a:r>
            <a:r>
              <a:rPr lang="en-US" altLang="zh-TW" sz="2800" i="1"/>
              <a:t>C</a:t>
            </a:r>
            <a:r>
              <a:rPr lang="en-US" altLang="zh-TW" sz="2800"/>
              <a:t>, </a:t>
            </a:r>
            <a:r>
              <a:rPr lang="en-US" altLang="zh-TW" sz="2800" i="1"/>
              <a:t>C</a:t>
            </a:r>
            <a:r>
              <a:rPr lang="en-US" altLang="zh-TW" sz="2800"/>
              <a:t> </a:t>
            </a:r>
            <a:r>
              <a:rPr lang="en-US" altLang="zh-TW" sz="2800">
                <a:sym typeface="Symbol" pitchFamily="18" charset="2"/>
              </a:rPr>
              <a:t></a:t>
            </a:r>
            <a:r>
              <a:rPr lang="en-US" altLang="zh-TW" sz="2800"/>
              <a:t> </a:t>
            </a:r>
            <a:r>
              <a:rPr lang="en-US" altLang="zh-TW" sz="2800" i="1"/>
              <a:t>D</a:t>
            </a:r>
            <a:r>
              <a:rPr lang="en-US" altLang="zh-TW" sz="2800"/>
              <a:t>, </a:t>
            </a:r>
            <a:r>
              <a:rPr lang="en-US" altLang="zh-TW" sz="2800" i="1"/>
              <a:t>D</a:t>
            </a:r>
            <a:r>
              <a:rPr lang="en-US" altLang="zh-TW" sz="2800"/>
              <a:t> </a:t>
            </a:r>
            <a:r>
              <a:rPr lang="en-US" altLang="zh-TW" sz="2800">
                <a:sym typeface="Symbol" pitchFamily="18" charset="2"/>
              </a:rPr>
              <a:t></a:t>
            </a:r>
            <a:r>
              <a:rPr lang="en-US" altLang="zh-TW" sz="2800"/>
              <a:t> </a:t>
            </a:r>
            <a:r>
              <a:rPr lang="en-US" altLang="zh-TW" sz="2800" i="1"/>
              <a:t>A</a:t>
            </a:r>
            <a:r>
              <a:rPr lang="en-US" altLang="zh-TW" sz="2800"/>
              <a:t>. What FD</a:t>
            </a:r>
            <a:r>
              <a:rPr lang="en-US" altLang="zh-TW" sz="2800">
                <a:latin typeface="Times"/>
              </a:rPr>
              <a:t>’</a:t>
            </a:r>
            <a:r>
              <a:rPr lang="en-US" altLang="zh-TW" sz="2800"/>
              <a:t>s follow?</a:t>
            </a:r>
          </a:p>
          <a:p>
            <a:pPr>
              <a:lnSpc>
                <a:spcPct val="110000"/>
              </a:lnSpc>
            </a:pPr>
            <a:r>
              <a:rPr lang="en-US" altLang="zh-TW" sz="2400" i="1"/>
              <a:t>A</a:t>
            </a:r>
            <a:r>
              <a:rPr lang="en-US" altLang="zh-TW" sz="2400" baseline="30000"/>
              <a:t>+</a:t>
            </a:r>
            <a:r>
              <a:rPr lang="en-US" altLang="zh-TW" sz="2400"/>
              <a:t> = </a:t>
            </a:r>
            <a:r>
              <a:rPr lang="en-US" altLang="zh-TW" sz="2400" i="1"/>
              <a:t>A</a:t>
            </a:r>
            <a:r>
              <a:rPr lang="en-US" altLang="zh-TW" sz="2400"/>
              <a:t>; </a:t>
            </a:r>
            <a:r>
              <a:rPr lang="en-US" altLang="zh-TW" sz="2400" i="1"/>
              <a:t>B</a:t>
            </a:r>
            <a:r>
              <a:rPr lang="en-US" altLang="zh-TW" sz="2400" baseline="30000"/>
              <a:t>+</a:t>
            </a:r>
            <a:r>
              <a:rPr lang="en-US" altLang="zh-TW" sz="2400"/>
              <a:t>=</a:t>
            </a:r>
            <a:r>
              <a:rPr lang="en-US" altLang="zh-TW" sz="2400" i="1"/>
              <a:t>B</a:t>
            </a:r>
            <a:r>
              <a:rPr lang="en-US" altLang="zh-TW" sz="2400"/>
              <a:t> (nothing).</a:t>
            </a:r>
          </a:p>
          <a:p>
            <a:pPr>
              <a:lnSpc>
                <a:spcPct val="110000"/>
              </a:lnSpc>
            </a:pPr>
            <a:r>
              <a:rPr lang="en-US" altLang="zh-TW" sz="2400" i="1"/>
              <a:t>C</a:t>
            </a:r>
            <a:r>
              <a:rPr lang="en-US" altLang="zh-TW" sz="2400" baseline="30000"/>
              <a:t>+</a:t>
            </a:r>
            <a:r>
              <a:rPr lang="en-US" altLang="zh-TW" sz="2400"/>
              <a:t>=</a:t>
            </a:r>
            <a:r>
              <a:rPr lang="en-US" altLang="zh-TW" sz="2400" i="1"/>
              <a:t>ACD</a:t>
            </a:r>
            <a:r>
              <a:rPr lang="en-US" altLang="zh-TW" sz="2400"/>
              <a:t> (add </a:t>
            </a:r>
            <a:r>
              <a:rPr lang="en-US" altLang="zh-TW" sz="2400" i="1">
                <a:solidFill>
                  <a:srgbClr val="0000FF"/>
                </a:solidFill>
              </a:rPr>
              <a:t>C</a:t>
            </a:r>
            <a:r>
              <a:rPr lang="en-US" altLang="zh-TW" sz="2400">
                <a:solidFill>
                  <a:srgbClr val="0000FF"/>
                </a:solidFill>
              </a:rPr>
              <a:t> </a:t>
            </a:r>
            <a:r>
              <a:rPr lang="en-US" altLang="zh-TW" sz="240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TW" sz="2400">
                <a:solidFill>
                  <a:srgbClr val="0000FF"/>
                </a:solidFill>
              </a:rPr>
              <a:t> </a:t>
            </a:r>
            <a:r>
              <a:rPr lang="en-US" altLang="zh-TW" sz="2400" i="1">
                <a:solidFill>
                  <a:srgbClr val="0000FF"/>
                </a:solidFill>
              </a:rPr>
              <a:t>A</a:t>
            </a:r>
            <a:r>
              <a:rPr lang="en-US" altLang="zh-TW" sz="2400"/>
              <a:t>).</a:t>
            </a:r>
          </a:p>
          <a:p>
            <a:pPr>
              <a:lnSpc>
                <a:spcPct val="110000"/>
              </a:lnSpc>
            </a:pPr>
            <a:r>
              <a:rPr lang="en-US" altLang="zh-TW" sz="2400" i="1"/>
              <a:t>D</a:t>
            </a:r>
            <a:r>
              <a:rPr lang="en-US" altLang="zh-TW" sz="2400" baseline="30000"/>
              <a:t>+</a:t>
            </a:r>
            <a:r>
              <a:rPr lang="en-US" altLang="zh-TW" sz="2400"/>
              <a:t>=</a:t>
            </a:r>
            <a:r>
              <a:rPr lang="en-US" altLang="zh-TW" sz="2400" i="1"/>
              <a:t>AD</a:t>
            </a:r>
            <a:r>
              <a:rPr lang="en-US" altLang="zh-TW" sz="2400"/>
              <a:t> (nothing new).</a:t>
            </a:r>
          </a:p>
          <a:p>
            <a:pPr>
              <a:lnSpc>
                <a:spcPct val="110000"/>
              </a:lnSpc>
            </a:pPr>
            <a:r>
              <a:rPr lang="en-US" altLang="zh-TW" sz="2400"/>
              <a:t>(</a:t>
            </a:r>
            <a:r>
              <a:rPr lang="en-US" altLang="zh-TW" sz="2400" i="1"/>
              <a:t>AB</a:t>
            </a:r>
            <a:r>
              <a:rPr lang="en-US" altLang="zh-TW" sz="2400"/>
              <a:t>)</a:t>
            </a:r>
            <a:r>
              <a:rPr lang="en-US" altLang="zh-TW" sz="2400" baseline="30000"/>
              <a:t>+</a:t>
            </a:r>
            <a:r>
              <a:rPr lang="en-US" altLang="zh-TW" sz="2400"/>
              <a:t>=</a:t>
            </a:r>
            <a:r>
              <a:rPr lang="en-US" altLang="zh-TW" sz="2400" i="1"/>
              <a:t>ABCD</a:t>
            </a:r>
            <a:r>
              <a:rPr lang="en-US" altLang="zh-TW" sz="2400"/>
              <a:t> (</a:t>
            </a:r>
            <a:r>
              <a:rPr lang="en-US" altLang="zh-TW" sz="2400" i="1">
                <a:solidFill>
                  <a:srgbClr val="0000FF"/>
                </a:solidFill>
              </a:rPr>
              <a:t>AB</a:t>
            </a:r>
            <a:r>
              <a:rPr lang="en-US" altLang="zh-TW" sz="2400">
                <a:solidFill>
                  <a:srgbClr val="0000FF"/>
                </a:solidFill>
              </a:rPr>
              <a:t> </a:t>
            </a:r>
            <a:r>
              <a:rPr lang="en-US" altLang="zh-TW" sz="240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TW" sz="2400">
                <a:solidFill>
                  <a:srgbClr val="0000FF"/>
                </a:solidFill>
              </a:rPr>
              <a:t> </a:t>
            </a:r>
            <a:r>
              <a:rPr lang="en-US" altLang="zh-TW" sz="2400" i="1">
                <a:solidFill>
                  <a:srgbClr val="0000FF"/>
                </a:solidFill>
              </a:rPr>
              <a:t>D</a:t>
            </a:r>
            <a:r>
              <a:rPr lang="en-US" altLang="zh-TW" sz="2400"/>
              <a:t>; skip all supersets of </a:t>
            </a:r>
            <a:r>
              <a:rPr lang="en-US" altLang="zh-TW" sz="2400" i="1"/>
              <a:t>AB</a:t>
            </a:r>
            <a:r>
              <a:rPr lang="en-US" altLang="zh-TW" sz="2400"/>
              <a:t>).</a:t>
            </a:r>
          </a:p>
          <a:p>
            <a:pPr>
              <a:lnSpc>
                <a:spcPct val="110000"/>
              </a:lnSpc>
            </a:pPr>
            <a:r>
              <a:rPr lang="en-US" altLang="zh-TW" sz="2400"/>
              <a:t>(</a:t>
            </a:r>
            <a:r>
              <a:rPr lang="en-US" altLang="zh-TW" sz="2400" i="1"/>
              <a:t>BC</a:t>
            </a:r>
            <a:r>
              <a:rPr lang="en-US" altLang="zh-TW" sz="2400"/>
              <a:t>)</a:t>
            </a:r>
            <a:r>
              <a:rPr lang="en-US" altLang="zh-TW" sz="2400" baseline="30000"/>
              <a:t>+</a:t>
            </a:r>
            <a:r>
              <a:rPr lang="en-US" altLang="zh-TW" sz="2400"/>
              <a:t>=</a:t>
            </a:r>
            <a:r>
              <a:rPr lang="en-US" altLang="zh-TW" sz="2400" i="1"/>
              <a:t>ABCD</a:t>
            </a:r>
            <a:r>
              <a:rPr lang="en-US" altLang="zh-TW" sz="2400"/>
              <a:t> (</a:t>
            </a:r>
            <a:r>
              <a:rPr lang="en-US" altLang="zh-TW" sz="2400" i="1">
                <a:solidFill>
                  <a:srgbClr val="0000FF"/>
                </a:solidFill>
              </a:rPr>
              <a:t>BC</a:t>
            </a:r>
            <a:r>
              <a:rPr lang="en-US" altLang="zh-TW" sz="2400">
                <a:solidFill>
                  <a:srgbClr val="0000FF"/>
                </a:solidFill>
              </a:rPr>
              <a:t> </a:t>
            </a:r>
            <a:r>
              <a:rPr lang="en-US" altLang="zh-TW" sz="240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TW" sz="2400">
                <a:solidFill>
                  <a:srgbClr val="0000FF"/>
                </a:solidFill>
              </a:rPr>
              <a:t> </a:t>
            </a:r>
            <a:r>
              <a:rPr lang="en-US" altLang="zh-TW" sz="2400" i="1">
                <a:solidFill>
                  <a:srgbClr val="0000FF"/>
                </a:solidFill>
              </a:rPr>
              <a:t>D, BC</a:t>
            </a:r>
            <a:r>
              <a:rPr lang="en-US" altLang="zh-TW" sz="2400">
                <a:solidFill>
                  <a:srgbClr val="0000FF"/>
                </a:solidFill>
              </a:rPr>
              <a:t> </a:t>
            </a:r>
            <a:r>
              <a:rPr lang="en-US" altLang="zh-TW" sz="240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TW" sz="2400">
                <a:solidFill>
                  <a:srgbClr val="0000FF"/>
                </a:solidFill>
              </a:rPr>
              <a:t> A</a:t>
            </a:r>
            <a:r>
              <a:rPr lang="en-US" altLang="zh-TW" sz="2400"/>
              <a:t>; skip all supersets of </a:t>
            </a:r>
            <a:r>
              <a:rPr lang="en-US" altLang="zh-TW" sz="2400" i="1"/>
              <a:t>BC</a:t>
            </a:r>
            <a:r>
              <a:rPr lang="en-US" altLang="zh-TW" sz="2400"/>
              <a:t>).</a:t>
            </a:r>
          </a:p>
          <a:p>
            <a:pPr>
              <a:lnSpc>
                <a:spcPct val="110000"/>
              </a:lnSpc>
            </a:pPr>
            <a:r>
              <a:rPr lang="en-US" altLang="zh-TW" sz="2400"/>
              <a:t>(</a:t>
            </a:r>
            <a:r>
              <a:rPr lang="en-US" altLang="zh-TW" sz="2400" i="1"/>
              <a:t>BD</a:t>
            </a:r>
            <a:r>
              <a:rPr lang="en-US" altLang="zh-TW" sz="2400"/>
              <a:t>)</a:t>
            </a:r>
            <a:r>
              <a:rPr lang="en-US" altLang="zh-TW" sz="2400" baseline="30000"/>
              <a:t>+</a:t>
            </a:r>
            <a:r>
              <a:rPr lang="en-US" altLang="zh-TW" sz="2400"/>
              <a:t>=</a:t>
            </a:r>
            <a:r>
              <a:rPr lang="en-US" altLang="zh-TW" sz="2400" i="1"/>
              <a:t>ABCD</a:t>
            </a:r>
            <a:r>
              <a:rPr lang="en-US" altLang="zh-TW" sz="2400"/>
              <a:t> (</a:t>
            </a:r>
            <a:r>
              <a:rPr lang="en-US" altLang="zh-TW" sz="2400" i="1">
                <a:solidFill>
                  <a:srgbClr val="0000FF"/>
                </a:solidFill>
              </a:rPr>
              <a:t>BD</a:t>
            </a:r>
            <a:r>
              <a:rPr lang="en-US" altLang="zh-TW" sz="2400">
                <a:solidFill>
                  <a:srgbClr val="0000FF"/>
                </a:solidFill>
              </a:rPr>
              <a:t> </a:t>
            </a:r>
            <a:r>
              <a:rPr lang="en-US" altLang="zh-TW" sz="240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TW" sz="2400">
                <a:solidFill>
                  <a:srgbClr val="0000FF"/>
                </a:solidFill>
              </a:rPr>
              <a:t> </a:t>
            </a:r>
            <a:r>
              <a:rPr lang="en-US" altLang="zh-TW" sz="2400" i="1">
                <a:solidFill>
                  <a:srgbClr val="0000FF"/>
                </a:solidFill>
              </a:rPr>
              <a:t>A, BD</a:t>
            </a:r>
            <a:r>
              <a:rPr lang="en-US" altLang="zh-TW" sz="2400">
                <a:solidFill>
                  <a:srgbClr val="0000FF"/>
                </a:solidFill>
              </a:rPr>
              <a:t> </a:t>
            </a:r>
            <a:r>
              <a:rPr lang="en-US" altLang="zh-TW" sz="240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TW" sz="2400">
                <a:solidFill>
                  <a:srgbClr val="0000FF"/>
                </a:solidFill>
              </a:rPr>
              <a:t> C</a:t>
            </a:r>
            <a:r>
              <a:rPr lang="en-US" altLang="zh-TW" sz="2400"/>
              <a:t>; skip all supersets of </a:t>
            </a:r>
            <a:r>
              <a:rPr lang="en-US" altLang="zh-TW" sz="2400" i="1"/>
              <a:t>BD</a:t>
            </a:r>
            <a:r>
              <a:rPr lang="en-US" altLang="zh-TW" sz="2400"/>
              <a:t>).</a:t>
            </a:r>
          </a:p>
          <a:p>
            <a:pPr>
              <a:lnSpc>
                <a:spcPct val="110000"/>
              </a:lnSpc>
            </a:pPr>
            <a:r>
              <a:rPr lang="en-US" altLang="zh-TW" sz="2400"/>
              <a:t>(</a:t>
            </a:r>
            <a:r>
              <a:rPr lang="en-US" altLang="zh-TW" sz="2400" i="1"/>
              <a:t>AC</a:t>
            </a:r>
            <a:r>
              <a:rPr lang="en-US" altLang="zh-TW" sz="2400"/>
              <a:t>)</a:t>
            </a:r>
            <a:r>
              <a:rPr lang="en-US" altLang="zh-TW" sz="2400" baseline="30000"/>
              <a:t>+</a:t>
            </a:r>
            <a:r>
              <a:rPr lang="en-US" altLang="zh-TW" sz="2400"/>
              <a:t>=</a:t>
            </a:r>
            <a:r>
              <a:rPr lang="en-US" altLang="zh-TW" sz="2400" i="1"/>
              <a:t>ACD </a:t>
            </a:r>
            <a:r>
              <a:rPr lang="en-US" altLang="zh-TW" sz="2400"/>
              <a:t>(</a:t>
            </a:r>
            <a:r>
              <a:rPr lang="en-US" altLang="zh-TW" sz="2400" i="1">
                <a:solidFill>
                  <a:srgbClr val="0000FF"/>
                </a:solidFill>
              </a:rPr>
              <a:t>AC </a:t>
            </a:r>
            <a:r>
              <a:rPr lang="en-US" altLang="zh-TW" sz="2400" i="1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TW" sz="2400" i="1">
                <a:solidFill>
                  <a:srgbClr val="0000FF"/>
                </a:solidFill>
              </a:rPr>
              <a:t> D</a:t>
            </a:r>
            <a:r>
              <a:rPr lang="en-US" altLang="zh-TW" sz="2400" i="1">
                <a:solidFill>
                  <a:schemeClr val="bg2"/>
                </a:solidFill>
              </a:rPr>
              <a:t>)</a:t>
            </a:r>
            <a:r>
              <a:rPr lang="en-US" altLang="zh-TW" sz="2400"/>
              <a:t>; (</a:t>
            </a:r>
            <a:r>
              <a:rPr lang="en-US" altLang="zh-TW" sz="2400" i="1"/>
              <a:t>AD</a:t>
            </a:r>
            <a:r>
              <a:rPr lang="en-US" altLang="zh-TW" sz="2400"/>
              <a:t>)</a:t>
            </a:r>
            <a:r>
              <a:rPr lang="en-US" altLang="zh-TW" sz="2400" baseline="30000"/>
              <a:t>+</a:t>
            </a:r>
            <a:r>
              <a:rPr lang="en-US" altLang="zh-TW" sz="2400"/>
              <a:t>=</a:t>
            </a:r>
            <a:r>
              <a:rPr lang="en-US" altLang="zh-TW" sz="2400" i="1"/>
              <a:t>AD</a:t>
            </a:r>
            <a:r>
              <a:rPr lang="en-US" altLang="zh-TW" sz="2400"/>
              <a:t>; (</a:t>
            </a:r>
            <a:r>
              <a:rPr lang="en-US" altLang="zh-TW" sz="2400" i="1"/>
              <a:t>CD</a:t>
            </a:r>
            <a:r>
              <a:rPr lang="en-US" altLang="zh-TW" sz="2400"/>
              <a:t>)</a:t>
            </a:r>
            <a:r>
              <a:rPr lang="en-US" altLang="zh-TW" sz="2400" baseline="30000"/>
              <a:t>+</a:t>
            </a:r>
            <a:r>
              <a:rPr lang="en-US" altLang="zh-TW" sz="2400"/>
              <a:t>=</a:t>
            </a:r>
            <a:r>
              <a:rPr lang="en-US" altLang="zh-TW" sz="2400" i="1"/>
              <a:t>ACD </a:t>
            </a:r>
            <a:r>
              <a:rPr lang="en-US" altLang="zh-TW" sz="2400"/>
              <a:t>(</a:t>
            </a:r>
            <a:r>
              <a:rPr lang="en-US" altLang="zh-TW" sz="2400" i="1">
                <a:solidFill>
                  <a:srgbClr val="0000FF"/>
                </a:solidFill>
              </a:rPr>
              <a:t>CD</a:t>
            </a:r>
            <a:r>
              <a:rPr lang="en-US" altLang="zh-TW" sz="2400" i="1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TW" sz="2400" i="1">
                <a:solidFill>
                  <a:srgbClr val="0000FF"/>
                </a:solidFill>
              </a:rPr>
              <a:t> A</a:t>
            </a:r>
            <a:r>
              <a:rPr lang="en-US" altLang="zh-TW" sz="2400" i="1">
                <a:solidFill>
                  <a:schemeClr val="bg2"/>
                </a:solidFill>
              </a:rPr>
              <a:t>)</a:t>
            </a:r>
            <a:r>
              <a:rPr lang="en-US" altLang="zh-TW" sz="2400"/>
              <a:t>; (nothing new).</a:t>
            </a:r>
          </a:p>
          <a:p>
            <a:pPr>
              <a:lnSpc>
                <a:spcPct val="110000"/>
              </a:lnSpc>
            </a:pPr>
            <a:r>
              <a:rPr lang="en-US" altLang="zh-TW" sz="2400"/>
              <a:t>(</a:t>
            </a:r>
            <a:r>
              <a:rPr lang="en-US" altLang="zh-TW" sz="2400" i="1"/>
              <a:t>ACD</a:t>
            </a:r>
            <a:r>
              <a:rPr lang="en-US" altLang="zh-TW" sz="2400"/>
              <a:t>)</a:t>
            </a:r>
            <a:r>
              <a:rPr lang="en-US" altLang="zh-TW" sz="2400" baseline="30000"/>
              <a:t>+</a:t>
            </a:r>
            <a:r>
              <a:rPr lang="en-US" altLang="zh-TW" sz="2400"/>
              <a:t>=</a:t>
            </a:r>
            <a:r>
              <a:rPr lang="en-US" altLang="zh-TW" sz="2400" i="1"/>
              <a:t>ACD</a:t>
            </a:r>
            <a:r>
              <a:rPr lang="en-US" altLang="zh-TW" sz="2400"/>
              <a:t> (nothing new).</a:t>
            </a:r>
          </a:p>
          <a:p>
            <a:pPr>
              <a:lnSpc>
                <a:spcPct val="110000"/>
              </a:lnSpc>
            </a:pPr>
            <a:r>
              <a:rPr lang="en-US" altLang="zh-TW" sz="2400"/>
              <a:t>All other sets contain </a:t>
            </a:r>
            <a:r>
              <a:rPr lang="en-US" altLang="zh-TW" sz="2400" i="1"/>
              <a:t>AB</a:t>
            </a:r>
            <a:r>
              <a:rPr lang="en-US" altLang="zh-TW" sz="2400"/>
              <a:t>, </a:t>
            </a:r>
            <a:r>
              <a:rPr lang="en-US" altLang="zh-TW" sz="2400" i="1"/>
              <a:t>BC</a:t>
            </a:r>
            <a:r>
              <a:rPr lang="en-US" altLang="zh-TW" sz="2400"/>
              <a:t>, or </a:t>
            </a:r>
            <a:r>
              <a:rPr lang="en-US" altLang="zh-TW" sz="2400" i="1"/>
              <a:t>BD</a:t>
            </a:r>
            <a:r>
              <a:rPr lang="en-US" altLang="zh-TW" sz="2400"/>
              <a:t>, so skip.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BE59-4F7D-44D1-8010-3FEDCF674FCD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620713"/>
            <a:ext cx="7315200" cy="838200"/>
          </a:xfrm>
        </p:spPr>
        <p:txBody>
          <a:bodyPr/>
          <a:lstStyle/>
          <a:p>
            <a:r>
              <a:rPr lang="en-US" altLang="zh-TW"/>
              <a:t>Finding All Implied FD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557338"/>
            <a:ext cx="7558087" cy="5111750"/>
          </a:xfrm>
        </p:spPr>
        <p:txBody>
          <a:bodyPr/>
          <a:lstStyle/>
          <a:p>
            <a:r>
              <a:rPr lang="en-US" altLang="zh-TW"/>
              <a:t>Motivation: </a:t>
            </a:r>
            <a:r>
              <a:rPr lang="en-US" altLang="zh-TW">
                <a:latin typeface="Tahoma"/>
              </a:rPr>
              <a:t>“</a:t>
            </a:r>
            <a:r>
              <a:rPr lang="en-US" altLang="zh-TW"/>
              <a:t>normalization,</a:t>
            </a:r>
            <a:r>
              <a:rPr lang="en-US" altLang="zh-TW">
                <a:latin typeface="Tahoma"/>
              </a:rPr>
              <a:t>”</a:t>
            </a:r>
            <a:r>
              <a:rPr lang="en-US" altLang="zh-TW"/>
              <a:t> the </a:t>
            </a:r>
            <a:r>
              <a:rPr lang="en-US" altLang="zh-TW" i="1">
                <a:solidFill>
                  <a:srgbClr val="0000FF"/>
                </a:solidFill>
              </a:rPr>
              <a:t>process</a:t>
            </a:r>
            <a:r>
              <a:rPr lang="en-US" altLang="zh-TW"/>
              <a:t> where we </a:t>
            </a:r>
            <a:r>
              <a:rPr lang="en-US" altLang="zh-TW" i="1">
                <a:solidFill>
                  <a:srgbClr val="0000FF"/>
                </a:solidFill>
              </a:rPr>
              <a:t>break a relation schema</a:t>
            </a:r>
            <a:r>
              <a:rPr lang="en-US" altLang="zh-TW"/>
              <a:t> </a:t>
            </a:r>
            <a:r>
              <a:rPr lang="en-US" altLang="zh-TW" i="1" u="sng">
                <a:solidFill>
                  <a:srgbClr val="FF0000"/>
                </a:solidFill>
              </a:rPr>
              <a:t>into</a:t>
            </a:r>
            <a:r>
              <a:rPr lang="en-US" altLang="zh-TW"/>
              <a:t> </a:t>
            </a:r>
            <a:r>
              <a:rPr lang="en-US" altLang="zh-TW" i="1">
                <a:solidFill>
                  <a:srgbClr val="0000FF"/>
                </a:solidFill>
              </a:rPr>
              <a:t>two or more schemas</a:t>
            </a:r>
            <a:r>
              <a:rPr lang="en-US" altLang="zh-TW"/>
              <a:t>.</a:t>
            </a:r>
          </a:p>
          <a:p>
            <a:r>
              <a:rPr lang="en-US" altLang="zh-TW"/>
              <a:t>Example: </a:t>
            </a:r>
            <a:r>
              <a:rPr lang="en-US" altLang="zh-TW" i="1"/>
              <a:t>ABCD</a:t>
            </a:r>
            <a:r>
              <a:rPr lang="en-US" altLang="zh-TW"/>
              <a:t> with FD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s </a:t>
            </a:r>
            <a:r>
              <a:rPr lang="en-US" altLang="zh-TW" i="1"/>
              <a:t>AB </a:t>
            </a:r>
            <a:r>
              <a:rPr lang="en-US" altLang="zh-TW"/>
              <a:t>→</a:t>
            </a:r>
            <a:r>
              <a:rPr lang="en-US" altLang="zh-TW" i="1"/>
              <a:t>C</a:t>
            </a:r>
            <a:r>
              <a:rPr lang="en-US" altLang="zh-TW"/>
              <a:t>,         </a:t>
            </a:r>
            <a:r>
              <a:rPr lang="en-US" altLang="zh-TW" i="1"/>
              <a:t>C </a:t>
            </a:r>
            <a:r>
              <a:rPr lang="en-US" altLang="zh-TW"/>
              <a:t>→</a:t>
            </a:r>
            <a:r>
              <a:rPr lang="en-US" altLang="zh-TW" i="1"/>
              <a:t>D</a:t>
            </a:r>
            <a:r>
              <a:rPr lang="en-US" altLang="zh-TW"/>
              <a:t>, and </a:t>
            </a:r>
            <a:r>
              <a:rPr lang="en-US" altLang="zh-TW" i="1"/>
              <a:t>D </a:t>
            </a:r>
            <a:r>
              <a:rPr lang="en-US" altLang="zh-TW"/>
              <a:t>→</a:t>
            </a:r>
            <a:r>
              <a:rPr lang="en-US" altLang="zh-TW" i="1"/>
              <a:t>A</a:t>
            </a:r>
            <a:r>
              <a:rPr lang="en-US" altLang="zh-TW"/>
              <a:t>.</a:t>
            </a:r>
          </a:p>
          <a:p>
            <a:pPr lvl="1"/>
            <a:r>
              <a:rPr lang="en-US" altLang="zh-TW"/>
              <a:t>Decompose into </a:t>
            </a:r>
            <a:r>
              <a:rPr lang="en-US" altLang="zh-TW" i="1"/>
              <a:t>ABC</a:t>
            </a:r>
            <a:r>
              <a:rPr lang="en-US" altLang="zh-TW"/>
              <a:t>, </a:t>
            </a:r>
            <a:r>
              <a:rPr lang="en-US" altLang="zh-TW" i="1"/>
              <a:t>AD</a:t>
            </a:r>
            <a:r>
              <a:rPr lang="en-US" altLang="zh-TW"/>
              <a:t>.  What FD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s hold in </a:t>
            </a:r>
            <a:r>
              <a:rPr lang="en-US" altLang="zh-TW" i="1"/>
              <a:t>ABC </a:t>
            </a:r>
            <a:r>
              <a:rPr lang="en-US" altLang="zh-TW"/>
              <a:t>?</a:t>
            </a:r>
          </a:p>
          <a:p>
            <a:pPr lvl="1"/>
            <a:r>
              <a:rPr lang="en-US" altLang="zh-TW" i="1">
                <a:solidFill>
                  <a:srgbClr val="0000FF"/>
                </a:solidFill>
              </a:rPr>
              <a:t>Projecting on</a:t>
            </a:r>
            <a:r>
              <a:rPr lang="en-US" altLang="zh-TW"/>
              <a:t> ABC</a:t>
            </a:r>
          </a:p>
          <a:p>
            <a:pPr lvl="1"/>
            <a:r>
              <a:rPr lang="en-US" altLang="zh-TW">
                <a:solidFill>
                  <a:srgbClr val="0000FF"/>
                </a:solidFill>
              </a:rPr>
              <a:t>Not only </a:t>
            </a:r>
            <a:r>
              <a:rPr lang="en-US" altLang="zh-TW" i="1">
                <a:solidFill>
                  <a:srgbClr val="0000FF"/>
                </a:solidFill>
              </a:rPr>
              <a:t>AB </a:t>
            </a:r>
            <a:r>
              <a:rPr lang="en-US" altLang="zh-TW">
                <a:solidFill>
                  <a:srgbClr val="0000FF"/>
                </a:solidFill>
              </a:rPr>
              <a:t>→</a:t>
            </a:r>
            <a:r>
              <a:rPr lang="en-US" altLang="zh-TW" i="1">
                <a:solidFill>
                  <a:srgbClr val="0000FF"/>
                </a:solidFill>
              </a:rPr>
              <a:t>C</a:t>
            </a:r>
            <a:r>
              <a:rPr lang="en-US" altLang="zh-TW">
                <a:solidFill>
                  <a:srgbClr val="0000FF"/>
                </a:solidFill>
              </a:rPr>
              <a:t>, but also </a:t>
            </a:r>
            <a:r>
              <a:rPr lang="en-US" altLang="zh-TW" i="1">
                <a:solidFill>
                  <a:srgbClr val="0000FF"/>
                </a:solidFill>
              </a:rPr>
              <a:t>C </a:t>
            </a:r>
            <a:r>
              <a:rPr lang="en-US" altLang="zh-TW">
                <a:solidFill>
                  <a:srgbClr val="0000FF"/>
                </a:solidFill>
              </a:rPr>
              <a:t>→</a:t>
            </a:r>
            <a:r>
              <a:rPr lang="en-US" altLang="zh-TW" i="1">
                <a:solidFill>
                  <a:srgbClr val="0000FF"/>
                </a:solidFill>
              </a:rPr>
              <a:t>A</a:t>
            </a:r>
            <a:r>
              <a:rPr lang="en-US" altLang="zh-TW">
                <a:solidFill>
                  <a:srgbClr val="0000FF"/>
                </a:solidFill>
              </a:rPr>
              <a:t>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4D26-8707-4A72-A447-79110F2E5534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692150"/>
            <a:ext cx="7315200" cy="838200"/>
          </a:xfrm>
        </p:spPr>
        <p:txBody>
          <a:bodyPr/>
          <a:lstStyle/>
          <a:p>
            <a:r>
              <a:rPr lang="en-US" altLang="zh-TW"/>
              <a:t>Projecting Algorithm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844675"/>
            <a:ext cx="7748588" cy="4262438"/>
          </a:xfrm>
        </p:spPr>
        <p:txBody>
          <a:bodyPr/>
          <a:lstStyle/>
          <a:p>
            <a:r>
              <a:rPr lang="en-US" altLang="zh-TW"/>
              <a:t>A Relation R with some FD’s</a:t>
            </a:r>
          </a:p>
          <a:p>
            <a:r>
              <a:rPr lang="en-US" altLang="zh-TW"/>
              <a:t>Find a </a:t>
            </a:r>
            <a:r>
              <a:rPr lang="en-US" altLang="zh-TW" u="sng">
                <a:solidFill>
                  <a:srgbClr val="0000FF"/>
                </a:solidFill>
              </a:rPr>
              <a:t>FD’s set G</a:t>
            </a:r>
            <a:r>
              <a:rPr lang="en-US" altLang="zh-TW"/>
              <a:t> that </a:t>
            </a:r>
            <a:r>
              <a:rPr lang="en-US" altLang="zh-TW" u="sng">
                <a:solidFill>
                  <a:srgbClr val="FF0000"/>
                </a:solidFill>
              </a:rPr>
              <a:t>projects R on S</a:t>
            </a:r>
            <a:r>
              <a:rPr lang="en-US" altLang="zh-TW"/>
              <a:t>?</a:t>
            </a:r>
          </a:p>
          <a:p>
            <a:endParaRPr lang="en-US" altLang="zh-TW"/>
          </a:p>
          <a:p>
            <a:r>
              <a:rPr lang="en-US" altLang="zh-TW"/>
              <a:t>From attributes from S, exhaustedly infer all possible FD’s</a:t>
            </a:r>
          </a:p>
          <a:p>
            <a:r>
              <a:rPr lang="en-US" altLang="zh-TW"/>
              <a:t>FD </a:t>
            </a:r>
            <a:r>
              <a:rPr lang="en-US" altLang="zh-TW">
                <a:solidFill>
                  <a:srgbClr val="0000FF"/>
                </a:solidFill>
              </a:rPr>
              <a:t>P </a:t>
            </a:r>
            <a:r>
              <a:rPr lang="en-US" altLang="zh-TW">
                <a:solidFill>
                  <a:schemeClr val="bg2"/>
                </a:solidFill>
              </a:rPr>
              <a:t>is inferred</a:t>
            </a:r>
            <a:r>
              <a:rPr lang="en-US" altLang="zh-TW">
                <a:solidFill>
                  <a:srgbClr val="0000FF"/>
                </a:solidFill>
              </a:rPr>
              <a:t> </a:t>
            </a:r>
          </a:p>
          <a:p>
            <a:pPr lvl="1"/>
            <a:r>
              <a:rPr lang="en-US" altLang="zh-TW">
                <a:solidFill>
                  <a:schemeClr val="bg2"/>
                </a:solidFill>
              </a:rPr>
              <a:t>If</a:t>
            </a:r>
            <a:r>
              <a:rPr lang="en-US" altLang="zh-TW">
                <a:solidFill>
                  <a:srgbClr val="0000FF"/>
                </a:solidFill>
              </a:rPr>
              <a:t> all attributes of P is in S, </a:t>
            </a:r>
            <a:r>
              <a:rPr lang="en-US" altLang="zh-TW">
                <a:solidFill>
                  <a:schemeClr val="bg2"/>
                </a:solidFill>
              </a:rPr>
              <a:t>then</a:t>
            </a:r>
            <a:r>
              <a:rPr lang="en-US" altLang="zh-TW">
                <a:solidFill>
                  <a:srgbClr val="0000FF"/>
                </a:solidFill>
              </a:rPr>
              <a:t> add P to G</a:t>
            </a:r>
          </a:p>
          <a:p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FE24-0CB0-46BC-AFF8-C9B06B1A3F66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620713"/>
            <a:ext cx="7315200" cy="838200"/>
          </a:xfrm>
        </p:spPr>
        <p:txBody>
          <a:bodyPr/>
          <a:lstStyle/>
          <a:p>
            <a:r>
              <a:rPr lang="en-US" altLang="zh-TW"/>
              <a:t>Projecting FD’s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00213"/>
            <a:ext cx="7315200" cy="4467225"/>
          </a:xfrm>
        </p:spPr>
        <p:txBody>
          <a:bodyPr/>
          <a:lstStyle/>
          <a:p>
            <a:r>
              <a:rPr lang="en-US" altLang="zh-TW" sz="2400"/>
              <a:t>R(A,B,C,D) </a:t>
            </a:r>
          </a:p>
          <a:p>
            <a:r>
              <a:rPr lang="en-US" altLang="zh-TW" sz="2400"/>
              <a:t>FD’s: </a:t>
            </a:r>
            <a:r>
              <a:rPr lang="en-US" altLang="zh-TW" sz="2400" i="1"/>
              <a:t>AB</a:t>
            </a:r>
            <a:r>
              <a:rPr lang="en-US" altLang="zh-TW" sz="2400">
                <a:sym typeface="Symbol" pitchFamily="18" charset="2"/>
              </a:rPr>
              <a:t></a:t>
            </a:r>
            <a:r>
              <a:rPr lang="en-US" altLang="zh-TW" sz="2400"/>
              <a:t>C, </a:t>
            </a:r>
            <a:r>
              <a:rPr lang="en-US" altLang="zh-TW" sz="2400" i="1"/>
              <a:t>C</a:t>
            </a:r>
            <a:r>
              <a:rPr lang="en-US" altLang="zh-TW" sz="2400">
                <a:sym typeface="Symbol" pitchFamily="18" charset="2"/>
              </a:rPr>
              <a:t></a:t>
            </a:r>
            <a:r>
              <a:rPr lang="en-US" altLang="zh-TW" sz="2400"/>
              <a:t>D, </a:t>
            </a:r>
            <a:r>
              <a:rPr lang="en-US" altLang="zh-TW" sz="2400" i="1"/>
              <a:t>D</a:t>
            </a:r>
            <a:r>
              <a:rPr lang="en-US" altLang="zh-TW" sz="2400">
                <a:sym typeface="Symbol" pitchFamily="18" charset="2"/>
              </a:rPr>
              <a:t></a:t>
            </a:r>
            <a:r>
              <a:rPr lang="en-US" altLang="zh-TW" sz="2400"/>
              <a:t>A</a:t>
            </a:r>
          </a:p>
          <a:p>
            <a:r>
              <a:rPr lang="en-US" altLang="zh-TW" sz="2400"/>
              <a:t>Project on S(A,B,C) ?</a:t>
            </a:r>
          </a:p>
          <a:p>
            <a:endParaRPr lang="en-US" altLang="zh-TW" sz="2400"/>
          </a:p>
          <a:p>
            <a:r>
              <a:rPr lang="en-US" altLang="zh-TW" sz="2400"/>
              <a:t>{A}</a:t>
            </a:r>
            <a:r>
              <a:rPr lang="en-US" altLang="zh-TW" sz="2400" baseline="30000">
                <a:latin typeface="Arial Black" pitchFamily="34" charset="0"/>
              </a:rPr>
              <a:t>+</a:t>
            </a:r>
            <a:r>
              <a:rPr lang="en-US" altLang="zh-TW" sz="2400"/>
              <a:t>={A} yield </a:t>
            </a:r>
            <a:r>
              <a:rPr lang="en-US" altLang="zh-TW" sz="2400" i="1"/>
              <a:t>nothing</a:t>
            </a:r>
            <a:r>
              <a:rPr lang="en-US" altLang="zh-TW" sz="2400"/>
              <a:t> </a:t>
            </a:r>
          </a:p>
          <a:p>
            <a:r>
              <a:rPr lang="en-US" altLang="zh-TW" sz="2400"/>
              <a:t>{B}</a:t>
            </a:r>
            <a:r>
              <a:rPr lang="en-US" altLang="zh-TW" sz="2400" baseline="30000">
                <a:latin typeface="Arial Black" pitchFamily="34" charset="0"/>
              </a:rPr>
              <a:t>+</a:t>
            </a:r>
            <a:r>
              <a:rPr lang="en-US" altLang="zh-TW" sz="2400"/>
              <a:t>={B} yield </a:t>
            </a:r>
            <a:r>
              <a:rPr lang="en-US" altLang="zh-TW" sz="2400" i="1"/>
              <a:t>nothing</a:t>
            </a:r>
            <a:endParaRPr lang="en-US" altLang="zh-TW" sz="2400"/>
          </a:p>
          <a:p>
            <a:r>
              <a:rPr lang="en-US" altLang="zh-TW" sz="2400"/>
              <a:t>{C}</a:t>
            </a:r>
            <a:r>
              <a:rPr lang="en-US" altLang="zh-TW" sz="2400" baseline="30000">
                <a:latin typeface="Arial Black" pitchFamily="34" charset="0"/>
              </a:rPr>
              <a:t>+</a:t>
            </a:r>
            <a:r>
              <a:rPr lang="en-US" altLang="zh-TW" sz="2400"/>
              <a:t>={A,D} yield </a:t>
            </a:r>
            <a:r>
              <a:rPr lang="en-US" altLang="zh-TW" sz="2400" i="1">
                <a:solidFill>
                  <a:srgbClr val="0000FF"/>
                </a:solidFill>
              </a:rPr>
              <a:t>C</a:t>
            </a:r>
            <a:r>
              <a:rPr lang="en-US" altLang="zh-TW" sz="240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TW" sz="2400">
                <a:solidFill>
                  <a:srgbClr val="0000FF"/>
                </a:solidFill>
              </a:rPr>
              <a:t>A</a:t>
            </a:r>
          </a:p>
          <a:p>
            <a:r>
              <a:rPr lang="en-US" altLang="zh-TW" sz="2400"/>
              <a:t>{A,B}</a:t>
            </a:r>
            <a:r>
              <a:rPr lang="en-US" altLang="zh-TW" sz="2400" baseline="30000">
                <a:latin typeface="Arial Black" pitchFamily="34" charset="0"/>
              </a:rPr>
              <a:t>+</a:t>
            </a:r>
            <a:r>
              <a:rPr lang="en-US" altLang="zh-TW" sz="2400"/>
              <a:t>={A,B,C,D} yield </a:t>
            </a:r>
            <a:r>
              <a:rPr lang="en-US" altLang="zh-TW" sz="2400" i="1">
                <a:solidFill>
                  <a:srgbClr val="0000FF"/>
                </a:solidFill>
              </a:rPr>
              <a:t>AB</a:t>
            </a:r>
            <a:r>
              <a:rPr lang="en-US" altLang="zh-TW" sz="240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TW" sz="2400">
                <a:solidFill>
                  <a:srgbClr val="0000FF"/>
                </a:solidFill>
              </a:rPr>
              <a:t>C</a:t>
            </a:r>
            <a:r>
              <a:rPr lang="en-US" altLang="zh-TW" sz="2400" i="1">
                <a:solidFill>
                  <a:srgbClr val="0000FF"/>
                </a:solidFill>
              </a:rPr>
              <a:t> AB</a:t>
            </a:r>
            <a:r>
              <a:rPr lang="en-US" altLang="zh-TW" sz="240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TW" sz="2400">
                <a:solidFill>
                  <a:srgbClr val="0000FF"/>
                </a:solidFill>
              </a:rPr>
              <a:t>D</a:t>
            </a:r>
            <a:endParaRPr lang="en-US" altLang="zh-TW" sz="2400" i="1">
              <a:solidFill>
                <a:srgbClr val="0000FF"/>
              </a:solidFill>
            </a:endParaRPr>
          </a:p>
          <a:p>
            <a:r>
              <a:rPr lang="en-US" altLang="zh-TW" sz="2400"/>
              <a:t>{A,C}</a:t>
            </a:r>
            <a:r>
              <a:rPr lang="en-US" altLang="zh-TW" sz="2400" baseline="30000">
                <a:latin typeface="Arial Black" pitchFamily="34" charset="0"/>
              </a:rPr>
              <a:t>+</a:t>
            </a:r>
            <a:r>
              <a:rPr lang="en-US" altLang="zh-TW" sz="2400"/>
              <a:t>={A,C,D} yield </a:t>
            </a:r>
            <a:r>
              <a:rPr lang="en-US" altLang="zh-TW" sz="2400">
                <a:solidFill>
                  <a:srgbClr val="0000FF"/>
                </a:solidFill>
              </a:rPr>
              <a:t>AC </a:t>
            </a:r>
            <a:r>
              <a:rPr lang="en-US" altLang="zh-TW" sz="240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TW" sz="2400">
                <a:solidFill>
                  <a:srgbClr val="0000FF"/>
                </a:solidFill>
              </a:rPr>
              <a:t>D</a:t>
            </a:r>
          </a:p>
          <a:p>
            <a:r>
              <a:rPr lang="en-US" altLang="zh-TW" sz="2400"/>
              <a:t>{B,C}</a:t>
            </a:r>
            <a:r>
              <a:rPr lang="en-US" altLang="zh-TW" sz="2400" baseline="30000">
                <a:latin typeface="Arial Black" pitchFamily="34" charset="0"/>
              </a:rPr>
              <a:t>+</a:t>
            </a:r>
            <a:r>
              <a:rPr lang="en-US" altLang="zh-TW" sz="2400"/>
              <a:t>={B,C,D,A} yield </a:t>
            </a:r>
            <a:r>
              <a:rPr lang="en-US" altLang="zh-TW" sz="2400">
                <a:solidFill>
                  <a:srgbClr val="0000FF"/>
                </a:solidFill>
              </a:rPr>
              <a:t>BC </a:t>
            </a:r>
            <a:r>
              <a:rPr lang="en-US" altLang="zh-TW" sz="2400">
                <a:solidFill>
                  <a:srgbClr val="0000FF"/>
                </a:solidFill>
                <a:sym typeface="Symbol" pitchFamily="18" charset="2"/>
              </a:rPr>
              <a:t>A</a:t>
            </a:r>
            <a:endParaRPr lang="en-US" altLang="zh-TW" sz="2400">
              <a:solidFill>
                <a:srgbClr val="0000FF"/>
              </a:solidFill>
            </a:endParaRPr>
          </a:p>
        </p:txBody>
      </p:sp>
      <p:grpSp>
        <p:nvGrpSpPr>
          <p:cNvPr id="196612" name="Group 4"/>
          <p:cNvGrpSpPr>
            <a:grpSpLocks/>
          </p:cNvGrpSpPr>
          <p:nvPr/>
        </p:nvGrpSpPr>
        <p:grpSpPr bwMode="auto">
          <a:xfrm>
            <a:off x="5868988" y="4652963"/>
            <a:ext cx="863600" cy="576262"/>
            <a:chOff x="3833" y="3158"/>
            <a:chExt cx="544" cy="363"/>
          </a:xfrm>
        </p:grpSpPr>
        <p:sp>
          <p:nvSpPr>
            <p:cNvPr id="196613" name="Line 5"/>
            <p:cNvSpPr>
              <a:spLocks noChangeShapeType="1"/>
            </p:cNvSpPr>
            <p:nvPr/>
          </p:nvSpPr>
          <p:spPr bwMode="auto">
            <a:xfrm>
              <a:off x="3833" y="3203"/>
              <a:ext cx="544" cy="31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96614" name="Line 6"/>
            <p:cNvSpPr>
              <a:spLocks noChangeShapeType="1"/>
            </p:cNvSpPr>
            <p:nvPr/>
          </p:nvSpPr>
          <p:spPr bwMode="auto">
            <a:xfrm flipV="1">
              <a:off x="3833" y="3158"/>
              <a:ext cx="499" cy="3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grpSp>
        <p:nvGrpSpPr>
          <p:cNvPr id="196615" name="Group 7"/>
          <p:cNvGrpSpPr>
            <a:grpSpLocks/>
          </p:cNvGrpSpPr>
          <p:nvPr/>
        </p:nvGrpSpPr>
        <p:grpSpPr bwMode="auto">
          <a:xfrm>
            <a:off x="4716463" y="5156200"/>
            <a:ext cx="863600" cy="576263"/>
            <a:chOff x="3833" y="3158"/>
            <a:chExt cx="544" cy="363"/>
          </a:xfrm>
        </p:grpSpPr>
        <p:sp>
          <p:nvSpPr>
            <p:cNvPr id="196616" name="Line 8"/>
            <p:cNvSpPr>
              <a:spLocks noChangeShapeType="1"/>
            </p:cNvSpPr>
            <p:nvPr/>
          </p:nvSpPr>
          <p:spPr bwMode="auto">
            <a:xfrm>
              <a:off x="3833" y="3203"/>
              <a:ext cx="544" cy="31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96617" name="Line 9"/>
            <p:cNvSpPr>
              <a:spLocks noChangeShapeType="1"/>
            </p:cNvSpPr>
            <p:nvPr/>
          </p:nvSpPr>
          <p:spPr bwMode="auto">
            <a:xfrm flipV="1">
              <a:off x="3833" y="3158"/>
              <a:ext cx="499" cy="3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grpSp>
        <p:nvGrpSpPr>
          <p:cNvPr id="196618" name="Group 10"/>
          <p:cNvGrpSpPr>
            <a:grpSpLocks/>
          </p:cNvGrpSpPr>
          <p:nvPr/>
        </p:nvGrpSpPr>
        <p:grpSpPr bwMode="auto">
          <a:xfrm>
            <a:off x="5005388" y="5661025"/>
            <a:ext cx="863600" cy="576263"/>
            <a:chOff x="3833" y="3158"/>
            <a:chExt cx="544" cy="363"/>
          </a:xfrm>
        </p:grpSpPr>
        <p:sp>
          <p:nvSpPr>
            <p:cNvPr id="196619" name="Line 11"/>
            <p:cNvSpPr>
              <a:spLocks noChangeShapeType="1"/>
            </p:cNvSpPr>
            <p:nvPr/>
          </p:nvSpPr>
          <p:spPr bwMode="auto">
            <a:xfrm>
              <a:off x="3833" y="3203"/>
              <a:ext cx="544" cy="31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96620" name="Line 12"/>
            <p:cNvSpPr>
              <a:spLocks noChangeShapeType="1"/>
            </p:cNvSpPr>
            <p:nvPr/>
          </p:nvSpPr>
          <p:spPr bwMode="auto">
            <a:xfrm flipV="1">
              <a:off x="3833" y="3158"/>
              <a:ext cx="499" cy="3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96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9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150A-13CF-4CA4-9B48-82D2257E602E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404813"/>
            <a:ext cx="7315200" cy="838200"/>
          </a:xfrm>
        </p:spPr>
        <p:txBody>
          <a:bodyPr/>
          <a:lstStyle/>
          <a:p>
            <a:r>
              <a:rPr lang="en-US" altLang="zh-TW"/>
              <a:t>FD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s With Multiple Attributes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700213"/>
            <a:ext cx="7315200" cy="496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i="1">
                <a:solidFill>
                  <a:srgbClr val="0000FF"/>
                </a:solidFill>
              </a:rPr>
              <a:t>No need</a:t>
            </a:r>
            <a:r>
              <a:rPr lang="en-US" altLang="zh-TW"/>
              <a:t> for FD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s with </a:t>
            </a:r>
            <a:r>
              <a:rPr lang="en-US" altLang="zh-TW" i="1">
                <a:solidFill>
                  <a:srgbClr val="0000FF"/>
                </a:solidFill>
              </a:rPr>
              <a:t>&gt; 1 attribute on the right</a:t>
            </a:r>
            <a:r>
              <a:rPr lang="en-US" altLang="zh-TW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But sometimes convenient to combine FD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s as a </a:t>
            </a:r>
            <a:r>
              <a:rPr lang="en-US" altLang="zh-TW" i="1">
                <a:solidFill>
                  <a:srgbClr val="0000FF"/>
                </a:solidFill>
              </a:rPr>
              <a:t>shorthand</a:t>
            </a:r>
            <a:r>
              <a:rPr lang="en-US" altLang="zh-TW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Example: </a:t>
            </a:r>
          </a:p>
          <a:p>
            <a:pPr lvl="2">
              <a:lnSpc>
                <a:spcPct val="90000"/>
              </a:lnSpc>
            </a:pPr>
            <a:r>
              <a:rPr lang="en-US" altLang="zh-TW" i="1">
                <a:solidFill>
                  <a:srgbClr val="0000FF"/>
                </a:solidFill>
              </a:rPr>
              <a:t>name </a:t>
            </a:r>
            <a:r>
              <a:rPr lang="en-US" altLang="zh-TW" sz="2800" i="1">
                <a:solidFill>
                  <a:srgbClr val="0000FF"/>
                </a:solidFill>
              </a:rPr>
              <a:t>→</a:t>
            </a:r>
            <a:r>
              <a:rPr lang="en-US" altLang="zh-TW" i="1">
                <a:solidFill>
                  <a:srgbClr val="0000FF"/>
                </a:solidFill>
              </a:rPr>
              <a:t> addr</a:t>
            </a:r>
            <a:r>
              <a:rPr lang="en-US" altLang="zh-TW"/>
              <a:t> and </a:t>
            </a:r>
            <a:r>
              <a:rPr lang="en-US" altLang="zh-TW" i="1">
                <a:solidFill>
                  <a:srgbClr val="0000FF"/>
                </a:solidFill>
              </a:rPr>
              <a:t>name </a:t>
            </a:r>
            <a:r>
              <a:rPr lang="en-US" altLang="zh-TW" sz="2800" i="1">
                <a:solidFill>
                  <a:srgbClr val="0000FF"/>
                </a:solidFill>
              </a:rPr>
              <a:t>→</a:t>
            </a:r>
            <a:r>
              <a:rPr lang="en-US" altLang="zh-TW" i="1">
                <a:solidFill>
                  <a:srgbClr val="0000FF"/>
                </a:solidFill>
              </a:rPr>
              <a:t> favBeer</a:t>
            </a:r>
            <a:r>
              <a:rPr lang="en-US" altLang="zh-TW"/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zh-TW"/>
              <a:t>become </a:t>
            </a:r>
            <a:r>
              <a:rPr lang="en-US" altLang="zh-TW" i="1">
                <a:solidFill>
                  <a:srgbClr val="0000FF"/>
                </a:solidFill>
              </a:rPr>
              <a:t>name </a:t>
            </a:r>
            <a:r>
              <a:rPr lang="en-US" altLang="zh-TW" sz="2800" i="1">
                <a:solidFill>
                  <a:srgbClr val="0000FF"/>
                </a:solidFill>
              </a:rPr>
              <a:t>→</a:t>
            </a:r>
            <a:r>
              <a:rPr lang="en-US" altLang="zh-TW" i="1">
                <a:solidFill>
                  <a:srgbClr val="0000FF"/>
                </a:solidFill>
              </a:rPr>
              <a:t> addr favBeer</a:t>
            </a:r>
          </a:p>
          <a:p>
            <a:pPr>
              <a:lnSpc>
                <a:spcPct val="90000"/>
              </a:lnSpc>
            </a:pPr>
            <a:r>
              <a:rPr lang="en-US" altLang="zh-TW"/>
              <a:t> </a:t>
            </a:r>
            <a:r>
              <a:rPr lang="en-US" altLang="zh-TW" i="1">
                <a:solidFill>
                  <a:srgbClr val="0000FF"/>
                </a:solidFill>
              </a:rPr>
              <a:t>&gt; 1 attribute on the left</a:t>
            </a:r>
            <a:r>
              <a:rPr lang="en-US" altLang="zh-TW"/>
              <a:t> may be essential.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Example: bar beer </a:t>
            </a:r>
            <a:r>
              <a:rPr lang="en-US" altLang="zh-TW" sz="3200"/>
              <a:t>→</a:t>
            </a:r>
            <a:r>
              <a:rPr lang="en-US" altLang="zh-TW"/>
              <a:t> price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57C2-6C7B-4D40-9FF5-B66457B9FB29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765175"/>
            <a:ext cx="7315200" cy="838200"/>
          </a:xfrm>
        </p:spPr>
        <p:txBody>
          <a:bodyPr/>
          <a:lstStyle/>
          <a:p>
            <a:r>
              <a:rPr lang="en-US" altLang="zh-TW"/>
              <a:t>Projecting FD’s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7920038" cy="4467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R(A,B,C,D) 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FD’s: </a:t>
            </a:r>
            <a:r>
              <a:rPr lang="en-US" altLang="zh-TW" sz="2400" i="1"/>
              <a:t>A</a:t>
            </a:r>
            <a:r>
              <a:rPr lang="en-US" altLang="zh-TW" sz="2400">
                <a:sym typeface="Symbol" pitchFamily="18" charset="2"/>
              </a:rPr>
              <a:t></a:t>
            </a:r>
            <a:r>
              <a:rPr lang="en-US" altLang="zh-TW" sz="2400"/>
              <a:t>B, </a:t>
            </a:r>
            <a:r>
              <a:rPr lang="en-US" altLang="zh-TW" sz="2400" i="1"/>
              <a:t>B</a:t>
            </a:r>
            <a:r>
              <a:rPr lang="en-US" altLang="zh-TW" sz="2400">
                <a:sym typeface="Symbol" pitchFamily="18" charset="2"/>
              </a:rPr>
              <a:t></a:t>
            </a:r>
            <a:r>
              <a:rPr lang="en-US" altLang="zh-TW" sz="2400"/>
              <a:t>C, </a:t>
            </a:r>
            <a:r>
              <a:rPr lang="en-US" altLang="zh-TW" sz="2400" i="1"/>
              <a:t>C</a:t>
            </a:r>
            <a:r>
              <a:rPr lang="en-US" altLang="zh-TW" sz="2400">
                <a:sym typeface="Symbol" pitchFamily="18" charset="2"/>
              </a:rPr>
              <a:t></a:t>
            </a:r>
            <a:r>
              <a:rPr lang="en-US" altLang="zh-TW" sz="2400"/>
              <a:t>D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Project on S(A,C,D) ?</a:t>
            </a:r>
          </a:p>
          <a:p>
            <a:pPr>
              <a:lnSpc>
                <a:spcPct val="90000"/>
              </a:lnSpc>
            </a:pPr>
            <a:endParaRPr lang="en-US" altLang="zh-TW" sz="2400"/>
          </a:p>
          <a:p>
            <a:pPr>
              <a:lnSpc>
                <a:spcPct val="90000"/>
              </a:lnSpc>
            </a:pPr>
            <a:r>
              <a:rPr lang="en-US" altLang="zh-TW" sz="2400"/>
              <a:t>{A}</a:t>
            </a:r>
            <a:r>
              <a:rPr lang="en-US" altLang="zh-TW" sz="2400" baseline="30000">
                <a:latin typeface="Arial Black" pitchFamily="34" charset="0"/>
              </a:rPr>
              <a:t>+</a:t>
            </a:r>
            <a:r>
              <a:rPr lang="en-US" altLang="zh-TW" sz="2400"/>
              <a:t>={A,B,C,D} yield </a:t>
            </a:r>
            <a:r>
              <a:rPr lang="en-US" altLang="zh-TW" sz="2400" i="1">
                <a:solidFill>
                  <a:srgbClr val="0000FF"/>
                </a:solidFill>
              </a:rPr>
              <a:t>A</a:t>
            </a:r>
            <a:r>
              <a:rPr lang="en-US" altLang="zh-TW" sz="240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TW" sz="2400">
                <a:solidFill>
                  <a:srgbClr val="0000FF"/>
                </a:solidFill>
              </a:rPr>
              <a:t>C, </a:t>
            </a:r>
            <a:r>
              <a:rPr lang="en-US" altLang="zh-TW" sz="2400" i="1">
                <a:solidFill>
                  <a:srgbClr val="0000FF"/>
                </a:solidFill>
              </a:rPr>
              <a:t>A</a:t>
            </a:r>
            <a:r>
              <a:rPr lang="en-US" altLang="zh-TW" sz="240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TW" sz="2400">
                <a:solidFill>
                  <a:srgbClr val="0000FF"/>
                </a:solidFill>
              </a:rPr>
              <a:t>D</a:t>
            </a:r>
            <a:r>
              <a:rPr lang="en-US" altLang="zh-TW" sz="2400"/>
              <a:t> //skip superset of A 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{C}</a:t>
            </a:r>
            <a:r>
              <a:rPr lang="en-US" altLang="zh-TW" sz="2400" baseline="30000">
                <a:latin typeface="Arial Black" pitchFamily="34" charset="0"/>
              </a:rPr>
              <a:t>+</a:t>
            </a:r>
            <a:r>
              <a:rPr lang="en-US" altLang="zh-TW" sz="2400"/>
              <a:t>={C,D} yield </a:t>
            </a:r>
            <a:r>
              <a:rPr lang="en-US" altLang="zh-TW" sz="2400" i="1">
                <a:solidFill>
                  <a:srgbClr val="0000FF"/>
                </a:solidFill>
              </a:rPr>
              <a:t>C</a:t>
            </a:r>
            <a:r>
              <a:rPr lang="en-US" altLang="zh-TW" sz="240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TW" sz="2400">
                <a:solidFill>
                  <a:srgbClr val="0000FF"/>
                </a:solidFill>
              </a:rPr>
              <a:t>D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{D}</a:t>
            </a:r>
            <a:r>
              <a:rPr lang="en-US" altLang="zh-TW" sz="2400" baseline="30000">
                <a:latin typeface="Arial Black" pitchFamily="34" charset="0"/>
              </a:rPr>
              <a:t>+</a:t>
            </a:r>
            <a:r>
              <a:rPr lang="en-US" altLang="zh-TW" sz="2400"/>
              <a:t>={D} nothing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{C,D}</a:t>
            </a:r>
            <a:r>
              <a:rPr lang="en-US" altLang="zh-TW" sz="2400" baseline="30000">
                <a:latin typeface="Arial Black" pitchFamily="34" charset="0"/>
              </a:rPr>
              <a:t>+</a:t>
            </a:r>
            <a:r>
              <a:rPr lang="en-US" altLang="zh-TW" sz="2400"/>
              <a:t>={C,D} nothing</a:t>
            </a:r>
          </a:p>
          <a:p>
            <a:pPr>
              <a:lnSpc>
                <a:spcPct val="90000"/>
              </a:lnSpc>
            </a:pPr>
            <a:r>
              <a:rPr lang="en-US" altLang="zh-TW" sz="2400" i="1"/>
              <a:t>A</a:t>
            </a:r>
            <a:r>
              <a:rPr lang="en-US" altLang="zh-TW" sz="2400">
                <a:sym typeface="Symbol" pitchFamily="18" charset="2"/>
              </a:rPr>
              <a:t></a:t>
            </a:r>
            <a:r>
              <a:rPr lang="en-US" altLang="zh-TW" sz="2400"/>
              <a:t>C </a:t>
            </a:r>
            <a:r>
              <a:rPr lang="en-US" altLang="zh-TW" sz="2400" i="1"/>
              <a:t>A</a:t>
            </a:r>
            <a:r>
              <a:rPr lang="en-US" altLang="zh-TW" sz="2400">
                <a:sym typeface="Symbol" pitchFamily="18" charset="2"/>
              </a:rPr>
              <a:t></a:t>
            </a:r>
            <a:r>
              <a:rPr lang="en-US" altLang="zh-TW" sz="2400"/>
              <a:t>D </a:t>
            </a:r>
            <a:r>
              <a:rPr lang="en-US" altLang="zh-TW" sz="2400" i="1"/>
              <a:t>C</a:t>
            </a:r>
            <a:r>
              <a:rPr lang="en-US" altLang="zh-TW" sz="2400">
                <a:sym typeface="Symbol" pitchFamily="18" charset="2"/>
              </a:rPr>
              <a:t></a:t>
            </a:r>
            <a:r>
              <a:rPr lang="en-US" altLang="zh-TW" sz="2400"/>
              <a:t>D </a:t>
            </a:r>
          </a:p>
          <a:p>
            <a:pPr>
              <a:lnSpc>
                <a:spcPct val="90000"/>
              </a:lnSpc>
            </a:pPr>
            <a:r>
              <a:rPr lang="en-US" altLang="zh-TW" sz="2400" i="1"/>
              <a:t>A</a:t>
            </a:r>
            <a:r>
              <a:rPr lang="en-US" altLang="zh-TW" sz="2400">
                <a:sym typeface="Symbol" pitchFamily="18" charset="2"/>
              </a:rPr>
              <a:t></a:t>
            </a:r>
            <a:r>
              <a:rPr lang="en-US" altLang="zh-TW" sz="2400"/>
              <a:t>C and </a:t>
            </a:r>
            <a:r>
              <a:rPr lang="en-US" altLang="zh-TW" sz="2400" i="1"/>
              <a:t>C</a:t>
            </a:r>
            <a:r>
              <a:rPr lang="en-US" altLang="zh-TW" sz="2400">
                <a:sym typeface="Symbol" pitchFamily="18" charset="2"/>
              </a:rPr>
              <a:t></a:t>
            </a:r>
            <a:r>
              <a:rPr lang="en-US" altLang="zh-TW" sz="2400"/>
              <a:t>D </a:t>
            </a:r>
          </a:p>
        </p:txBody>
      </p:sp>
      <p:grpSp>
        <p:nvGrpSpPr>
          <p:cNvPr id="198660" name="Group 4"/>
          <p:cNvGrpSpPr>
            <a:grpSpLocks/>
          </p:cNvGrpSpPr>
          <p:nvPr/>
        </p:nvGrpSpPr>
        <p:grpSpPr bwMode="auto">
          <a:xfrm>
            <a:off x="1979613" y="4868863"/>
            <a:ext cx="863600" cy="576262"/>
            <a:chOff x="3833" y="3158"/>
            <a:chExt cx="544" cy="363"/>
          </a:xfrm>
        </p:grpSpPr>
        <p:sp>
          <p:nvSpPr>
            <p:cNvPr id="198661" name="Line 5"/>
            <p:cNvSpPr>
              <a:spLocks noChangeShapeType="1"/>
            </p:cNvSpPr>
            <p:nvPr/>
          </p:nvSpPr>
          <p:spPr bwMode="auto">
            <a:xfrm>
              <a:off x="3833" y="3203"/>
              <a:ext cx="544" cy="31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98662" name="Line 6"/>
            <p:cNvSpPr>
              <a:spLocks noChangeShapeType="1"/>
            </p:cNvSpPr>
            <p:nvPr/>
          </p:nvSpPr>
          <p:spPr bwMode="auto">
            <a:xfrm flipV="1">
              <a:off x="3833" y="3158"/>
              <a:ext cx="499" cy="3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8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8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C8D3-900A-44DF-96A1-5409F93A96B8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Projecting FD’s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2057400"/>
            <a:ext cx="7315200" cy="4467225"/>
          </a:xfrm>
        </p:spPr>
        <p:txBody>
          <a:bodyPr/>
          <a:lstStyle/>
          <a:p>
            <a:r>
              <a:rPr lang="en-US" altLang="zh-TW" sz="2400"/>
              <a:t>R(A,B,C) </a:t>
            </a:r>
          </a:p>
          <a:p>
            <a:r>
              <a:rPr lang="en-US" altLang="zh-TW" sz="2400"/>
              <a:t>FD’s: </a:t>
            </a:r>
            <a:r>
              <a:rPr lang="en-US" altLang="zh-TW" sz="2400" i="1"/>
              <a:t>A</a:t>
            </a:r>
            <a:r>
              <a:rPr lang="en-US" altLang="zh-TW" sz="2400">
                <a:sym typeface="Symbol" pitchFamily="18" charset="2"/>
              </a:rPr>
              <a:t></a:t>
            </a:r>
            <a:r>
              <a:rPr lang="en-US" altLang="zh-TW" sz="2400"/>
              <a:t>B, </a:t>
            </a:r>
            <a:r>
              <a:rPr lang="en-US" altLang="zh-TW" sz="2400" i="1"/>
              <a:t>B</a:t>
            </a:r>
            <a:r>
              <a:rPr lang="en-US" altLang="zh-TW" sz="2400">
                <a:sym typeface="Symbol" pitchFamily="18" charset="2"/>
              </a:rPr>
              <a:t></a:t>
            </a:r>
            <a:r>
              <a:rPr lang="en-US" altLang="zh-TW" sz="2400"/>
              <a:t>C</a:t>
            </a:r>
          </a:p>
          <a:p>
            <a:r>
              <a:rPr lang="en-US" altLang="zh-TW" sz="2400"/>
              <a:t>Project on S(A,C) ?</a:t>
            </a:r>
          </a:p>
          <a:p>
            <a:endParaRPr lang="en-US" altLang="zh-TW" sz="2400"/>
          </a:p>
          <a:p>
            <a:r>
              <a:rPr lang="en-US" altLang="zh-TW" sz="2400"/>
              <a:t>{A}</a:t>
            </a:r>
            <a:r>
              <a:rPr lang="en-US" altLang="zh-TW" sz="2400" baseline="30000">
                <a:latin typeface="Arial Black" pitchFamily="34" charset="0"/>
              </a:rPr>
              <a:t>+</a:t>
            </a:r>
            <a:r>
              <a:rPr lang="en-US" altLang="zh-TW" sz="2400"/>
              <a:t>={A,B,C} yield </a:t>
            </a:r>
            <a:r>
              <a:rPr lang="en-US" altLang="zh-TW" sz="2400" i="1">
                <a:solidFill>
                  <a:srgbClr val="0000FF"/>
                </a:solidFill>
              </a:rPr>
              <a:t>A</a:t>
            </a:r>
            <a:r>
              <a:rPr lang="en-US" altLang="zh-TW" sz="240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TW" sz="2400">
                <a:solidFill>
                  <a:srgbClr val="0000FF"/>
                </a:solidFill>
              </a:rPr>
              <a:t>B </a:t>
            </a:r>
            <a:r>
              <a:rPr lang="en-US" altLang="zh-TW" sz="2400" i="1">
                <a:solidFill>
                  <a:srgbClr val="0000FF"/>
                </a:solidFill>
              </a:rPr>
              <a:t>A</a:t>
            </a:r>
            <a:r>
              <a:rPr lang="en-US" altLang="zh-TW" sz="240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TW" sz="2400">
                <a:solidFill>
                  <a:srgbClr val="0000FF"/>
                </a:solidFill>
              </a:rPr>
              <a:t>C</a:t>
            </a:r>
            <a:r>
              <a:rPr lang="en-US" altLang="zh-TW" sz="2400"/>
              <a:t> // skip superset of A </a:t>
            </a:r>
          </a:p>
          <a:p>
            <a:r>
              <a:rPr lang="en-US" altLang="zh-TW" sz="2400"/>
              <a:t>{C}</a:t>
            </a:r>
            <a:r>
              <a:rPr lang="en-US" altLang="zh-TW" sz="2400" baseline="30000">
                <a:latin typeface="Arial Black" pitchFamily="34" charset="0"/>
              </a:rPr>
              <a:t>+</a:t>
            </a:r>
            <a:r>
              <a:rPr lang="en-US" altLang="zh-TW" sz="2400"/>
              <a:t>={C} yield </a:t>
            </a:r>
            <a:r>
              <a:rPr lang="en-US" altLang="zh-TW" sz="2400" i="1"/>
              <a:t>nothing</a:t>
            </a:r>
            <a:endParaRPr lang="en-US" altLang="zh-TW" sz="2400"/>
          </a:p>
          <a:p>
            <a:r>
              <a:rPr lang="en-US" altLang="zh-TW" sz="2400"/>
              <a:t>{A,C}</a:t>
            </a:r>
            <a:r>
              <a:rPr lang="en-US" altLang="zh-TW" sz="2400" baseline="30000">
                <a:latin typeface="Arial Black" pitchFamily="34" charset="0"/>
              </a:rPr>
              <a:t>+</a:t>
            </a:r>
            <a:r>
              <a:rPr lang="en-US" altLang="zh-TW" sz="2400"/>
              <a:t>={A,B,C} yield </a:t>
            </a:r>
            <a:r>
              <a:rPr lang="en-US" altLang="zh-TW" sz="2400">
                <a:solidFill>
                  <a:srgbClr val="0000FF"/>
                </a:solidFill>
              </a:rPr>
              <a:t>AC</a:t>
            </a:r>
            <a:r>
              <a:rPr lang="en-US" altLang="zh-TW" sz="240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TW" sz="2400">
                <a:solidFill>
                  <a:srgbClr val="0000FF"/>
                </a:solidFill>
              </a:rPr>
              <a:t>B</a:t>
            </a:r>
            <a:r>
              <a:rPr lang="en-US" altLang="zh-TW" sz="2400"/>
              <a:t> </a:t>
            </a:r>
          </a:p>
        </p:txBody>
      </p:sp>
      <p:grpSp>
        <p:nvGrpSpPr>
          <p:cNvPr id="200708" name="Group 4"/>
          <p:cNvGrpSpPr>
            <a:grpSpLocks/>
          </p:cNvGrpSpPr>
          <p:nvPr/>
        </p:nvGrpSpPr>
        <p:grpSpPr bwMode="auto">
          <a:xfrm>
            <a:off x="4500563" y="3716338"/>
            <a:ext cx="647700" cy="576262"/>
            <a:chOff x="2835" y="2296"/>
            <a:chExt cx="408" cy="363"/>
          </a:xfrm>
        </p:grpSpPr>
        <p:sp>
          <p:nvSpPr>
            <p:cNvPr id="200709" name="Line 5"/>
            <p:cNvSpPr>
              <a:spLocks noChangeShapeType="1"/>
            </p:cNvSpPr>
            <p:nvPr/>
          </p:nvSpPr>
          <p:spPr bwMode="auto">
            <a:xfrm flipV="1">
              <a:off x="2835" y="2296"/>
              <a:ext cx="408" cy="3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00710" name="Line 6"/>
            <p:cNvSpPr>
              <a:spLocks noChangeShapeType="1"/>
            </p:cNvSpPr>
            <p:nvPr/>
          </p:nvSpPr>
          <p:spPr bwMode="auto">
            <a:xfrm>
              <a:off x="2835" y="2341"/>
              <a:ext cx="408" cy="31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grpSp>
        <p:nvGrpSpPr>
          <p:cNvPr id="200711" name="Group 7"/>
          <p:cNvGrpSpPr>
            <a:grpSpLocks/>
          </p:cNvGrpSpPr>
          <p:nvPr/>
        </p:nvGrpSpPr>
        <p:grpSpPr bwMode="auto">
          <a:xfrm>
            <a:off x="4932363" y="4652963"/>
            <a:ext cx="647700" cy="576262"/>
            <a:chOff x="2835" y="2296"/>
            <a:chExt cx="408" cy="363"/>
          </a:xfrm>
        </p:grpSpPr>
        <p:sp>
          <p:nvSpPr>
            <p:cNvPr id="200712" name="Line 8"/>
            <p:cNvSpPr>
              <a:spLocks noChangeShapeType="1"/>
            </p:cNvSpPr>
            <p:nvPr/>
          </p:nvSpPr>
          <p:spPr bwMode="auto">
            <a:xfrm flipV="1">
              <a:off x="2835" y="2296"/>
              <a:ext cx="408" cy="3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00713" name="Line 9"/>
            <p:cNvSpPr>
              <a:spLocks noChangeShapeType="1"/>
            </p:cNvSpPr>
            <p:nvPr/>
          </p:nvSpPr>
          <p:spPr bwMode="auto">
            <a:xfrm>
              <a:off x="2835" y="2341"/>
              <a:ext cx="408" cy="31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2274-D0CA-44CE-A00A-8BFC5394D312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836613"/>
            <a:ext cx="7315200" cy="838200"/>
          </a:xfrm>
        </p:spPr>
        <p:txBody>
          <a:bodyPr/>
          <a:lstStyle/>
          <a:p>
            <a:r>
              <a:rPr lang="en-US" altLang="zh-TW"/>
              <a:t>A Geometric View of FD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Imagine the set of </a:t>
            </a:r>
            <a:r>
              <a:rPr lang="en-US" altLang="zh-TW" i="1">
                <a:solidFill>
                  <a:srgbClr val="0000FF"/>
                </a:solidFill>
              </a:rPr>
              <a:t>all instances of a particular relation.</a:t>
            </a:r>
          </a:p>
          <a:p>
            <a:r>
              <a:rPr lang="en-US" altLang="zh-TW"/>
              <a:t>That is, all finite sets of tuples that have the </a:t>
            </a:r>
            <a:r>
              <a:rPr lang="en-US" altLang="zh-TW" i="1">
                <a:solidFill>
                  <a:srgbClr val="0000FF"/>
                </a:solidFill>
              </a:rPr>
              <a:t>proper number of components.</a:t>
            </a:r>
          </a:p>
          <a:p>
            <a:r>
              <a:rPr lang="en-US" altLang="zh-TW"/>
              <a:t>Each instance is a point in this space.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8D5B-4317-4DD4-A15A-680FCB6AB7D5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R(A,B)</a:t>
            </a:r>
          </a:p>
        </p:txBody>
      </p:sp>
      <p:sp>
        <p:nvSpPr>
          <p:cNvPr id="204803" name="Oval 3"/>
          <p:cNvSpPr>
            <a:spLocks noChangeArrowheads="1"/>
          </p:cNvSpPr>
          <p:nvPr/>
        </p:nvSpPr>
        <p:spPr bwMode="auto">
          <a:xfrm>
            <a:off x="2279650" y="2130425"/>
            <a:ext cx="5029200" cy="3962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3840163" y="2792413"/>
            <a:ext cx="1706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latin typeface="Arial Black" pitchFamily="34" charset="0"/>
              </a:rPr>
              <a:t>{(1,2),(3,4)}</a:t>
            </a:r>
          </a:p>
        </p:txBody>
      </p:sp>
      <p:sp>
        <p:nvSpPr>
          <p:cNvPr id="204805" name="Text Box 5"/>
          <p:cNvSpPr txBox="1">
            <a:spLocks noChangeArrowheads="1"/>
          </p:cNvSpPr>
          <p:nvPr/>
        </p:nvSpPr>
        <p:spPr bwMode="auto">
          <a:xfrm>
            <a:off x="3398838" y="3852863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latin typeface="Arial Black" pitchFamily="34" charset="0"/>
              </a:rPr>
              <a:t>{}</a:t>
            </a:r>
          </a:p>
        </p:txBody>
      </p:sp>
      <p:sp>
        <p:nvSpPr>
          <p:cNvPr id="204806" name="Text Box 6"/>
          <p:cNvSpPr txBox="1">
            <a:spLocks noChangeArrowheads="1"/>
          </p:cNvSpPr>
          <p:nvPr/>
        </p:nvSpPr>
        <p:spPr bwMode="auto">
          <a:xfrm>
            <a:off x="3708400" y="4811713"/>
            <a:ext cx="2579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latin typeface="Arial Black" pitchFamily="34" charset="0"/>
              </a:rPr>
              <a:t>{(1,2), (3,4), (1,3)}</a:t>
            </a:r>
          </a:p>
        </p:txBody>
      </p:sp>
      <p:sp>
        <p:nvSpPr>
          <p:cNvPr id="204807" name="Text Box 7"/>
          <p:cNvSpPr txBox="1">
            <a:spLocks noChangeArrowheads="1"/>
          </p:cNvSpPr>
          <p:nvPr/>
        </p:nvSpPr>
        <p:spPr bwMode="auto">
          <a:xfrm>
            <a:off x="5684838" y="3776663"/>
            <a:ext cx="1001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latin typeface="Arial Black" pitchFamily="34" charset="0"/>
              </a:rPr>
              <a:t>{(5,1)}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autoUpdateAnimBg="0"/>
      <p:bldP spid="204805" grpId="0" autoUpdateAnimBg="0"/>
      <p:bldP spid="204806" grpId="0" autoUpdateAnimBg="0"/>
      <p:bldP spid="204807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2EF2-23DB-46BB-AAE8-112F2BFF3F50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620713"/>
            <a:ext cx="7315200" cy="1223962"/>
          </a:xfrm>
        </p:spPr>
        <p:txBody>
          <a:bodyPr/>
          <a:lstStyle/>
          <a:p>
            <a:r>
              <a:rPr lang="en-US" altLang="zh-TW"/>
              <a:t>An FD is a Subset of Instances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315200" cy="4191000"/>
          </a:xfrm>
        </p:spPr>
        <p:txBody>
          <a:bodyPr/>
          <a:lstStyle/>
          <a:p>
            <a:pPr marL="609600" indent="-609600"/>
            <a:r>
              <a:rPr lang="en-US" altLang="zh-TW"/>
              <a:t>For each FD </a:t>
            </a:r>
            <a:r>
              <a:rPr lang="en-US" altLang="zh-TW" i="1"/>
              <a:t>X</a:t>
            </a:r>
            <a:r>
              <a:rPr lang="en-US" altLang="zh-TW"/>
              <a:t>→</a:t>
            </a:r>
            <a:r>
              <a:rPr lang="en-US" altLang="zh-TW" i="1"/>
              <a:t>A</a:t>
            </a:r>
            <a:r>
              <a:rPr lang="en-US" altLang="zh-TW"/>
              <a:t>  there is a subset of all instances that satisfy the FD.</a:t>
            </a:r>
          </a:p>
          <a:p>
            <a:pPr marL="609600" indent="-609600"/>
            <a:r>
              <a:rPr lang="en-US" altLang="zh-TW"/>
              <a:t>We can represent an FD by a region in the space.</a:t>
            </a:r>
          </a:p>
          <a:p>
            <a:pPr marL="609600" indent="-609600"/>
            <a:r>
              <a:rPr lang="en-US" altLang="zh-TW" i="1">
                <a:solidFill>
                  <a:srgbClr val="0000FF"/>
                </a:solidFill>
              </a:rPr>
              <a:t>Trivial FD</a:t>
            </a:r>
            <a:r>
              <a:rPr lang="en-US" altLang="zh-TW"/>
              <a:t> : an FD that is represented by the entire space.</a:t>
            </a:r>
          </a:p>
          <a:p>
            <a:pPr marL="990600" lvl="1" indent="-533400"/>
            <a:r>
              <a:rPr lang="en-US" altLang="zh-TW"/>
              <a:t>Example: </a:t>
            </a:r>
            <a:r>
              <a:rPr lang="en-US" altLang="zh-TW" i="1"/>
              <a:t>A</a:t>
            </a:r>
            <a:r>
              <a:rPr lang="en-US" altLang="zh-TW"/>
              <a:t>→</a:t>
            </a:r>
            <a:r>
              <a:rPr lang="en-US" altLang="zh-TW" i="1"/>
              <a:t>A</a:t>
            </a:r>
            <a:r>
              <a:rPr lang="en-US" altLang="zh-TW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99FD-605D-4395-86F1-40BCC45E90E4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A→B for R(A,B)</a:t>
            </a:r>
          </a:p>
        </p:txBody>
      </p:sp>
      <p:sp>
        <p:nvSpPr>
          <p:cNvPr id="208899" name="Oval 3"/>
          <p:cNvSpPr>
            <a:spLocks noChangeArrowheads="1"/>
          </p:cNvSpPr>
          <p:nvPr/>
        </p:nvSpPr>
        <p:spPr bwMode="auto">
          <a:xfrm>
            <a:off x="2286000" y="2438400"/>
            <a:ext cx="502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3641725" y="297815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latin typeface="Tahoma" pitchFamily="34" charset="0"/>
              </a:rPr>
              <a:t>{(1,2), (3,4)}</a:t>
            </a:r>
          </a:p>
        </p:txBody>
      </p:sp>
      <p:sp>
        <p:nvSpPr>
          <p:cNvPr id="208901" name="Text Box 5"/>
          <p:cNvSpPr txBox="1">
            <a:spLocks noChangeArrowheads="1"/>
          </p:cNvSpPr>
          <p:nvPr/>
        </p:nvSpPr>
        <p:spPr bwMode="auto">
          <a:xfrm>
            <a:off x="3200400" y="4038600"/>
            <a:ext cx="428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latin typeface="Tahoma" pitchFamily="34" charset="0"/>
              </a:rPr>
              <a:t>{}</a:t>
            </a:r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3505200" y="5334000"/>
            <a:ext cx="2378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latin typeface="Tahoma" pitchFamily="34" charset="0"/>
              </a:rPr>
              <a:t>{(1,2), (3,4), (1,3)}</a:t>
            </a:r>
          </a:p>
        </p:txBody>
      </p:sp>
      <p:sp>
        <p:nvSpPr>
          <p:cNvPr id="208903" name="Text Box 7"/>
          <p:cNvSpPr txBox="1">
            <a:spLocks noChangeArrowheads="1"/>
          </p:cNvSpPr>
          <p:nvPr/>
        </p:nvSpPr>
        <p:spPr bwMode="auto">
          <a:xfrm>
            <a:off x="5486400" y="3962400"/>
            <a:ext cx="974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latin typeface="Tahoma" pitchFamily="34" charset="0"/>
              </a:rPr>
              <a:t>{(5,1)}</a:t>
            </a:r>
          </a:p>
        </p:txBody>
      </p:sp>
      <p:sp>
        <p:nvSpPr>
          <p:cNvPr id="208904" name="AutoShape 8"/>
          <p:cNvSpPr>
            <a:spLocks noChangeArrowheads="1"/>
          </p:cNvSpPr>
          <p:nvPr/>
        </p:nvSpPr>
        <p:spPr bwMode="auto">
          <a:xfrm>
            <a:off x="3200400" y="2895600"/>
            <a:ext cx="3276600" cy="1905000"/>
          </a:xfrm>
          <a:prstGeom prst="roundRect">
            <a:avLst>
              <a:gd name="adj" fmla="val 16667"/>
            </a:avLst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>
                <a:latin typeface="Tahoma" pitchFamily="34" charset="0"/>
              </a:rPr>
              <a:t>A </a:t>
            </a:r>
            <a:r>
              <a:rPr lang="en-US" altLang="zh-TW">
                <a:latin typeface="Arial Black" pitchFamily="34" charset="0"/>
              </a:rPr>
              <a:t>→</a:t>
            </a:r>
            <a:r>
              <a:rPr lang="en-US" altLang="zh-TW">
                <a:latin typeface="Tahoma" pitchFamily="34" charset="0"/>
              </a:rPr>
              <a:t>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4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083C-D350-48A5-BB85-D82D7D3CB16C}" type="slidenum">
              <a:rPr lang="en-US" altLang="zh-TW"/>
              <a:pPr/>
              <a:t>46</a:t>
            </a:fld>
            <a:endParaRPr lang="en-US" altLang="zh-TW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Representing Sets of FD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If each FD is a set of relation instances, then a collection of FD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s corresponds to the intersection of those sets.</a:t>
            </a:r>
          </a:p>
          <a:p>
            <a:pPr lvl="1"/>
            <a:r>
              <a:rPr lang="en-US" altLang="zh-TW"/>
              <a:t>Intersection = all instances that satisfy all of the FD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9946-DA0B-46DE-8293-85C6130FD638}" type="slidenum">
              <a:rPr lang="en-US" altLang="zh-TW"/>
              <a:pPr/>
              <a:t>47</a:t>
            </a:fld>
            <a:endParaRPr lang="en-US" altLang="zh-TW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212995" name="Oval 3"/>
          <p:cNvSpPr>
            <a:spLocks noChangeArrowheads="1"/>
          </p:cNvSpPr>
          <p:nvPr/>
        </p:nvSpPr>
        <p:spPr bwMode="auto">
          <a:xfrm>
            <a:off x="2484438" y="2209800"/>
            <a:ext cx="6019800" cy="419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2996" name="Oval 4"/>
          <p:cNvSpPr>
            <a:spLocks noChangeArrowheads="1"/>
          </p:cNvSpPr>
          <p:nvPr/>
        </p:nvSpPr>
        <p:spPr bwMode="auto">
          <a:xfrm>
            <a:off x="4900613" y="3352800"/>
            <a:ext cx="2438400" cy="1981200"/>
          </a:xfrm>
          <a:prstGeom prst="ellipse">
            <a:avLst/>
          </a:prstGeom>
          <a:solidFill>
            <a:srgbClr val="FFFF99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zh-TW">
              <a:latin typeface="Tahoma" pitchFamily="34" charset="0"/>
            </a:endParaRPr>
          </a:p>
        </p:txBody>
      </p:sp>
      <p:sp>
        <p:nvSpPr>
          <p:cNvPr id="212997" name="Oval 5"/>
          <p:cNvSpPr>
            <a:spLocks noChangeArrowheads="1"/>
          </p:cNvSpPr>
          <p:nvPr/>
        </p:nvSpPr>
        <p:spPr bwMode="auto">
          <a:xfrm>
            <a:off x="4595813" y="4191000"/>
            <a:ext cx="1905000" cy="2057400"/>
          </a:xfrm>
          <a:prstGeom prst="ellipse">
            <a:avLst/>
          </a:prstGeom>
          <a:solidFill>
            <a:srgbClr val="FF99CC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zh-TW">
              <a:latin typeface="Tahoma" pitchFamily="34" charset="0"/>
            </a:endParaRPr>
          </a:p>
        </p:txBody>
      </p:sp>
      <p:sp>
        <p:nvSpPr>
          <p:cNvPr id="212998" name="Oval 6"/>
          <p:cNvSpPr>
            <a:spLocks noChangeArrowheads="1"/>
          </p:cNvSpPr>
          <p:nvPr/>
        </p:nvSpPr>
        <p:spPr bwMode="auto">
          <a:xfrm>
            <a:off x="3605213" y="2895600"/>
            <a:ext cx="2209800" cy="2133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zh-TW">
              <a:latin typeface="Tahoma" pitchFamily="34" charset="0"/>
            </a:endParaRPr>
          </a:p>
        </p:txBody>
      </p:sp>
      <p:sp>
        <p:nvSpPr>
          <p:cNvPr id="212999" name="Text Box 7"/>
          <p:cNvSpPr txBox="1">
            <a:spLocks noChangeArrowheads="1"/>
          </p:cNvSpPr>
          <p:nvPr/>
        </p:nvSpPr>
        <p:spPr bwMode="auto">
          <a:xfrm>
            <a:off x="1014413" y="1828800"/>
            <a:ext cx="2832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Instances satisfying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A</a:t>
            </a:r>
            <a:r>
              <a:rPr lang="en-US" altLang="zh-TW"/>
              <a:t>→</a:t>
            </a:r>
            <a:r>
              <a:rPr lang="en-US" altLang="zh-TW">
                <a:latin typeface="Tahoma" pitchFamily="34" charset="0"/>
              </a:rPr>
              <a:t>B, B</a:t>
            </a:r>
            <a:r>
              <a:rPr lang="en-US" altLang="zh-TW"/>
              <a:t>→</a:t>
            </a:r>
            <a:r>
              <a:rPr lang="en-US" altLang="zh-TW">
                <a:latin typeface="Tahoma" pitchFamily="34" charset="0"/>
              </a:rPr>
              <a:t>C, and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CD</a:t>
            </a:r>
            <a:r>
              <a:rPr lang="en-US" altLang="zh-TW"/>
              <a:t>→</a:t>
            </a:r>
            <a:r>
              <a:rPr lang="en-US" altLang="zh-TW">
                <a:latin typeface="Tahoma" pitchFamily="34" charset="0"/>
              </a:rPr>
              <a:t>A</a:t>
            </a:r>
          </a:p>
        </p:txBody>
      </p:sp>
      <p:sp>
        <p:nvSpPr>
          <p:cNvPr id="213000" name="Line 8"/>
          <p:cNvSpPr>
            <a:spLocks noChangeShapeType="1"/>
          </p:cNvSpPr>
          <p:nvPr/>
        </p:nvSpPr>
        <p:spPr bwMode="auto">
          <a:xfrm>
            <a:off x="2538413" y="2743200"/>
            <a:ext cx="274320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3001" name="Text Box 9"/>
          <p:cNvSpPr txBox="1">
            <a:spLocks noChangeArrowheads="1"/>
          </p:cNvSpPr>
          <p:nvPr/>
        </p:nvSpPr>
        <p:spPr bwMode="auto">
          <a:xfrm>
            <a:off x="4192588" y="3241675"/>
            <a:ext cx="96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 Black" pitchFamily="34" charset="0"/>
              </a:rPr>
              <a:t>A→B</a:t>
            </a:r>
          </a:p>
        </p:txBody>
      </p:sp>
      <p:sp>
        <p:nvSpPr>
          <p:cNvPr id="213002" name="Text Box 10"/>
          <p:cNvSpPr txBox="1">
            <a:spLocks noChangeArrowheads="1"/>
          </p:cNvSpPr>
          <p:nvPr/>
        </p:nvSpPr>
        <p:spPr bwMode="auto">
          <a:xfrm>
            <a:off x="5940425" y="3716338"/>
            <a:ext cx="96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 Black" pitchFamily="34" charset="0"/>
              </a:rPr>
              <a:t>B→C</a:t>
            </a:r>
          </a:p>
        </p:txBody>
      </p:sp>
      <p:sp>
        <p:nvSpPr>
          <p:cNvPr id="213003" name="Rectangle 11"/>
          <p:cNvSpPr>
            <a:spLocks noChangeArrowheads="1"/>
          </p:cNvSpPr>
          <p:nvPr/>
        </p:nvSpPr>
        <p:spPr bwMode="auto">
          <a:xfrm>
            <a:off x="5003800" y="5453063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 Black" pitchFamily="34" charset="0"/>
              </a:rPr>
              <a:t>CD→A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6" grpId="0" animBg="1" autoUpdateAnimBg="0"/>
      <p:bldP spid="212997" grpId="0" animBg="1" autoUpdateAnimBg="0"/>
      <p:bldP spid="212998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85BD8-5AEF-4CBB-96D5-60F892C104BF}" type="slidenum">
              <a:rPr lang="en-US" altLang="zh-TW"/>
              <a:pPr/>
              <a:t>48</a:t>
            </a:fld>
            <a:endParaRPr lang="en-US" altLang="zh-TW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549275"/>
            <a:ext cx="7315200" cy="838200"/>
          </a:xfrm>
        </p:spPr>
        <p:txBody>
          <a:bodyPr/>
          <a:lstStyle/>
          <a:p>
            <a:r>
              <a:rPr lang="en-US" altLang="zh-TW"/>
              <a:t>Implication of FD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73238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If an FD </a:t>
            </a:r>
            <a:r>
              <a:rPr lang="en-US" altLang="zh-TW" i="1"/>
              <a:t>Y</a:t>
            </a:r>
            <a:r>
              <a:rPr lang="en-US" altLang="zh-TW"/>
              <a:t>→</a:t>
            </a:r>
            <a:r>
              <a:rPr lang="en-US" altLang="zh-TW" i="1"/>
              <a:t>B</a:t>
            </a:r>
            <a:r>
              <a:rPr lang="en-US" altLang="zh-TW"/>
              <a:t>  follows from FD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s </a:t>
            </a:r>
            <a:r>
              <a:rPr lang="en-US" altLang="zh-TW" i="1"/>
              <a:t>X</a:t>
            </a:r>
            <a:r>
              <a:rPr lang="en-US" altLang="zh-TW" baseline="-25000"/>
              <a:t>1</a:t>
            </a:r>
            <a:r>
              <a:rPr lang="en-US" altLang="zh-TW"/>
              <a:t>→</a:t>
            </a:r>
            <a:r>
              <a:rPr lang="en-US" altLang="zh-TW" i="1"/>
              <a:t>A</a:t>
            </a:r>
            <a:r>
              <a:rPr lang="en-US" altLang="zh-TW" baseline="-25000"/>
              <a:t>1</a:t>
            </a:r>
            <a:r>
              <a:rPr lang="en-US" altLang="zh-TW"/>
              <a:t>,</a:t>
            </a:r>
            <a:r>
              <a:rPr lang="en-US" altLang="zh-TW">
                <a:latin typeface="Tahoma"/>
              </a:rPr>
              <a:t>…</a:t>
            </a:r>
            <a:r>
              <a:rPr lang="en-US" altLang="zh-TW"/>
              <a:t>, </a:t>
            </a:r>
            <a:r>
              <a:rPr lang="en-US" altLang="zh-TW" i="1"/>
              <a:t>X</a:t>
            </a:r>
            <a:r>
              <a:rPr lang="en-US" altLang="zh-TW" i="1" baseline="-25000"/>
              <a:t>n </a:t>
            </a:r>
            <a:r>
              <a:rPr lang="en-US" altLang="zh-TW"/>
              <a:t>→</a:t>
            </a:r>
            <a:r>
              <a:rPr lang="en-US" altLang="zh-TW" i="1"/>
              <a:t>A</a:t>
            </a:r>
            <a:r>
              <a:rPr lang="en-US" altLang="zh-TW" i="1" baseline="-25000"/>
              <a:t>n </a:t>
            </a:r>
            <a:r>
              <a:rPr lang="en-US" altLang="zh-TW"/>
              <a:t>, then the region in the space of instances for </a:t>
            </a:r>
            <a:r>
              <a:rPr lang="en-US" altLang="zh-TW" i="1"/>
              <a:t>Y</a:t>
            </a:r>
            <a:r>
              <a:rPr lang="en-US" altLang="zh-TW"/>
              <a:t>→</a:t>
            </a:r>
            <a:r>
              <a:rPr lang="en-US" altLang="zh-TW" i="1"/>
              <a:t>B</a:t>
            </a:r>
            <a:r>
              <a:rPr lang="en-US" altLang="zh-TW"/>
              <a:t>  must include the intersection of the regions for the FD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s </a:t>
            </a:r>
            <a:r>
              <a:rPr lang="en-US" altLang="zh-TW" i="1"/>
              <a:t>X</a:t>
            </a:r>
            <a:r>
              <a:rPr lang="en-US" altLang="zh-TW" i="1" baseline="-25000"/>
              <a:t>i</a:t>
            </a:r>
            <a:r>
              <a:rPr lang="en-US" altLang="zh-TW" baseline="-25000"/>
              <a:t> </a:t>
            </a:r>
            <a:r>
              <a:rPr lang="en-US" altLang="zh-TW"/>
              <a:t>→</a:t>
            </a:r>
            <a:r>
              <a:rPr lang="en-US" altLang="zh-TW" baseline="-25000"/>
              <a:t> </a:t>
            </a:r>
            <a:r>
              <a:rPr lang="en-US" altLang="zh-TW" i="1"/>
              <a:t>A</a:t>
            </a:r>
            <a:r>
              <a:rPr lang="en-US" altLang="zh-TW" i="1" baseline="-25000"/>
              <a:t>i </a:t>
            </a:r>
            <a:r>
              <a:rPr lang="en-US" altLang="zh-TW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That is, every instance satisfying all the FD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s </a:t>
            </a:r>
            <a:r>
              <a:rPr lang="en-US" altLang="zh-TW" i="1"/>
              <a:t>X</a:t>
            </a:r>
            <a:r>
              <a:rPr lang="en-US" altLang="zh-TW" i="1" baseline="-25000"/>
              <a:t>i</a:t>
            </a:r>
            <a:r>
              <a:rPr lang="en-US" altLang="zh-TW" baseline="-25000"/>
              <a:t> </a:t>
            </a:r>
            <a:r>
              <a:rPr lang="en-US" altLang="zh-TW"/>
              <a:t>→</a:t>
            </a:r>
            <a:r>
              <a:rPr lang="en-US" altLang="zh-TW" i="1"/>
              <a:t>A</a:t>
            </a:r>
            <a:r>
              <a:rPr lang="en-US" altLang="zh-TW" i="1" baseline="-25000"/>
              <a:t>i  </a:t>
            </a:r>
            <a:r>
              <a:rPr lang="en-US" altLang="zh-TW"/>
              <a:t>surely satisfies </a:t>
            </a:r>
            <a:r>
              <a:rPr lang="en-US" altLang="zh-TW" i="1"/>
              <a:t>Y</a:t>
            </a:r>
            <a:r>
              <a:rPr lang="en-US" altLang="zh-TW"/>
              <a:t>→</a:t>
            </a:r>
            <a:r>
              <a:rPr lang="en-US" altLang="zh-TW" i="1"/>
              <a:t>B</a:t>
            </a:r>
            <a:r>
              <a:rPr lang="en-US" altLang="zh-TW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But an instance could satisfy </a:t>
            </a:r>
            <a:r>
              <a:rPr lang="en-US" altLang="zh-TW" i="1"/>
              <a:t>Y</a:t>
            </a:r>
            <a:r>
              <a:rPr lang="en-US" altLang="zh-TW"/>
              <a:t>→</a:t>
            </a:r>
            <a:r>
              <a:rPr lang="en-US" altLang="zh-TW" i="1"/>
              <a:t>B</a:t>
            </a:r>
            <a:r>
              <a:rPr lang="en-US" altLang="zh-TW"/>
              <a:t>, yet not be in this intersection.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81FB-24A5-475F-8454-C856558AE603}" type="slidenum">
              <a:rPr lang="en-US" altLang="zh-TW"/>
              <a:pPr/>
              <a:t>49</a:t>
            </a:fld>
            <a:endParaRPr lang="en-US" altLang="zh-TW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217091" name="Oval 3"/>
          <p:cNvSpPr>
            <a:spLocks noChangeArrowheads="1"/>
          </p:cNvSpPr>
          <p:nvPr/>
        </p:nvSpPr>
        <p:spPr bwMode="auto">
          <a:xfrm>
            <a:off x="2008188" y="2209800"/>
            <a:ext cx="6019800" cy="419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7092" name="Oval 4"/>
          <p:cNvSpPr>
            <a:spLocks noChangeArrowheads="1"/>
          </p:cNvSpPr>
          <p:nvPr/>
        </p:nvSpPr>
        <p:spPr bwMode="auto">
          <a:xfrm>
            <a:off x="2541588" y="2895600"/>
            <a:ext cx="2971800" cy="2895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zh-TW">
              <a:latin typeface="Tahoma" pitchFamily="34" charset="0"/>
            </a:endParaRPr>
          </a:p>
        </p:txBody>
      </p:sp>
      <p:sp>
        <p:nvSpPr>
          <p:cNvPr id="217093" name="Oval 5"/>
          <p:cNvSpPr>
            <a:spLocks noChangeArrowheads="1"/>
          </p:cNvSpPr>
          <p:nvPr/>
        </p:nvSpPr>
        <p:spPr bwMode="auto">
          <a:xfrm>
            <a:off x="4217988" y="2743200"/>
            <a:ext cx="3200400" cy="32766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zh-TW">
              <a:latin typeface="Tahoma" pitchFamily="34" charset="0"/>
            </a:endParaRPr>
          </a:p>
        </p:txBody>
      </p:sp>
      <p:sp>
        <p:nvSpPr>
          <p:cNvPr id="217094" name="Oval 6"/>
          <p:cNvSpPr>
            <a:spLocks noChangeArrowheads="1"/>
          </p:cNvSpPr>
          <p:nvPr/>
        </p:nvSpPr>
        <p:spPr bwMode="auto">
          <a:xfrm>
            <a:off x="3913188" y="2819400"/>
            <a:ext cx="1905000" cy="29718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>
                <a:latin typeface="Arial Black" pitchFamily="34" charset="0"/>
              </a:rPr>
              <a:t>A→C</a:t>
            </a:r>
          </a:p>
        </p:txBody>
      </p:sp>
      <p:sp>
        <p:nvSpPr>
          <p:cNvPr id="217095" name="Text Box 7"/>
          <p:cNvSpPr txBox="1">
            <a:spLocks noChangeArrowheads="1"/>
          </p:cNvSpPr>
          <p:nvPr/>
        </p:nvSpPr>
        <p:spPr bwMode="auto">
          <a:xfrm>
            <a:off x="2962275" y="4051300"/>
            <a:ext cx="96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 Black" pitchFamily="34" charset="0"/>
              </a:rPr>
              <a:t>A</a:t>
            </a:r>
            <a:r>
              <a:rPr lang="en-US" altLang="zh-TW"/>
              <a:t>→</a:t>
            </a:r>
            <a:r>
              <a:rPr lang="en-US" altLang="zh-TW">
                <a:latin typeface="Arial Black" pitchFamily="34" charset="0"/>
              </a:rPr>
              <a:t>B</a:t>
            </a:r>
          </a:p>
        </p:txBody>
      </p:sp>
      <p:sp>
        <p:nvSpPr>
          <p:cNvPr id="217096" name="Text Box 8"/>
          <p:cNvSpPr txBox="1">
            <a:spLocks noChangeArrowheads="1"/>
          </p:cNvSpPr>
          <p:nvPr/>
        </p:nvSpPr>
        <p:spPr bwMode="auto">
          <a:xfrm>
            <a:off x="6011863" y="4149725"/>
            <a:ext cx="96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 Black" pitchFamily="34" charset="0"/>
              </a:rPr>
              <a:t>B</a:t>
            </a:r>
            <a:r>
              <a:rPr lang="en-US" altLang="zh-TW"/>
              <a:t>→</a:t>
            </a:r>
            <a:r>
              <a:rPr lang="en-US" altLang="zh-TW">
                <a:latin typeface="Arial Black" pitchFamily="34" charset="0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4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CE73-1716-4825-99D4-29283CE8C0C7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title"/>
          </p:nvPr>
        </p:nvSpPr>
        <p:spPr>
          <a:xfrm>
            <a:off x="1258888" y="908050"/>
            <a:ext cx="7315200" cy="838200"/>
          </a:xfrm>
        </p:spPr>
        <p:txBody>
          <a:bodyPr/>
          <a:lstStyle/>
          <a:p>
            <a:r>
              <a:rPr lang="en-US" altLang="zh-TW"/>
              <a:t>Shorthand</a:t>
            </a:r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/>
              <a:t>A</a:t>
            </a:r>
            <a:r>
              <a:rPr lang="en-US" altLang="zh-TW" baseline="-25000"/>
              <a:t>1 </a:t>
            </a:r>
            <a:r>
              <a:rPr lang="en-US" altLang="zh-TW"/>
              <a:t>A</a:t>
            </a:r>
            <a:r>
              <a:rPr lang="en-US" altLang="zh-TW" baseline="-25000"/>
              <a:t>2 </a:t>
            </a:r>
            <a:r>
              <a:rPr lang="en-US" altLang="zh-TW"/>
              <a:t>…A</a:t>
            </a:r>
            <a:r>
              <a:rPr lang="en-US" altLang="zh-TW" baseline="-25000"/>
              <a:t>n</a:t>
            </a:r>
            <a:r>
              <a:rPr lang="en-US" altLang="zh-TW"/>
              <a:t>→B</a:t>
            </a:r>
            <a:r>
              <a:rPr lang="en-US" altLang="zh-TW" baseline="-25000"/>
              <a:t>1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A</a:t>
            </a:r>
            <a:r>
              <a:rPr lang="en-US" altLang="zh-TW" baseline="-25000"/>
              <a:t>1 </a:t>
            </a:r>
            <a:r>
              <a:rPr lang="en-US" altLang="zh-TW"/>
              <a:t>A</a:t>
            </a:r>
            <a:r>
              <a:rPr lang="en-US" altLang="zh-TW" baseline="-25000"/>
              <a:t>2 </a:t>
            </a:r>
            <a:r>
              <a:rPr lang="en-US" altLang="zh-TW"/>
              <a:t>…A</a:t>
            </a:r>
            <a:r>
              <a:rPr lang="en-US" altLang="zh-TW" baseline="-25000"/>
              <a:t>n</a:t>
            </a:r>
            <a:r>
              <a:rPr lang="en-US" altLang="zh-TW"/>
              <a:t>→B</a:t>
            </a:r>
            <a:r>
              <a:rPr lang="en-US" altLang="zh-TW" baseline="-25000"/>
              <a:t>2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A</a:t>
            </a:r>
            <a:r>
              <a:rPr lang="en-US" altLang="zh-TW" baseline="-25000"/>
              <a:t>1 </a:t>
            </a:r>
            <a:r>
              <a:rPr lang="en-US" altLang="zh-TW"/>
              <a:t>A</a:t>
            </a:r>
            <a:r>
              <a:rPr lang="en-US" altLang="zh-TW" baseline="-25000"/>
              <a:t>2 </a:t>
            </a:r>
            <a:r>
              <a:rPr lang="en-US" altLang="zh-TW"/>
              <a:t>…A</a:t>
            </a:r>
            <a:r>
              <a:rPr lang="en-US" altLang="zh-TW" baseline="-25000"/>
              <a:t>n</a:t>
            </a:r>
            <a:r>
              <a:rPr lang="en-US" altLang="zh-TW"/>
              <a:t>→B</a:t>
            </a:r>
            <a:r>
              <a:rPr lang="en-US" altLang="zh-TW" baseline="-25000"/>
              <a:t>3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…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A</a:t>
            </a:r>
            <a:r>
              <a:rPr lang="en-US" altLang="zh-TW" baseline="-25000"/>
              <a:t>1 </a:t>
            </a:r>
            <a:r>
              <a:rPr lang="en-US" altLang="zh-TW"/>
              <a:t>A</a:t>
            </a:r>
            <a:r>
              <a:rPr lang="en-US" altLang="zh-TW" baseline="-25000"/>
              <a:t>2 </a:t>
            </a:r>
            <a:r>
              <a:rPr lang="en-US" altLang="zh-TW"/>
              <a:t>…A</a:t>
            </a:r>
            <a:r>
              <a:rPr lang="en-US" altLang="zh-TW" baseline="-25000"/>
              <a:t>n</a:t>
            </a:r>
            <a:r>
              <a:rPr lang="en-US" altLang="zh-TW"/>
              <a:t>→B</a:t>
            </a:r>
            <a:r>
              <a:rPr lang="en-US" altLang="zh-TW" baseline="-25000"/>
              <a:t>m</a:t>
            </a:r>
          </a:p>
          <a:p>
            <a:pPr>
              <a:buFont typeface="Wingdings" pitchFamily="2" charset="2"/>
              <a:buNone/>
            </a:pPr>
            <a:endParaRPr lang="en-US" altLang="zh-TW" baseline="-25000"/>
          </a:p>
          <a:p>
            <a:pPr>
              <a:buFont typeface="Wingdings" pitchFamily="2" charset="2"/>
              <a:buNone/>
            </a:pPr>
            <a:r>
              <a:rPr lang="zh-TW" altLang="en-US"/>
              <a:t>＝</a:t>
            </a:r>
            <a:r>
              <a:rPr lang="en-US" altLang="zh-TW"/>
              <a:t>&gt; A</a:t>
            </a:r>
            <a:r>
              <a:rPr lang="en-US" altLang="zh-TW" baseline="-25000"/>
              <a:t>1 </a:t>
            </a:r>
            <a:r>
              <a:rPr lang="en-US" altLang="zh-TW"/>
              <a:t>A</a:t>
            </a:r>
            <a:r>
              <a:rPr lang="en-US" altLang="zh-TW" baseline="-25000"/>
              <a:t>2 </a:t>
            </a:r>
            <a:r>
              <a:rPr lang="en-US" altLang="zh-TW"/>
              <a:t>…A</a:t>
            </a:r>
            <a:r>
              <a:rPr lang="en-US" altLang="zh-TW" baseline="-25000"/>
              <a:t>n</a:t>
            </a:r>
            <a:r>
              <a:rPr lang="en-US" altLang="zh-TW"/>
              <a:t>→ B</a:t>
            </a:r>
            <a:r>
              <a:rPr lang="en-US" altLang="zh-TW" baseline="-25000"/>
              <a:t>1</a:t>
            </a:r>
            <a:r>
              <a:rPr lang="en-US" altLang="zh-TW"/>
              <a:t> B</a:t>
            </a:r>
            <a:r>
              <a:rPr lang="en-US" altLang="zh-TW" baseline="-25000"/>
              <a:t>2</a:t>
            </a:r>
            <a:r>
              <a:rPr lang="en-US" altLang="zh-TW"/>
              <a:t> … B</a:t>
            </a:r>
            <a:r>
              <a:rPr lang="en-US" altLang="zh-TW" baseline="-25000"/>
              <a:t>m</a:t>
            </a:r>
          </a:p>
        </p:txBody>
      </p:sp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5292725" y="2638425"/>
            <a:ext cx="2879725" cy="358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5292725" y="3286125"/>
            <a:ext cx="2879725" cy="358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53" name="Text Box 9"/>
          <p:cNvSpPr txBox="1">
            <a:spLocks noChangeArrowheads="1"/>
          </p:cNvSpPr>
          <p:nvPr/>
        </p:nvSpPr>
        <p:spPr bwMode="auto">
          <a:xfrm>
            <a:off x="4932363" y="2565400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 i="1"/>
              <a:t>t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951413" y="32131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 i="1"/>
              <a:t>u</a:t>
            </a:r>
          </a:p>
        </p:txBody>
      </p:sp>
      <p:sp>
        <p:nvSpPr>
          <p:cNvPr id="108555" name="Line 11"/>
          <p:cNvSpPr>
            <a:spLocks noChangeShapeType="1"/>
          </p:cNvSpPr>
          <p:nvPr/>
        </p:nvSpPr>
        <p:spPr bwMode="auto">
          <a:xfrm>
            <a:off x="5292725" y="2205038"/>
            <a:ext cx="0" cy="1944687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08556" name="Line 12"/>
          <p:cNvSpPr>
            <a:spLocks noChangeShapeType="1"/>
          </p:cNvSpPr>
          <p:nvPr/>
        </p:nvSpPr>
        <p:spPr bwMode="auto">
          <a:xfrm>
            <a:off x="6156325" y="2205038"/>
            <a:ext cx="0" cy="1944687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08557" name="Line 13"/>
          <p:cNvSpPr>
            <a:spLocks noChangeShapeType="1"/>
          </p:cNvSpPr>
          <p:nvPr/>
        </p:nvSpPr>
        <p:spPr bwMode="auto">
          <a:xfrm>
            <a:off x="7019925" y="2205038"/>
            <a:ext cx="0" cy="1944687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08558" name="Line 14"/>
          <p:cNvSpPr>
            <a:spLocks noChangeShapeType="1"/>
          </p:cNvSpPr>
          <p:nvPr/>
        </p:nvSpPr>
        <p:spPr bwMode="auto">
          <a:xfrm>
            <a:off x="5292725" y="2349500"/>
            <a:ext cx="863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08559" name="Line 15"/>
          <p:cNvSpPr>
            <a:spLocks noChangeShapeType="1"/>
          </p:cNvSpPr>
          <p:nvPr/>
        </p:nvSpPr>
        <p:spPr bwMode="auto">
          <a:xfrm>
            <a:off x="6156325" y="2349500"/>
            <a:ext cx="863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08560" name="Text Box 16"/>
          <p:cNvSpPr txBox="1">
            <a:spLocks noChangeArrowheads="1"/>
          </p:cNvSpPr>
          <p:nvPr/>
        </p:nvSpPr>
        <p:spPr bwMode="auto">
          <a:xfrm>
            <a:off x="5364163" y="1873250"/>
            <a:ext cx="690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 Black" pitchFamily="34" charset="0"/>
              </a:rPr>
              <a:t>A’s</a:t>
            </a:r>
          </a:p>
        </p:txBody>
      </p:sp>
      <p:sp>
        <p:nvSpPr>
          <p:cNvPr id="108561" name="Text Box 17"/>
          <p:cNvSpPr txBox="1">
            <a:spLocks noChangeArrowheads="1"/>
          </p:cNvSpPr>
          <p:nvPr/>
        </p:nvSpPr>
        <p:spPr bwMode="auto">
          <a:xfrm>
            <a:off x="6227763" y="1846263"/>
            <a:ext cx="690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 Black" pitchFamily="34" charset="0"/>
              </a:rPr>
              <a:t>B’s</a:t>
            </a:r>
          </a:p>
        </p:txBody>
      </p:sp>
      <p:sp>
        <p:nvSpPr>
          <p:cNvPr id="108562" name="Text Box 18"/>
          <p:cNvSpPr txBox="1">
            <a:spLocks noChangeArrowheads="1"/>
          </p:cNvSpPr>
          <p:nvPr/>
        </p:nvSpPr>
        <p:spPr bwMode="auto">
          <a:xfrm>
            <a:off x="5292725" y="3644900"/>
            <a:ext cx="8429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agree</a:t>
            </a:r>
          </a:p>
          <a:p>
            <a:r>
              <a:rPr lang="en-US" altLang="zh-TW"/>
              <a:t>here</a:t>
            </a:r>
          </a:p>
        </p:txBody>
      </p:sp>
      <p:sp>
        <p:nvSpPr>
          <p:cNvPr id="108563" name="Text Box 19"/>
          <p:cNvSpPr txBox="1">
            <a:spLocks noChangeArrowheads="1"/>
          </p:cNvSpPr>
          <p:nvPr/>
        </p:nvSpPr>
        <p:spPr bwMode="auto">
          <a:xfrm>
            <a:off x="6156325" y="3644900"/>
            <a:ext cx="8620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Must</a:t>
            </a:r>
          </a:p>
          <a:p>
            <a:r>
              <a:rPr lang="en-US" altLang="zh-TW"/>
              <a:t>agree</a:t>
            </a:r>
          </a:p>
          <a:p>
            <a:r>
              <a:rPr lang="en-US" altLang="zh-TW"/>
              <a:t>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B711-E8B6-48D4-9A41-8064159F9599}" type="slidenum">
              <a:rPr lang="en-US" altLang="zh-TW"/>
              <a:pPr/>
              <a:t>50</a:t>
            </a:fld>
            <a:endParaRPr lang="en-US" altLang="zh-TW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908050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219139" name="Oval 3"/>
          <p:cNvSpPr>
            <a:spLocks noChangeArrowheads="1"/>
          </p:cNvSpPr>
          <p:nvPr/>
        </p:nvSpPr>
        <p:spPr bwMode="auto">
          <a:xfrm>
            <a:off x="1747838" y="2127250"/>
            <a:ext cx="6019800" cy="419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9140" name="Oval 4"/>
          <p:cNvSpPr>
            <a:spLocks noChangeArrowheads="1"/>
          </p:cNvSpPr>
          <p:nvPr/>
        </p:nvSpPr>
        <p:spPr bwMode="auto">
          <a:xfrm>
            <a:off x="2281238" y="2813050"/>
            <a:ext cx="2971800" cy="2895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zh-TW">
              <a:latin typeface="Tahoma" pitchFamily="34" charset="0"/>
            </a:endParaRPr>
          </a:p>
        </p:txBody>
      </p:sp>
      <p:sp>
        <p:nvSpPr>
          <p:cNvPr id="219141" name="Oval 5"/>
          <p:cNvSpPr>
            <a:spLocks noChangeArrowheads="1"/>
          </p:cNvSpPr>
          <p:nvPr/>
        </p:nvSpPr>
        <p:spPr bwMode="auto">
          <a:xfrm>
            <a:off x="3957638" y="2660650"/>
            <a:ext cx="3200400" cy="32766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zh-TW">
              <a:latin typeface="Tahoma" pitchFamily="34" charset="0"/>
            </a:endParaRPr>
          </a:p>
        </p:txBody>
      </p:sp>
      <p:sp>
        <p:nvSpPr>
          <p:cNvPr id="219142" name="Oval 6"/>
          <p:cNvSpPr>
            <a:spLocks noChangeArrowheads="1"/>
          </p:cNvSpPr>
          <p:nvPr/>
        </p:nvSpPr>
        <p:spPr bwMode="auto">
          <a:xfrm>
            <a:off x="3652838" y="2736850"/>
            <a:ext cx="1905000" cy="29718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zh-TW" altLang="en-US">
                <a:latin typeface="Arial Black" pitchFamily="34" charset="0"/>
                <a:ea typeface="標楷體" pitchFamily="65" charset="-120"/>
              </a:rPr>
              <a:t>紫禁城</a:t>
            </a:r>
          </a:p>
        </p:txBody>
      </p:sp>
      <p:sp>
        <p:nvSpPr>
          <p:cNvPr id="219143" name="Text Box 7"/>
          <p:cNvSpPr txBox="1">
            <a:spLocks noChangeArrowheads="1"/>
          </p:cNvSpPr>
          <p:nvPr/>
        </p:nvSpPr>
        <p:spPr bwMode="auto">
          <a:xfrm>
            <a:off x="2511425" y="396240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latin typeface="Arial Black" pitchFamily="34" charset="0"/>
                <a:ea typeface="標楷體" pitchFamily="65" charset="-120"/>
              </a:rPr>
              <a:t>在北京</a:t>
            </a:r>
          </a:p>
        </p:txBody>
      </p:sp>
      <p:sp>
        <p:nvSpPr>
          <p:cNvPr id="219144" name="Text Box 8"/>
          <p:cNvSpPr txBox="1">
            <a:spLocks noChangeArrowheads="1"/>
          </p:cNvSpPr>
          <p:nvPr/>
        </p:nvSpPr>
        <p:spPr bwMode="auto">
          <a:xfrm>
            <a:off x="5751513" y="40608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latin typeface="Arial Black" pitchFamily="34" charset="0"/>
                <a:ea typeface="標楷體" pitchFamily="65" charset="-120"/>
              </a:rPr>
              <a:t>故宮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A53E-D55E-4482-BE60-D1411A5DD80A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692150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844675"/>
            <a:ext cx="7315200" cy="4191000"/>
          </a:xfrm>
        </p:spPr>
        <p:txBody>
          <a:bodyPr/>
          <a:lstStyle/>
          <a:p>
            <a:pPr marL="609600" indent="-609600"/>
            <a:r>
              <a:rPr lang="en-US" altLang="zh-TW"/>
              <a:t>Drinkers(name, address, LikeBeer, manufactory, FavoriteBeer).</a:t>
            </a:r>
          </a:p>
          <a:p>
            <a:pPr marL="609600" indent="-609600">
              <a:buFont typeface="Wingdings" pitchFamily="2" charset="2"/>
              <a:buNone/>
            </a:pPr>
            <a:endParaRPr lang="en-US" altLang="zh-TW"/>
          </a:p>
          <a:p>
            <a:pPr marL="609600" indent="-609600"/>
            <a:r>
              <a:rPr lang="en-US" altLang="zh-TW"/>
              <a:t>Reasonable FD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s to assert: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/>
              <a:t>name </a:t>
            </a:r>
            <a:r>
              <a:rPr lang="en-US" altLang="zh-TW" sz="3200"/>
              <a:t>→</a:t>
            </a:r>
            <a:r>
              <a:rPr lang="en-US" altLang="zh-TW"/>
              <a:t> address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/>
              <a:t>name </a:t>
            </a:r>
            <a:r>
              <a:rPr lang="en-US" altLang="zh-TW" sz="3200"/>
              <a:t>→</a:t>
            </a:r>
            <a:r>
              <a:rPr lang="en-US" altLang="zh-TW"/>
              <a:t> FavoriteBeer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/>
              <a:t>LikeBeer </a:t>
            </a:r>
            <a:r>
              <a:rPr lang="en-US" altLang="zh-TW" sz="3200"/>
              <a:t>→</a:t>
            </a:r>
            <a:r>
              <a:rPr lang="en-US" altLang="zh-TW"/>
              <a:t> manufactory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7851-E3B8-4E78-80FC-08647B8722C4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72719" name="AutoShape 15"/>
          <p:cNvSpPr>
            <a:spLocks noChangeArrowheads="1"/>
          </p:cNvSpPr>
          <p:nvPr/>
        </p:nvSpPr>
        <p:spPr bwMode="auto">
          <a:xfrm>
            <a:off x="7315200" y="4078288"/>
            <a:ext cx="1828800" cy="838200"/>
          </a:xfrm>
          <a:prstGeom prst="roundRect">
            <a:avLst>
              <a:gd name="adj" fmla="val 16667"/>
            </a:avLst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2720" name="Text Box 16"/>
          <p:cNvSpPr txBox="1">
            <a:spLocks noChangeArrowheads="1"/>
          </p:cNvSpPr>
          <p:nvPr/>
        </p:nvSpPr>
        <p:spPr bwMode="auto">
          <a:xfrm>
            <a:off x="5364163" y="1773238"/>
            <a:ext cx="289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Arial Black" pitchFamily="34" charset="0"/>
              </a:rPr>
              <a:t>name → favBeer</a:t>
            </a:r>
          </a:p>
        </p:txBody>
      </p:sp>
      <p:sp>
        <p:nvSpPr>
          <p:cNvPr id="72723" name="Oval 19"/>
          <p:cNvSpPr>
            <a:spLocks noChangeArrowheads="1"/>
          </p:cNvSpPr>
          <p:nvPr/>
        </p:nvSpPr>
        <p:spPr bwMode="auto">
          <a:xfrm>
            <a:off x="3886200" y="4078288"/>
            <a:ext cx="3124200" cy="5334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2724" name="Oval 20"/>
          <p:cNvSpPr>
            <a:spLocks noChangeArrowheads="1"/>
          </p:cNvSpPr>
          <p:nvPr/>
        </p:nvSpPr>
        <p:spPr bwMode="auto">
          <a:xfrm>
            <a:off x="3886200" y="4764088"/>
            <a:ext cx="3124200" cy="5334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2725" name="Text Box 21"/>
          <p:cNvSpPr txBox="1">
            <a:spLocks noChangeArrowheads="1"/>
          </p:cNvSpPr>
          <p:nvPr/>
        </p:nvSpPr>
        <p:spPr bwMode="auto">
          <a:xfrm>
            <a:off x="4067175" y="6165850"/>
            <a:ext cx="301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Arial Black" pitchFamily="34" charset="0"/>
              </a:rPr>
              <a:t>LikeBeer → manf</a:t>
            </a:r>
          </a:p>
        </p:txBody>
      </p:sp>
      <p:sp>
        <p:nvSpPr>
          <p:cNvPr id="72715" name="AutoShape 11"/>
          <p:cNvSpPr>
            <a:spLocks noChangeArrowheads="1"/>
          </p:cNvSpPr>
          <p:nvPr/>
        </p:nvSpPr>
        <p:spPr bwMode="auto">
          <a:xfrm>
            <a:off x="0" y="4078288"/>
            <a:ext cx="3581400" cy="762000"/>
          </a:xfrm>
          <a:prstGeom prst="roundRect">
            <a:avLst>
              <a:gd name="adj" fmla="val 16667"/>
            </a:avLst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2268538" y="2711450"/>
            <a:ext cx="235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Arial Black" pitchFamily="34" charset="0"/>
              </a:rPr>
              <a:t>name → addr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549275"/>
            <a:ext cx="7315200" cy="838200"/>
          </a:xfrm>
        </p:spPr>
        <p:txBody>
          <a:bodyPr/>
          <a:lstStyle/>
          <a:p>
            <a:r>
              <a:rPr lang="en-US" altLang="zh-TW"/>
              <a:t>Example Data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588" y="3697288"/>
            <a:ext cx="84296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b="1"/>
              <a:t>name		address            LikeBeer	   manf           favBeer</a:t>
            </a:r>
          </a:p>
          <a:p>
            <a:pPr eaLnBrk="0" hangingPunct="0"/>
            <a:r>
              <a:rPr lang="en-US" altLang="zh-TW" b="1">
                <a:solidFill>
                  <a:srgbClr val="0000FF"/>
                </a:solidFill>
                <a:latin typeface="Courier New" pitchFamily="49" charset="0"/>
              </a:rPr>
              <a:t>John	     </a:t>
            </a:r>
            <a:r>
              <a:rPr lang="zh-TW" altLang="en-US" b="1">
                <a:solidFill>
                  <a:srgbClr val="0000FF"/>
                </a:solidFill>
                <a:latin typeface="Courier New" pitchFamily="49" charset="0"/>
                <a:ea typeface="標楷體" pitchFamily="65" charset="-120"/>
              </a:rPr>
              <a:t>中正路</a:t>
            </a:r>
            <a:r>
              <a:rPr lang="zh-TW" altLang="en-US" b="1">
                <a:solidFill>
                  <a:srgbClr val="0000FF"/>
                </a:solidFill>
                <a:latin typeface="Courier New" pitchFamily="49" charset="0"/>
              </a:rPr>
              <a:t>	      </a:t>
            </a:r>
            <a:r>
              <a:rPr lang="zh-TW" altLang="en-US" b="1">
                <a:solidFill>
                  <a:srgbClr val="0000FF"/>
                </a:solidFill>
                <a:latin typeface="Courier New" pitchFamily="49" charset="0"/>
                <a:ea typeface="標楷體" pitchFamily="65" charset="-120"/>
              </a:rPr>
              <a:t>台啤</a:t>
            </a:r>
            <a:r>
              <a:rPr lang="zh-TW" altLang="en-US" b="1">
                <a:solidFill>
                  <a:srgbClr val="0000FF"/>
                </a:solidFill>
                <a:latin typeface="Courier New" pitchFamily="49" charset="0"/>
              </a:rPr>
              <a:t>		 </a:t>
            </a:r>
            <a:r>
              <a:rPr lang="zh-TW" altLang="en-US" b="1">
                <a:solidFill>
                  <a:srgbClr val="0000FF"/>
                </a:solidFill>
                <a:latin typeface="Courier New" pitchFamily="49" charset="0"/>
                <a:ea typeface="標楷體" pitchFamily="65" charset="-120"/>
              </a:rPr>
              <a:t>台灣煙酒</a:t>
            </a:r>
            <a:r>
              <a:rPr lang="zh-TW" altLang="en-US" b="1"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zh-TW" altLang="en-US" b="1">
                <a:solidFill>
                  <a:srgbClr val="0000FF"/>
                </a:solidFill>
                <a:latin typeface="Courier New" pitchFamily="49" charset="0"/>
                <a:ea typeface="標楷體" pitchFamily="65" charset="-120"/>
              </a:rPr>
              <a:t>海尼根</a:t>
            </a:r>
          </a:p>
          <a:p>
            <a:pPr eaLnBrk="0" hangingPunct="0"/>
            <a:r>
              <a:rPr lang="en-US" altLang="zh-TW" b="1">
                <a:solidFill>
                  <a:srgbClr val="0000FF"/>
                </a:solidFill>
                <a:latin typeface="Courier New" pitchFamily="49" charset="0"/>
              </a:rPr>
              <a:t>John	     </a:t>
            </a:r>
            <a:r>
              <a:rPr lang="zh-TW" altLang="en-US" b="1">
                <a:solidFill>
                  <a:srgbClr val="0000FF"/>
                </a:solidFill>
                <a:latin typeface="Courier New" pitchFamily="49" charset="0"/>
                <a:ea typeface="標楷體" pitchFamily="65" charset="-120"/>
              </a:rPr>
              <a:t>中正路</a:t>
            </a:r>
            <a:r>
              <a:rPr lang="zh-TW" altLang="en-US" b="1">
                <a:solidFill>
                  <a:srgbClr val="0000FF"/>
                </a:solidFill>
                <a:latin typeface="Courier New" pitchFamily="49" charset="0"/>
              </a:rPr>
              <a:t>	      </a:t>
            </a:r>
            <a:r>
              <a:rPr lang="zh-TW" altLang="en-US" b="1">
                <a:solidFill>
                  <a:srgbClr val="0000FF"/>
                </a:solidFill>
                <a:latin typeface="Courier New" pitchFamily="49" charset="0"/>
                <a:ea typeface="標楷體" pitchFamily="65" charset="-120"/>
              </a:rPr>
              <a:t>海尼根</a:t>
            </a:r>
            <a:r>
              <a:rPr lang="zh-TW" altLang="en-US" b="1">
                <a:solidFill>
                  <a:srgbClr val="0000FF"/>
                </a:solidFill>
                <a:latin typeface="Courier New" pitchFamily="49" charset="0"/>
              </a:rPr>
              <a:t>	 </a:t>
            </a:r>
            <a:r>
              <a:rPr lang="zh-TW" altLang="en-US" b="1">
                <a:solidFill>
                  <a:srgbClr val="0000FF"/>
                </a:solidFill>
                <a:latin typeface="Courier New" pitchFamily="49" charset="0"/>
                <a:ea typeface="標楷體" pitchFamily="65" charset="-120"/>
              </a:rPr>
              <a:t>海尼公司</a:t>
            </a:r>
            <a:r>
              <a:rPr lang="zh-TW" altLang="en-US" b="1"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zh-TW" altLang="en-US" b="1">
                <a:solidFill>
                  <a:srgbClr val="0000FF"/>
                </a:solidFill>
                <a:ea typeface="標楷體" pitchFamily="65" charset="-120"/>
              </a:rPr>
              <a:t>海尼根</a:t>
            </a:r>
            <a:endParaRPr lang="zh-TW" altLang="en-US" b="1">
              <a:solidFill>
                <a:srgbClr val="0000FF"/>
              </a:solidFill>
              <a:latin typeface="Courier New" pitchFamily="49" charset="0"/>
              <a:ea typeface="標楷體" pitchFamily="65" charset="-120"/>
            </a:endParaRPr>
          </a:p>
          <a:p>
            <a:pPr eaLnBrk="0" hangingPunct="0"/>
            <a:r>
              <a:rPr lang="en-US" altLang="zh-TW" b="1">
                <a:solidFill>
                  <a:srgbClr val="0000FF"/>
                </a:solidFill>
                <a:latin typeface="Courier New" pitchFamily="49" charset="0"/>
              </a:rPr>
              <a:t>Mary	     </a:t>
            </a:r>
            <a:r>
              <a:rPr lang="zh-TW" altLang="en-US" b="1">
                <a:solidFill>
                  <a:srgbClr val="0000FF"/>
                </a:solidFill>
                <a:latin typeface="Courier New" pitchFamily="49" charset="0"/>
                <a:ea typeface="標楷體" pitchFamily="65" charset="-120"/>
              </a:rPr>
              <a:t>貴子路      </a:t>
            </a:r>
            <a:r>
              <a:rPr lang="zh-TW" altLang="en-US" b="1">
                <a:solidFill>
                  <a:srgbClr val="0000FF"/>
                </a:solidFill>
                <a:ea typeface="標楷體" pitchFamily="65" charset="-120"/>
              </a:rPr>
              <a:t>台啤</a:t>
            </a:r>
            <a:r>
              <a:rPr lang="zh-TW" altLang="en-US" b="1">
                <a:solidFill>
                  <a:srgbClr val="0000FF"/>
                </a:solidFill>
                <a:latin typeface="Courier New" pitchFamily="49" charset="0"/>
              </a:rPr>
              <a:t>		 </a:t>
            </a:r>
            <a:r>
              <a:rPr lang="zh-TW" altLang="en-US" b="1">
                <a:solidFill>
                  <a:srgbClr val="0000FF"/>
                </a:solidFill>
                <a:ea typeface="標楷體" pitchFamily="65" charset="-120"/>
              </a:rPr>
              <a:t>台灣煙酒</a:t>
            </a:r>
            <a:r>
              <a:rPr lang="zh-TW" altLang="en-US" b="1"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zh-TW" altLang="en-US" b="1">
                <a:solidFill>
                  <a:srgbClr val="0000FF"/>
                </a:solidFill>
                <a:latin typeface="Courier New" pitchFamily="49" charset="0"/>
                <a:ea typeface="標楷體" pitchFamily="65" charset="-120"/>
              </a:rPr>
              <a:t>台啤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3621088"/>
            <a:ext cx="9144000" cy="1752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2709" name="Line 5"/>
          <p:cNvSpPr>
            <a:spLocks noChangeShapeType="1"/>
          </p:cNvSpPr>
          <p:nvPr/>
        </p:nvSpPr>
        <p:spPr bwMode="auto">
          <a:xfrm>
            <a:off x="0" y="407828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2710" name="Line 6"/>
          <p:cNvSpPr>
            <a:spLocks noChangeShapeType="1"/>
          </p:cNvSpPr>
          <p:nvPr/>
        </p:nvSpPr>
        <p:spPr bwMode="auto">
          <a:xfrm>
            <a:off x="1600200" y="3621088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>
            <a:off x="3810000" y="3621088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>
            <a:off x="5638800" y="3621088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2713" name="Line 9"/>
          <p:cNvSpPr>
            <a:spLocks noChangeShapeType="1"/>
          </p:cNvSpPr>
          <p:nvPr/>
        </p:nvSpPr>
        <p:spPr bwMode="auto">
          <a:xfrm>
            <a:off x="7162800" y="3621088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2735" name="Freeform 31"/>
          <p:cNvSpPr>
            <a:spLocks/>
          </p:cNvSpPr>
          <p:nvPr/>
        </p:nvSpPr>
        <p:spPr bwMode="auto">
          <a:xfrm>
            <a:off x="755650" y="2792413"/>
            <a:ext cx="1944688" cy="912812"/>
          </a:xfrm>
          <a:custGeom>
            <a:avLst/>
            <a:gdLst>
              <a:gd name="T0" fmla="*/ 0 w 1225"/>
              <a:gd name="T1" fmla="*/ 575 h 575"/>
              <a:gd name="T2" fmla="*/ 408 w 1225"/>
              <a:gd name="T3" fmla="*/ 76 h 575"/>
              <a:gd name="T4" fmla="*/ 953 w 1225"/>
              <a:gd name="T5" fmla="*/ 121 h 575"/>
              <a:gd name="T6" fmla="*/ 1225 w 1225"/>
              <a:gd name="T7" fmla="*/ 575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25" h="575">
                <a:moveTo>
                  <a:pt x="0" y="575"/>
                </a:moveTo>
                <a:cubicBezTo>
                  <a:pt x="124" y="363"/>
                  <a:pt x="249" y="152"/>
                  <a:pt x="408" y="76"/>
                </a:cubicBezTo>
                <a:cubicBezTo>
                  <a:pt x="567" y="0"/>
                  <a:pt x="817" y="38"/>
                  <a:pt x="953" y="121"/>
                </a:cubicBezTo>
                <a:cubicBezTo>
                  <a:pt x="1089" y="204"/>
                  <a:pt x="1157" y="389"/>
                  <a:pt x="1225" y="575"/>
                </a:cubicBezTo>
              </a:path>
            </a:pathLst>
          </a:custGeom>
          <a:noFill/>
          <a:ln w="76200" cap="flat" cmpd="sng">
            <a:solidFill>
              <a:srgbClr val="660033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72736" name="Freeform 32"/>
          <p:cNvSpPr>
            <a:spLocks/>
          </p:cNvSpPr>
          <p:nvPr/>
        </p:nvSpPr>
        <p:spPr bwMode="auto">
          <a:xfrm rot="10800000">
            <a:off x="4500563" y="5229225"/>
            <a:ext cx="1944687" cy="912813"/>
          </a:xfrm>
          <a:custGeom>
            <a:avLst/>
            <a:gdLst>
              <a:gd name="T0" fmla="*/ 0 w 1225"/>
              <a:gd name="T1" fmla="*/ 575 h 575"/>
              <a:gd name="T2" fmla="*/ 408 w 1225"/>
              <a:gd name="T3" fmla="*/ 76 h 575"/>
              <a:gd name="T4" fmla="*/ 953 w 1225"/>
              <a:gd name="T5" fmla="*/ 121 h 575"/>
              <a:gd name="T6" fmla="*/ 1225 w 1225"/>
              <a:gd name="T7" fmla="*/ 575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25" h="575">
                <a:moveTo>
                  <a:pt x="0" y="575"/>
                </a:moveTo>
                <a:cubicBezTo>
                  <a:pt x="124" y="363"/>
                  <a:pt x="249" y="152"/>
                  <a:pt x="408" y="76"/>
                </a:cubicBezTo>
                <a:cubicBezTo>
                  <a:pt x="567" y="0"/>
                  <a:pt x="817" y="38"/>
                  <a:pt x="953" y="121"/>
                </a:cubicBezTo>
                <a:cubicBezTo>
                  <a:pt x="1089" y="204"/>
                  <a:pt x="1157" y="389"/>
                  <a:pt x="1225" y="575"/>
                </a:cubicBezTo>
              </a:path>
            </a:pathLst>
          </a:custGeom>
          <a:noFill/>
          <a:ln w="76200" cap="flat" cmpd="sng">
            <a:solidFill>
              <a:srgbClr val="660033"/>
            </a:solidFill>
            <a:prstDash val="solid"/>
            <a:miter lim="800000"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72737" name="Freeform 33"/>
          <p:cNvSpPr>
            <a:spLocks/>
          </p:cNvSpPr>
          <p:nvPr/>
        </p:nvSpPr>
        <p:spPr bwMode="auto">
          <a:xfrm>
            <a:off x="755650" y="2193925"/>
            <a:ext cx="7129463" cy="1597025"/>
          </a:xfrm>
          <a:custGeom>
            <a:avLst/>
            <a:gdLst>
              <a:gd name="T0" fmla="*/ 0 w 4491"/>
              <a:gd name="T1" fmla="*/ 915 h 1006"/>
              <a:gd name="T2" fmla="*/ 408 w 4491"/>
              <a:gd name="T3" fmla="*/ 235 h 1006"/>
              <a:gd name="T4" fmla="*/ 1497 w 4491"/>
              <a:gd name="T5" fmla="*/ 144 h 1006"/>
              <a:gd name="T6" fmla="*/ 3629 w 4491"/>
              <a:gd name="T7" fmla="*/ 144 h 1006"/>
              <a:gd name="T8" fmla="*/ 4491 w 4491"/>
              <a:gd name="T9" fmla="*/ 1006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91" h="1006">
                <a:moveTo>
                  <a:pt x="0" y="915"/>
                </a:moveTo>
                <a:cubicBezTo>
                  <a:pt x="79" y="639"/>
                  <a:pt x="158" y="363"/>
                  <a:pt x="408" y="235"/>
                </a:cubicBezTo>
                <a:cubicBezTo>
                  <a:pt x="658" y="107"/>
                  <a:pt x="960" y="159"/>
                  <a:pt x="1497" y="144"/>
                </a:cubicBezTo>
                <a:cubicBezTo>
                  <a:pt x="2034" y="129"/>
                  <a:pt x="3130" y="0"/>
                  <a:pt x="3629" y="144"/>
                </a:cubicBezTo>
                <a:cubicBezTo>
                  <a:pt x="4128" y="288"/>
                  <a:pt x="4309" y="647"/>
                  <a:pt x="4491" y="1006"/>
                </a:cubicBezTo>
              </a:path>
            </a:pathLst>
          </a:custGeom>
          <a:noFill/>
          <a:ln w="76200" cap="flat" cmpd="sng">
            <a:solidFill>
              <a:srgbClr val="660033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6B089-C6FD-4459-B678-6B778D073260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692150"/>
            <a:ext cx="7315200" cy="838200"/>
          </a:xfrm>
        </p:spPr>
        <p:txBody>
          <a:bodyPr/>
          <a:lstStyle/>
          <a:p>
            <a:r>
              <a:rPr lang="en-US" altLang="zh-TW"/>
              <a:t>What is “Functional”?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1916113"/>
            <a:ext cx="7315200" cy="4191000"/>
          </a:xfrm>
        </p:spPr>
        <p:txBody>
          <a:bodyPr/>
          <a:lstStyle/>
          <a:p>
            <a:r>
              <a:rPr lang="en-US" altLang="zh-TW"/>
              <a:t>A</a:t>
            </a:r>
            <a:r>
              <a:rPr lang="en-US" altLang="zh-TW" baseline="-25000"/>
              <a:t>1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/>
              <a:t>A</a:t>
            </a:r>
            <a:r>
              <a:rPr lang="en-US" altLang="zh-TW" baseline="-25000"/>
              <a:t>3</a:t>
            </a:r>
            <a:r>
              <a:rPr lang="en-US" altLang="zh-TW"/>
              <a:t>… A</a:t>
            </a:r>
            <a:r>
              <a:rPr lang="en-US" altLang="zh-TW" baseline="-25000"/>
              <a:t>n</a:t>
            </a:r>
            <a:r>
              <a:rPr lang="en-US" altLang="zh-TW"/>
              <a:t>→B is called a “functional” dependency because in principle there is a </a:t>
            </a:r>
            <a:r>
              <a:rPr lang="en-US" altLang="zh-TW" i="1">
                <a:solidFill>
                  <a:srgbClr val="0000FF"/>
                </a:solidFill>
              </a:rPr>
              <a:t>function</a:t>
            </a:r>
            <a:r>
              <a:rPr lang="en-US" altLang="zh-TW"/>
              <a:t> that takes a list of values (A</a:t>
            </a:r>
            <a:r>
              <a:rPr lang="en-US" altLang="zh-TW" baseline="-25000"/>
              <a:t>1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/>
              <a:t>A</a:t>
            </a:r>
            <a:r>
              <a:rPr lang="en-US" altLang="zh-TW" baseline="-25000"/>
              <a:t>3</a:t>
            </a:r>
            <a:r>
              <a:rPr lang="en-US" altLang="zh-TW"/>
              <a:t>… A</a:t>
            </a:r>
            <a:r>
              <a:rPr lang="en-US" altLang="zh-TW" baseline="-25000"/>
              <a:t>n</a:t>
            </a:r>
            <a:r>
              <a:rPr lang="en-US" altLang="zh-TW"/>
              <a:t>) and produces a unique value for 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C28D2-4D13-4736-91DD-D673016F20C6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260350"/>
            <a:ext cx="7315200" cy="838200"/>
          </a:xfrm>
        </p:spPr>
        <p:txBody>
          <a:bodyPr/>
          <a:lstStyle/>
          <a:p>
            <a:r>
              <a:rPr lang="en-US" altLang="zh-TW"/>
              <a:t>Key of Relations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196975"/>
            <a:ext cx="7777162" cy="5661025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zh-TW" i="1">
                <a:solidFill>
                  <a:srgbClr val="0000FF"/>
                </a:solidFill>
              </a:rPr>
              <a:t>K</a:t>
            </a:r>
            <a:r>
              <a:rPr lang="en-US" altLang="zh-TW">
                <a:solidFill>
                  <a:srgbClr val="0000FF"/>
                </a:solidFill>
              </a:rPr>
              <a:t>  </a:t>
            </a:r>
            <a:r>
              <a:rPr lang="en-US" altLang="zh-TW">
                <a:solidFill>
                  <a:schemeClr val="bg2"/>
                </a:solidFill>
              </a:rPr>
              <a:t>is </a:t>
            </a:r>
            <a:r>
              <a:rPr lang="en-US" altLang="zh-TW" i="1">
                <a:solidFill>
                  <a:schemeClr val="bg2"/>
                </a:solidFill>
              </a:rPr>
              <a:t>a</a:t>
            </a:r>
            <a:r>
              <a:rPr lang="en-US" altLang="zh-TW" i="1">
                <a:solidFill>
                  <a:srgbClr val="0000FF"/>
                </a:solidFill>
              </a:rPr>
              <a:t> </a:t>
            </a:r>
            <a:r>
              <a:rPr lang="en-US" altLang="zh-TW" sz="4800" i="1">
                <a:solidFill>
                  <a:srgbClr val="0000FF"/>
                </a:solidFill>
              </a:rPr>
              <a:t>key</a:t>
            </a:r>
            <a:r>
              <a:rPr lang="en-US" altLang="zh-TW" i="1"/>
              <a:t> </a:t>
            </a:r>
            <a:r>
              <a:rPr lang="en-US" altLang="zh-TW"/>
              <a:t> for relation </a:t>
            </a:r>
            <a:r>
              <a:rPr lang="en-US" altLang="zh-TW" i="1"/>
              <a:t>R </a:t>
            </a: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if:</a:t>
            </a:r>
          </a:p>
          <a:p>
            <a:pPr marL="990600" lvl="1" indent="-533400">
              <a:lnSpc>
                <a:spcPct val="90000"/>
              </a:lnSpc>
              <a:buFont typeface="Monotype Sorts" pitchFamily="2" charset="2"/>
              <a:buAutoNum type="arabicParenBoth"/>
            </a:pPr>
            <a:r>
              <a:rPr lang="en-US" altLang="zh-TW"/>
              <a:t>Set</a:t>
            </a:r>
            <a:r>
              <a:rPr lang="en-US" altLang="zh-TW" i="1"/>
              <a:t> K</a:t>
            </a:r>
            <a:r>
              <a:rPr lang="en-US" altLang="zh-TW"/>
              <a:t>  functionally determines </a:t>
            </a:r>
            <a:r>
              <a:rPr lang="en-US" altLang="zh-TW">
                <a:solidFill>
                  <a:srgbClr val="0000FF"/>
                </a:solidFill>
              </a:rPr>
              <a:t>all other attributes of </a:t>
            </a:r>
            <a:r>
              <a:rPr lang="en-US" altLang="zh-TW" i="1">
                <a:solidFill>
                  <a:srgbClr val="0000FF"/>
                </a:solidFill>
              </a:rPr>
              <a:t>R.</a:t>
            </a:r>
          </a:p>
          <a:p>
            <a:pPr marL="990600" lvl="1" indent="-533400">
              <a:lnSpc>
                <a:spcPct val="90000"/>
              </a:lnSpc>
              <a:buFont typeface="Monotype Sorts" pitchFamily="2" charset="2"/>
              <a:buAutoNum type="arabicParenBoth"/>
            </a:pPr>
            <a:r>
              <a:rPr lang="en-US" altLang="zh-TW"/>
              <a:t>No proper subset of </a:t>
            </a:r>
            <a:r>
              <a:rPr lang="en-US" altLang="zh-TW" i="1"/>
              <a:t>K</a:t>
            </a:r>
            <a:r>
              <a:rPr lang="en-US" altLang="zh-TW"/>
              <a:t> makes (1) true.</a:t>
            </a:r>
          </a:p>
          <a:p>
            <a:pPr marL="990600" lvl="1" indent="-5334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/>
              <a:t>      </a:t>
            </a:r>
            <a:r>
              <a:rPr lang="en-US" altLang="zh-TW" i="1">
                <a:solidFill>
                  <a:srgbClr val="0000FF"/>
                </a:solidFill>
              </a:rPr>
              <a:t>(minimality)</a:t>
            </a:r>
          </a:p>
          <a:p>
            <a:pPr marL="990600" lvl="1" indent="-533400">
              <a:lnSpc>
                <a:spcPct val="90000"/>
              </a:lnSpc>
              <a:buFont typeface="Monotype Sorts" pitchFamily="2" charset="2"/>
              <a:buNone/>
            </a:pPr>
            <a:endParaRPr lang="en-US" altLang="zh-TW" i="1">
              <a:solidFill>
                <a:srgbClr val="0000FF"/>
              </a:solidFill>
            </a:endParaRPr>
          </a:p>
          <a:p>
            <a:pPr marL="609600" indent="-609600">
              <a:lnSpc>
                <a:spcPct val="90000"/>
              </a:lnSpc>
              <a:buFont typeface="Monotype Sorts" pitchFamily="2" charset="2"/>
              <a:buChar char="w"/>
            </a:pPr>
            <a:r>
              <a:rPr lang="en-US" altLang="zh-TW"/>
              <a:t>If </a:t>
            </a:r>
            <a:r>
              <a:rPr lang="en-US" altLang="zh-TW" i="1"/>
              <a:t>K</a:t>
            </a:r>
            <a:r>
              <a:rPr lang="en-US" altLang="zh-TW"/>
              <a:t>  satisfies (1), but perhaps not (2), then </a:t>
            </a:r>
            <a:r>
              <a:rPr lang="en-US" altLang="zh-TW" i="1"/>
              <a:t>K</a:t>
            </a:r>
            <a:r>
              <a:rPr lang="en-US" altLang="zh-TW"/>
              <a:t>  is a </a:t>
            </a:r>
            <a:r>
              <a:rPr lang="en-US" altLang="zh-TW" sz="4400" i="1" u="sng">
                <a:solidFill>
                  <a:srgbClr val="0000FF"/>
                </a:solidFill>
              </a:rPr>
              <a:t>superkey</a:t>
            </a:r>
            <a:r>
              <a:rPr lang="en-US" altLang="zh-TW"/>
              <a:t>.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Char char="w"/>
            </a:pPr>
            <a:r>
              <a:rPr lang="en-US" altLang="zh-TW">
                <a:solidFill>
                  <a:srgbClr val="FF0000"/>
                </a:solidFill>
              </a:rPr>
              <a:t>Note:</a:t>
            </a:r>
            <a:r>
              <a:rPr lang="en-US" altLang="zh-TW"/>
              <a:t> Keys of E/R model have no requirement for minimality, as in </a:t>
            </a:r>
            <a:r>
              <a:rPr lang="en-US" altLang="zh-TW" i="1">
                <a:solidFill>
                  <a:srgbClr val="0000FF"/>
                </a:solidFill>
              </a:rPr>
              <a:t>(2) </a:t>
            </a:r>
            <a:r>
              <a:rPr lang="en-US" altLang="zh-TW">
                <a:solidFill>
                  <a:schemeClr val="bg2"/>
                </a:solidFill>
              </a:rPr>
              <a:t>for</a:t>
            </a:r>
            <a:r>
              <a:rPr lang="en-US" altLang="zh-TW" i="1">
                <a:solidFill>
                  <a:srgbClr val="0000FF"/>
                </a:solidFill>
              </a:rPr>
              <a:t> key of a relation</a:t>
            </a:r>
            <a:r>
              <a:rPr lang="en-US" altLang="zh-TW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1568</TotalTime>
  <Words>2515</Words>
  <Application>Microsoft Office PowerPoint</Application>
  <PresentationFormat>如螢幕大小 (4:3)</PresentationFormat>
  <Paragraphs>417</Paragraphs>
  <Slides>50</Slides>
  <Notes>50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62" baseType="lpstr">
      <vt:lpstr>Monotype Sorts</vt:lpstr>
      <vt:lpstr>新細明體</vt:lpstr>
      <vt:lpstr>標楷體</vt:lpstr>
      <vt:lpstr>Arial</vt:lpstr>
      <vt:lpstr>Arial Black</vt:lpstr>
      <vt:lpstr>Courier New</vt:lpstr>
      <vt:lpstr>Symbol</vt:lpstr>
      <vt:lpstr>Tahoma</vt:lpstr>
      <vt:lpstr>Times</vt:lpstr>
      <vt:lpstr>Times New Roman</vt:lpstr>
      <vt:lpstr>Wingdings</vt:lpstr>
      <vt:lpstr>古典-1</vt:lpstr>
      <vt:lpstr>Functional Dependencies (FD)  in Relational Data Model </vt:lpstr>
      <vt:lpstr>Why Study  Functional Dependencies?</vt:lpstr>
      <vt:lpstr>Functional Dependencies</vt:lpstr>
      <vt:lpstr>FD’s With Multiple Attributes</vt:lpstr>
      <vt:lpstr>Shorthand</vt:lpstr>
      <vt:lpstr>Example</vt:lpstr>
      <vt:lpstr>Example Data</vt:lpstr>
      <vt:lpstr>What is “Functional”?</vt:lpstr>
      <vt:lpstr>Key of Relations</vt:lpstr>
      <vt:lpstr>Example</vt:lpstr>
      <vt:lpstr>Example (Cont.)</vt:lpstr>
      <vt:lpstr>Minimal vs. Minimum</vt:lpstr>
      <vt:lpstr>Primary Key</vt:lpstr>
      <vt:lpstr>E/R Model keys and Relational Keys</vt:lpstr>
      <vt:lpstr>Example: Key of E/R Model</vt:lpstr>
      <vt:lpstr>Example: Key of Relation</vt:lpstr>
      <vt:lpstr>Where Do Keys Come From?</vt:lpstr>
      <vt:lpstr>FD’s From “Physics”</vt:lpstr>
      <vt:lpstr>Rules of  Functional Dependencies</vt:lpstr>
      <vt:lpstr>Splitting/Combining Rule (Shorthand)</vt:lpstr>
      <vt:lpstr>Trivial FD’s</vt:lpstr>
      <vt:lpstr>Trivial FD’s (Cont.)</vt:lpstr>
      <vt:lpstr>Trivial FD’s (Cont.)</vt:lpstr>
      <vt:lpstr>Inference Rules</vt:lpstr>
      <vt:lpstr>Inferring FD’s: Motivation</vt:lpstr>
      <vt:lpstr>Inference Test</vt:lpstr>
      <vt:lpstr>Computing  Closure of Attributes Y</vt:lpstr>
      <vt:lpstr>PowerPoint 簡報</vt:lpstr>
      <vt:lpstr>Example</vt:lpstr>
      <vt:lpstr>Why Compute Clouse?</vt:lpstr>
      <vt:lpstr>Why Closure can do this?</vt:lpstr>
      <vt:lpstr>Example</vt:lpstr>
      <vt:lpstr>Closures and Keys</vt:lpstr>
      <vt:lpstr>Closing Set of FD’s</vt:lpstr>
      <vt:lpstr>A Few Tricks</vt:lpstr>
      <vt:lpstr>Find Non Trivial FD’s</vt:lpstr>
      <vt:lpstr>Finding All Implied FD’s</vt:lpstr>
      <vt:lpstr>Projecting Algorithm</vt:lpstr>
      <vt:lpstr>Projecting FD’s</vt:lpstr>
      <vt:lpstr>Projecting FD’s</vt:lpstr>
      <vt:lpstr>Projecting FD’s</vt:lpstr>
      <vt:lpstr>A Geometric View of FD’s</vt:lpstr>
      <vt:lpstr>Example: R(A,B)</vt:lpstr>
      <vt:lpstr>An FD is a Subset of Instances</vt:lpstr>
      <vt:lpstr>Example: A→B for R(A,B)</vt:lpstr>
      <vt:lpstr>Representing Sets of FD’s</vt:lpstr>
      <vt:lpstr>Example</vt:lpstr>
      <vt:lpstr>Implication of FD’s</vt:lpstr>
      <vt:lpstr>Example</vt:lpstr>
      <vt:lpstr>Example</vt:lpstr>
    </vt:vector>
  </TitlesOfParts>
  <Company>ccl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Introduction to Database Systems</dc:title>
  <dc:creator>coolman</dc:creator>
  <cp:lastModifiedBy>User</cp:lastModifiedBy>
  <cp:revision>524</cp:revision>
  <dcterms:created xsi:type="dcterms:W3CDTF">2007-09-19T03:56:29Z</dcterms:created>
  <dcterms:modified xsi:type="dcterms:W3CDTF">2018-10-23T07:45:34Z</dcterms:modified>
</cp:coreProperties>
</file>