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sldIdLst>
    <p:sldId id="308" r:id="rId2"/>
    <p:sldId id="309" r:id="rId3"/>
    <p:sldId id="310" r:id="rId4"/>
    <p:sldId id="311" r:id="rId5"/>
    <p:sldId id="324" r:id="rId6"/>
    <p:sldId id="325" r:id="rId7"/>
    <p:sldId id="327" r:id="rId8"/>
    <p:sldId id="326" r:id="rId9"/>
    <p:sldId id="333" r:id="rId10"/>
    <p:sldId id="329" r:id="rId11"/>
    <p:sldId id="330" r:id="rId12"/>
    <p:sldId id="328" r:id="rId13"/>
    <p:sldId id="334" r:id="rId14"/>
    <p:sldId id="331" r:id="rId15"/>
    <p:sldId id="312" r:id="rId16"/>
    <p:sldId id="313" r:id="rId17"/>
    <p:sldId id="314" r:id="rId18"/>
    <p:sldId id="315" r:id="rId19"/>
    <p:sldId id="316" r:id="rId20"/>
    <p:sldId id="317" r:id="rId21"/>
    <p:sldId id="359" r:id="rId22"/>
    <p:sldId id="336" r:id="rId23"/>
    <p:sldId id="341" r:id="rId24"/>
    <p:sldId id="337" r:id="rId25"/>
    <p:sldId id="338" r:id="rId26"/>
    <p:sldId id="343" r:id="rId27"/>
    <p:sldId id="339" r:id="rId28"/>
    <p:sldId id="345" r:id="rId29"/>
    <p:sldId id="344" r:id="rId30"/>
    <p:sldId id="346" r:id="rId31"/>
    <p:sldId id="347" r:id="rId32"/>
    <p:sldId id="355" r:id="rId33"/>
    <p:sldId id="356" r:id="rId34"/>
    <p:sldId id="348" r:id="rId35"/>
    <p:sldId id="322" r:id="rId36"/>
    <p:sldId id="323" r:id="rId37"/>
    <p:sldId id="350" r:id="rId38"/>
    <p:sldId id="351" r:id="rId39"/>
    <p:sldId id="352" r:id="rId40"/>
    <p:sldId id="357" r:id="rId41"/>
    <p:sldId id="358" r:id="rId42"/>
    <p:sldId id="360" r:id="rId43"/>
    <p:sldId id="353" r:id="rId4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6600"/>
    <a:srgbClr val="009999"/>
    <a:srgbClr val="CCCC00"/>
    <a:srgbClr val="66FF33"/>
    <a:srgbClr val="660033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94660"/>
  </p:normalViewPr>
  <p:slideViewPr>
    <p:cSldViewPr>
      <p:cViewPr varScale="1">
        <p:scale>
          <a:sx n="78" d="100"/>
          <a:sy n="78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201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0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20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657FD161-7BC1-4089-964C-4914FC1409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3468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E5D66-8DE1-4D4C-A6CC-FEAB7B4C3CFE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25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DEB1A-758B-48AE-BE5C-68876D01F66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34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6E76C-385B-42EB-8E64-4546E29BBF08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35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1E991-9B50-446F-B2E8-A2B16E3E0E2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36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5EB56-99D3-4D23-9AEC-92237C0323A4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37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720F9C-FD85-4787-BFED-B3D5D159F569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38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2FA54-DF9C-4DC3-B4A9-84B4A681EB2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40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1C0A7-7561-45F5-8372-6420B383D88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41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D6E8D-E9E5-4BE6-8A39-F6A2BF14B26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42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A20C8-ED1F-402E-93F3-A93B1DEBBDF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43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C96D3-8A8C-4DB4-959C-8E00F61AF89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44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3A9BA-FA74-4C80-ABEE-74DAEBA1A3D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26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A7DC0-BDF7-43C4-AE34-05C733CFA6D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45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9857E-CF4C-498B-91E2-6D18B27ACD3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46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20DAC-ABD3-494B-A214-E087343DBE9B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47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322D8-9215-41E1-A895-A4A7159BD6F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48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1E2EA-DCB0-4E81-9116-7665E4BC30A1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49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449A4-7058-4E90-BB47-518A23C40F5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50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F4137-075F-40CF-8F73-4617D9CDFDF2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51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41349-3085-4FB3-90DD-7075EF2D502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52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1FC6F-ADB7-4C7E-932F-643712D1CF3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5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F0267-5877-41BD-AC82-23A45FDC7DB9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54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88A2B-1F0E-46B3-8205-2C3FBBA9AFDC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27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ADC05-F41D-49D6-85B2-32ABC1BC0D60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5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E4DA3-E8E1-4ECF-B883-D07387E9103E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57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69BFB-CF7D-48F0-B4C9-BAA710533D2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58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DC66-3B41-4B73-97CB-78A962444FCC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259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1BCEF-175F-4CE9-8789-CC300A8F30B4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60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315F2-7ED5-4708-9703-0E392961432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61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771DB-A515-4C7B-B453-2A9B25EFDCC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62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E808-958D-46F4-B6DC-2D96491D8405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263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AD873-8B16-41C6-A0F0-230596D4B8D0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64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7E465-0C29-47D3-97E5-BCF57560E8D4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65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E6D0A-2851-470F-BF27-F21E337B085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28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6DF6C-DFD9-4D3C-ABD8-BE9724F52624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66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A4CAA-3E71-4762-9C2F-92C1AE96BD25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68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820B2-DF9A-4A04-A321-266D6FFB9919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67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1B304-DA58-4317-AC15-821F5CCD7C2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69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9D796-0063-42AC-BFE6-352DA4E2207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29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AE1C1-36A6-4F32-B28F-B924D697CE6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30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DFCB4-D4D8-4CED-A57A-D37643A5CFF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31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557B0-0AF7-4B5D-8D9C-A4520F66C23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32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5B9C5-9136-4EA5-B38D-F7B16B851B0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33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4774D61-B7C2-4956-8515-B559EC27A3A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B5ADA-0D23-48E6-A4F8-6E2C4A50AB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363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71B5D-567E-400A-AA5A-AB4CF200C0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922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0E7DB-93D5-41D3-92C3-9C455DC5DC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0CC56-3D71-41E3-9EFA-6DF386C047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12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1C9C5-035E-4FDD-8BEE-F555773A85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26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105AC-6A98-4874-9707-34A4750F97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05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506D0-2C0B-42E1-A828-94B5A39923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30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16607-4A0F-4F19-9334-33D66255A5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56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DAF9C-0E23-498C-B258-6D27691BFB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9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F9D5-3FBF-4CBF-8C1F-EE50FFBDFB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2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558D1FD1-100D-4484-8B2C-9B3BD89598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353C357-2740-4803-ABEF-50550185813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0113" y="2276475"/>
            <a:ext cx="7772400" cy="1143000"/>
          </a:xfrm>
        </p:spPr>
        <p:txBody>
          <a:bodyPr/>
          <a:lstStyle/>
          <a:p>
            <a:r>
              <a:rPr lang="en-US" altLang="zh-TW"/>
              <a:t>Normalization</a:t>
            </a: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AA48-0D05-48BA-8317-45761BD9352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558800"/>
          </a:xfrm>
        </p:spPr>
        <p:txBody>
          <a:bodyPr/>
          <a:lstStyle/>
          <a:p>
            <a:r>
              <a:rPr lang="fi-FI" altLang="zh-TW"/>
              <a:t>Full</a:t>
            </a:r>
            <a:r>
              <a:rPr lang="fi-FI"/>
              <a:t> </a:t>
            </a:r>
            <a:r>
              <a:rPr lang="fi-FI" altLang="zh-TW"/>
              <a:t>F</a:t>
            </a:r>
            <a:r>
              <a:rPr lang="fi-FI"/>
              <a:t>unctional </a:t>
            </a:r>
            <a:r>
              <a:rPr lang="fi-FI" altLang="zh-TW"/>
              <a:t>D</a:t>
            </a:r>
            <a:r>
              <a:rPr lang="fi-FI"/>
              <a:t>ependency</a:t>
            </a:r>
            <a:endParaRPr lang="en-US" altLang="zh-TW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447800" y="2057400"/>
            <a:ext cx="731520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fi-FI" altLang="zh-TW" sz="3200" b="1">
                <a:solidFill>
                  <a:schemeClr val="bg2"/>
                </a:solidFill>
              </a:rPr>
              <a:t>X</a:t>
            </a:r>
            <a:r>
              <a:rPr lang="fi-FI" sz="3200" b="1">
                <a:solidFill>
                  <a:schemeClr val="bg2"/>
                </a:solidFill>
              </a:rPr>
              <a:t>→</a:t>
            </a:r>
            <a:r>
              <a:rPr lang="fi-FI" altLang="zh-TW" sz="3200" b="1">
                <a:solidFill>
                  <a:schemeClr val="bg2"/>
                </a:solidFill>
              </a:rPr>
              <a:t>C</a:t>
            </a:r>
            <a:r>
              <a:rPr lang="fi-FI" sz="3200" b="1">
                <a:solidFill>
                  <a:schemeClr val="bg2"/>
                </a:solidFill>
              </a:rPr>
              <a:t> is </a:t>
            </a:r>
            <a:r>
              <a:rPr lang="fi-FI" altLang="zh-TW" sz="3200" b="1">
                <a:solidFill>
                  <a:schemeClr val="bg2"/>
                </a:solidFill>
              </a:rPr>
              <a:t>a F</a:t>
            </a:r>
            <a:r>
              <a:rPr lang="fi-FI" sz="3200" b="1">
                <a:solidFill>
                  <a:schemeClr val="bg2"/>
                </a:solidFill>
              </a:rPr>
              <a:t>ull</a:t>
            </a:r>
            <a:r>
              <a:rPr lang="fi-FI" altLang="zh-TW" sz="3200" b="1">
                <a:solidFill>
                  <a:schemeClr val="bg2"/>
                </a:solidFill>
              </a:rPr>
              <a:t> F</a:t>
            </a:r>
            <a:r>
              <a:rPr lang="fi-FI" sz="3200" b="1">
                <a:solidFill>
                  <a:schemeClr val="bg2"/>
                </a:solidFill>
              </a:rPr>
              <a:t>unctional</a:t>
            </a:r>
            <a:r>
              <a:rPr lang="fi-FI" altLang="zh-TW" sz="3200" b="1">
                <a:solidFill>
                  <a:schemeClr val="bg2"/>
                </a:solidFill>
              </a:rPr>
              <a:t> D</a:t>
            </a:r>
            <a:r>
              <a:rPr lang="fi-FI" sz="3200" b="1">
                <a:solidFill>
                  <a:schemeClr val="bg2"/>
                </a:solidFill>
              </a:rPr>
              <a:t>ependen</a:t>
            </a:r>
            <a:r>
              <a:rPr lang="fi-FI" altLang="zh-TW" sz="3200" b="1">
                <a:solidFill>
                  <a:schemeClr val="bg2"/>
                </a:solidFill>
              </a:rPr>
              <a:t>cy </a:t>
            </a:r>
          </a:p>
          <a:p>
            <a:pPr marL="742950" lvl="1" indent="-28575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fi-FI" altLang="zh-TW" sz="2800" b="1">
                <a:solidFill>
                  <a:schemeClr val="bg2"/>
                </a:solidFill>
              </a:rPr>
              <a:t>X determines C</a:t>
            </a:r>
            <a:r>
              <a:rPr lang="fi-FI" sz="2800" b="1">
                <a:solidFill>
                  <a:schemeClr val="bg2"/>
                </a:solidFill>
              </a:rPr>
              <a:t>, but not any proper subset of </a:t>
            </a:r>
            <a:r>
              <a:rPr lang="fi-FI" altLang="zh-TW" sz="2800" b="1">
                <a:solidFill>
                  <a:schemeClr val="bg2"/>
                </a:solidFill>
              </a:rPr>
              <a:t>X determines C</a:t>
            </a: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fi-FI" altLang="zh-TW" sz="3200" b="1">
                <a:solidFill>
                  <a:schemeClr val="bg2"/>
                </a:solidFill>
              </a:rPr>
              <a:t>Else Partial Functional Dependency</a:t>
            </a:r>
            <a:endParaRPr lang="fi-FI" sz="3200" b="1">
              <a:solidFill>
                <a:schemeClr val="bg2"/>
              </a:solidFill>
            </a:endParaRPr>
          </a:p>
          <a:p>
            <a:pPr marL="342900" indent="-342900"/>
            <a:endParaRPr lang="en-US" altLang="zh-TW" sz="3200" b="1">
              <a:solidFill>
                <a:schemeClr val="bg2"/>
              </a:solidFill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900113" y="5227638"/>
            <a:ext cx="2881312" cy="86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1908175" y="52276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>
            <a:off x="2771775" y="52276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3060700" y="54435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C</a:t>
            </a:r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 flipV="1">
            <a:off x="1476375" y="4940300"/>
            <a:ext cx="1588" cy="2873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04" name="Line 32"/>
          <p:cNvSpPr>
            <a:spLocks noChangeShapeType="1"/>
          </p:cNvSpPr>
          <p:nvPr/>
        </p:nvSpPr>
        <p:spPr bwMode="auto">
          <a:xfrm flipV="1">
            <a:off x="2268538" y="4940300"/>
            <a:ext cx="1587" cy="2873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05" name="Line 33"/>
          <p:cNvSpPr>
            <a:spLocks noChangeShapeType="1"/>
          </p:cNvSpPr>
          <p:nvPr/>
        </p:nvSpPr>
        <p:spPr bwMode="auto">
          <a:xfrm flipV="1">
            <a:off x="1836738" y="4508500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06" name="Line 34"/>
          <p:cNvSpPr>
            <a:spLocks noChangeShapeType="1"/>
          </p:cNvSpPr>
          <p:nvPr/>
        </p:nvSpPr>
        <p:spPr bwMode="auto">
          <a:xfrm>
            <a:off x="3205163" y="4508500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156714" name="Group 42"/>
          <p:cNvGrpSpPr>
            <a:grpSpLocks/>
          </p:cNvGrpSpPr>
          <p:nvPr/>
        </p:nvGrpSpPr>
        <p:grpSpPr bwMode="auto">
          <a:xfrm>
            <a:off x="2413000" y="6092825"/>
            <a:ext cx="1008063" cy="431800"/>
            <a:chOff x="3061" y="3703"/>
            <a:chExt cx="590" cy="272"/>
          </a:xfrm>
        </p:grpSpPr>
        <p:sp>
          <p:nvSpPr>
            <p:cNvPr id="156711" name="Line 39"/>
            <p:cNvSpPr>
              <a:spLocks noChangeShapeType="1"/>
            </p:cNvSpPr>
            <p:nvPr/>
          </p:nvSpPr>
          <p:spPr bwMode="auto">
            <a:xfrm>
              <a:off x="3061" y="3703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6712" name="Line 40"/>
            <p:cNvSpPr>
              <a:spLocks noChangeShapeType="1"/>
            </p:cNvSpPr>
            <p:nvPr/>
          </p:nvSpPr>
          <p:spPr bwMode="auto">
            <a:xfrm>
              <a:off x="3061" y="3975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6713" name="Line 41"/>
            <p:cNvSpPr>
              <a:spLocks noChangeShapeType="1"/>
            </p:cNvSpPr>
            <p:nvPr/>
          </p:nvSpPr>
          <p:spPr bwMode="auto">
            <a:xfrm flipV="1">
              <a:off x="3651" y="3703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1333500" y="44370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X</a:t>
            </a:r>
          </a:p>
        </p:txBody>
      </p:sp>
      <p:sp>
        <p:nvSpPr>
          <p:cNvPr id="156716" name="Line 44"/>
          <p:cNvSpPr>
            <a:spLocks noChangeShapeType="1"/>
          </p:cNvSpPr>
          <p:nvPr/>
        </p:nvSpPr>
        <p:spPr bwMode="auto">
          <a:xfrm>
            <a:off x="1477963" y="494030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17" name="Line 45"/>
          <p:cNvSpPr>
            <a:spLocks noChangeShapeType="1"/>
          </p:cNvSpPr>
          <p:nvPr/>
        </p:nvSpPr>
        <p:spPr bwMode="auto">
          <a:xfrm flipV="1">
            <a:off x="1836738" y="4508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21" name="Rectangle 49"/>
          <p:cNvSpPr>
            <a:spLocks noChangeArrowheads="1"/>
          </p:cNvSpPr>
          <p:nvPr/>
        </p:nvSpPr>
        <p:spPr bwMode="auto">
          <a:xfrm>
            <a:off x="4356100" y="5156200"/>
            <a:ext cx="3816350" cy="86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56722" name="Line 50"/>
          <p:cNvSpPr>
            <a:spLocks noChangeShapeType="1"/>
          </p:cNvSpPr>
          <p:nvPr/>
        </p:nvSpPr>
        <p:spPr bwMode="auto">
          <a:xfrm>
            <a:off x="5364163" y="515620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23" name="Line 51"/>
          <p:cNvSpPr>
            <a:spLocks noChangeShapeType="1"/>
          </p:cNvSpPr>
          <p:nvPr/>
        </p:nvSpPr>
        <p:spPr bwMode="auto">
          <a:xfrm>
            <a:off x="6227763" y="515620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25" name="Line 53"/>
          <p:cNvSpPr>
            <a:spLocks noChangeShapeType="1"/>
          </p:cNvSpPr>
          <p:nvPr/>
        </p:nvSpPr>
        <p:spPr bwMode="auto">
          <a:xfrm flipV="1">
            <a:off x="4932363" y="4868863"/>
            <a:ext cx="1587" cy="287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26" name="Line 54"/>
          <p:cNvSpPr>
            <a:spLocks noChangeShapeType="1"/>
          </p:cNvSpPr>
          <p:nvPr/>
        </p:nvSpPr>
        <p:spPr bwMode="auto">
          <a:xfrm flipV="1">
            <a:off x="5724525" y="4868863"/>
            <a:ext cx="1588" cy="287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27" name="Line 55"/>
          <p:cNvSpPr>
            <a:spLocks noChangeShapeType="1"/>
          </p:cNvSpPr>
          <p:nvPr/>
        </p:nvSpPr>
        <p:spPr bwMode="auto">
          <a:xfrm flipV="1">
            <a:off x="5292725" y="4437063"/>
            <a:ext cx="23749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28" name="Line 56"/>
          <p:cNvSpPr>
            <a:spLocks noChangeShapeType="1"/>
          </p:cNvSpPr>
          <p:nvPr/>
        </p:nvSpPr>
        <p:spPr bwMode="auto">
          <a:xfrm>
            <a:off x="7667625" y="4437063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30" name="Line 58"/>
          <p:cNvSpPr>
            <a:spLocks noChangeShapeType="1"/>
          </p:cNvSpPr>
          <p:nvPr/>
        </p:nvSpPr>
        <p:spPr bwMode="auto">
          <a:xfrm>
            <a:off x="6300788" y="6308725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31" name="Line 59"/>
          <p:cNvSpPr>
            <a:spLocks noChangeShapeType="1"/>
          </p:cNvSpPr>
          <p:nvPr/>
        </p:nvSpPr>
        <p:spPr bwMode="auto">
          <a:xfrm>
            <a:off x="6300788" y="6669088"/>
            <a:ext cx="13668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32" name="Line 60"/>
          <p:cNvSpPr>
            <a:spLocks noChangeShapeType="1"/>
          </p:cNvSpPr>
          <p:nvPr/>
        </p:nvSpPr>
        <p:spPr bwMode="auto">
          <a:xfrm flipV="1">
            <a:off x="7667625" y="6021388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33" name="Text Box 61"/>
          <p:cNvSpPr txBox="1">
            <a:spLocks noChangeArrowheads="1"/>
          </p:cNvSpPr>
          <p:nvPr/>
        </p:nvSpPr>
        <p:spPr bwMode="auto">
          <a:xfrm>
            <a:off x="4789488" y="43656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X</a:t>
            </a:r>
          </a:p>
        </p:txBody>
      </p:sp>
      <p:sp>
        <p:nvSpPr>
          <p:cNvPr id="156734" name="Line 62"/>
          <p:cNvSpPr>
            <a:spLocks noChangeShapeType="1"/>
          </p:cNvSpPr>
          <p:nvPr/>
        </p:nvSpPr>
        <p:spPr bwMode="auto">
          <a:xfrm>
            <a:off x="4933950" y="4868863"/>
            <a:ext cx="158273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35" name="Line 63"/>
          <p:cNvSpPr>
            <a:spLocks noChangeShapeType="1"/>
          </p:cNvSpPr>
          <p:nvPr/>
        </p:nvSpPr>
        <p:spPr bwMode="auto">
          <a:xfrm flipV="1">
            <a:off x="5292725" y="44370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36" name="Line 64"/>
          <p:cNvSpPr>
            <a:spLocks noChangeShapeType="1"/>
          </p:cNvSpPr>
          <p:nvPr/>
        </p:nvSpPr>
        <p:spPr bwMode="auto">
          <a:xfrm>
            <a:off x="7164388" y="515778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37" name="Text Box 65"/>
          <p:cNvSpPr txBox="1">
            <a:spLocks noChangeArrowheads="1"/>
          </p:cNvSpPr>
          <p:nvPr/>
        </p:nvSpPr>
        <p:spPr bwMode="auto">
          <a:xfrm>
            <a:off x="7391400" y="537368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C</a:t>
            </a:r>
          </a:p>
        </p:txBody>
      </p:sp>
      <p:sp>
        <p:nvSpPr>
          <p:cNvPr id="156738" name="Line 66"/>
          <p:cNvSpPr>
            <a:spLocks noChangeShapeType="1"/>
          </p:cNvSpPr>
          <p:nvPr/>
        </p:nvSpPr>
        <p:spPr bwMode="auto">
          <a:xfrm flipV="1">
            <a:off x="6515100" y="4868863"/>
            <a:ext cx="1588" cy="287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39" name="Line 67"/>
          <p:cNvSpPr>
            <a:spLocks noChangeShapeType="1"/>
          </p:cNvSpPr>
          <p:nvPr/>
        </p:nvSpPr>
        <p:spPr bwMode="auto">
          <a:xfrm flipV="1">
            <a:off x="5865813" y="6021388"/>
            <a:ext cx="1587" cy="28733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40" name="Line 68"/>
          <p:cNvSpPr>
            <a:spLocks noChangeShapeType="1"/>
          </p:cNvSpPr>
          <p:nvPr/>
        </p:nvSpPr>
        <p:spPr bwMode="auto">
          <a:xfrm flipV="1">
            <a:off x="6657975" y="6021388"/>
            <a:ext cx="1588" cy="28733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6741" name="Line 69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30" grpId="0" animBg="1"/>
      <p:bldP spid="156731" grpId="0" animBg="1"/>
      <p:bldP spid="156732" grpId="0" animBg="1"/>
      <p:bldP spid="156739" grpId="0" animBg="1"/>
      <p:bldP spid="156740" grpId="0" animBg="1"/>
      <p:bldP spid="1567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BC7-5213-4D54-A168-36855BDCDC4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549275"/>
            <a:ext cx="7315200" cy="838200"/>
          </a:xfrm>
        </p:spPr>
        <p:txBody>
          <a:bodyPr/>
          <a:lstStyle/>
          <a:p>
            <a:r>
              <a:rPr lang="en-US" altLang="zh-TW" sz="4000"/>
              <a:t>Partial Functional Dependency</a:t>
            </a:r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 flipV="1">
            <a:off x="6588125" y="3644900"/>
            <a:ext cx="0" cy="1008063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 flipH="1">
            <a:off x="2916238" y="4652963"/>
            <a:ext cx="3671887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2916238" y="3716338"/>
            <a:ext cx="0" cy="9366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3851275" y="3716338"/>
            <a:ext cx="0" cy="5048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 flipV="1">
            <a:off x="1979613" y="3716338"/>
            <a:ext cx="0" cy="5048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1979613" y="4221163"/>
            <a:ext cx="1871662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792163" y="5373688"/>
            <a:ext cx="3887787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 u="sng">
                <a:solidFill>
                  <a:srgbClr val="FF0000"/>
                </a:solidFill>
                <a:latin typeface="Tahoma" pitchFamily="34" charset="0"/>
                <a:ea typeface="標楷體" pitchFamily="65" charset="-120"/>
              </a:rPr>
              <a:t>Cid, Sid </a:t>
            </a:r>
            <a:r>
              <a:rPr lang="en-US" altLang="zh-TW" b="1">
                <a:latin typeface="Tahoma" pitchFamily="34" charset="0"/>
              </a:rPr>
              <a:t>→ </a:t>
            </a:r>
            <a:r>
              <a:rPr lang="en-US" altLang="zh-TW" b="1">
                <a:latin typeface="Tahoma" pitchFamily="34" charset="0"/>
                <a:ea typeface="標楷體" pitchFamily="65" charset="-120"/>
              </a:rPr>
              <a:t>Cname (PFD)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766763" y="6165850"/>
            <a:ext cx="38766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 u="sng">
                <a:solidFill>
                  <a:srgbClr val="FF0000"/>
                </a:solidFill>
                <a:latin typeface="Tahoma" pitchFamily="34" charset="0"/>
                <a:ea typeface="標楷體" pitchFamily="65" charset="-120"/>
              </a:rPr>
              <a:t>Cid, Sid </a:t>
            </a:r>
            <a:r>
              <a:rPr lang="en-US" altLang="zh-TW" b="1">
                <a:latin typeface="Tahoma" pitchFamily="34" charset="0"/>
              </a:rPr>
              <a:t>→ </a:t>
            </a:r>
            <a:r>
              <a:rPr lang="en-US" altLang="zh-TW" b="1">
                <a:latin typeface="Tahoma" pitchFamily="34" charset="0"/>
                <a:ea typeface="標楷體" pitchFamily="65" charset="-120"/>
              </a:rPr>
              <a:t>Sname (PFD)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5149850" y="5373688"/>
            <a:ext cx="3743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 u="sng">
                <a:solidFill>
                  <a:srgbClr val="FF0000"/>
                </a:solidFill>
                <a:latin typeface="Tahoma" pitchFamily="34" charset="0"/>
                <a:ea typeface="標楷體" pitchFamily="65" charset="-120"/>
              </a:rPr>
              <a:t>Cid,Sid </a:t>
            </a:r>
            <a:r>
              <a:rPr lang="en-US" altLang="zh-TW" b="1">
                <a:latin typeface="Tahoma" pitchFamily="34" charset="0"/>
              </a:rPr>
              <a:t>→ </a:t>
            </a:r>
            <a:r>
              <a:rPr lang="en-US" altLang="zh-TW" b="1">
                <a:latin typeface="Tahoma" pitchFamily="34" charset="0"/>
                <a:ea typeface="標楷體" pitchFamily="65" charset="-120"/>
              </a:rPr>
              <a:t>Grade (FFD)</a:t>
            </a:r>
          </a:p>
        </p:txBody>
      </p:sp>
      <p:sp>
        <p:nvSpPr>
          <p:cNvPr id="157720" name="Oval 24"/>
          <p:cNvSpPr>
            <a:spLocks noChangeArrowheads="1"/>
          </p:cNvSpPr>
          <p:nvPr/>
        </p:nvSpPr>
        <p:spPr bwMode="auto">
          <a:xfrm>
            <a:off x="1476375" y="4076700"/>
            <a:ext cx="360363" cy="3603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</a:t>
            </a:r>
          </a:p>
        </p:txBody>
      </p:sp>
      <p:sp>
        <p:nvSpPr>
          <p:cNvPr id="157721" name="Oval 25"/>
          <p:cNvSpPr>
            <a:spLocks noChangeArrowheads="1"/>
          </p:cNvSpPr>
          <p:nvPr/>
        </p:nvSpPr>
        <p:spPr bwMode="auto">
          <a:xfrm>
            <a:off x="2484438" y="4581525"/>
            <a:ext cx="360362" cy="3603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</a:t>
            </a:r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1476375" y="2852738"/>
            <a:ext cx="6481763" cy="86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2484438" y="28527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3348038" y="28527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26" name="Line 30"/>
          <p:cNvSpPr>
            <a:spLocks noChangeShapeType="1"/>
          </p:cNvSpPr>
          <p:nvPr/>
        </p:nvSpPr>
        <p:spPr bwMode="auto">
          <a:xfrm>
            <a:off x="4284663" y="28527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27" name="Line 31"/>
          <p:cNvSpPr>
            <a:spLocks noChangeShapeType="1"/>
          </p:cNvSpPr>
          <p:nvPr/>
        </p:nvSpPr>
        <p:spPr bwMode="auto">
          <a:xfrm>
            <a:off x="5221288" y="28527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1620838" y="3068638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Cid</a:t>
            </a: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>
            <a:off x="2555875" y="3068638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Sid</a:t>
            </a:r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3348038" y="3140075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 Black" pitchFamily="34" charset="0"/>
              </a:rPr>
              <a:t>Cname</a:t>
            </a:r>
          </a:p>
        </p:txBody>
      </p:sp>
      <p:sp>
        <p:nvSpPr>
          <p:cNvPr id="157731" name="Text Box 35"/>
          <p:cNvSpPr txBox="1">
            <a:spLocks noChangeArrowheads="1"/>
          </p:cNvSpPr>
          <p:nvPr/>
        </p:nvSpPr>
        <p:spPr bwMode="auto">
          <a:xfrm>
            <a:off x="4514850" y="3140075"/>
            <a:ext cx="490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Tid</a:t>
            </a:r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5308600" y="3140075"/>
            <a:ext cx="847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Tname</a:t>
            </a:r>
          </a:p>
        </p:txBody>
      </p:sp>
      <p:sp>
        <p:nvSpPr>
          <p:cNvPr id="157733" name="Line 37"/>
          <p:cNvSpPr>
            <a:spLocks noChangeShapeType="1"/>
          </p:cNvSpPr>
          <p:nvPr/>
        </p:nvSpPr>
        <p:spPr bwMode="auto">
          <a:xfrm>
            <a:off x="6157913" y="28527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7094538" y="28527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35" name="Text Box 39"/>
          <p:cNvSpPr txBox="1">
            <a:spLocks noChangeArrowheads="1"/>
          </p:cNvSpPr>
          <p:nvPr/>
        </p:nvSpPr>
        <p:spPr bwMode="auto">
          <a:xfrm>
            <a:off x="6245225" y="3140075"/>
            <a:ext cx="847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Sname</a:t>
            </a:r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7164388" y="3140075"/>
            <a:ext cx="768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Grade</a:t>
            </a:r>
          </a:p>
        </p:txBody>
      </p:sp>
      <p:sp>
        <p:nvSpPr>
          <p:cNvPr id="157737" name="Line 41"/>
          <p:cNvSpPr>
            <a:spLocks noChangeShapeType="1"/>
          </p:cNvSpPr>
          <p:nvPr/>
        </p:nvSpPr>
        <p:spPr bwMode="auto">
          <a:xfrm flipV="1">
            <a:off x="2052638" y="2420938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38" name="Line 42"/>
          <p:cNvSpPr>
            <a:spLocks noChangeShapeType="1"/>
          </p:cNvSpPr>
          <p:nvPr/>
        </p:nvSpPr>
        <p:spPr bwMode="auto">
          <a:xfrm flipV="1">
            <a:off x="2844800" y="2420938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39" name="Line 43"/>
          <p:cNvSpPr>
            <a:spLocks noChangeShapeType="1"/>
          </p:cNvSpPr>
          <p:nvPr/>
        </p:nvSpPr>
        <p:spPr bwMode="auto">
          <a:xfrm>
            <a:off x="2411413" y="1916113"/>
            <a:ext cx="5113337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43" name="Line 47"/>
          <p:cNvSpPr>
            <a:spLocks noChangeShapeType="1"/>
          </p:cNvSpPr>
          <p:nvPr/>
        </p:nvSpPr>
        <p:spPr bwMode="auto">
          <a:xfrm flipH="1">
            <a:off x="6588125" y="1916113"/>
            <a:ext cx="1588" cy="9366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44" name="Line 48"/>
          <p:cNvSpPr>
            <a:spLocks noChangeShapeType="1"/>
          </p:cNvSpPr>
          <p:nvPr/>
        </p:nvSpPr>
        <p:spPr bwMode="auto">
          <a:xfrm>
            <a:off x="7524750" y="1916113"/>
            <a:ext cx="0" cy="9366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45" name="Line 49"/>
          <p:cNvSpPr>
            <a:spLocks noChangeShapeType="1"/>
          </p:cNvSpPr>
          <p:nvPr/>
        </p:nvSpPr>
        <p:spPr bwMode="auto">
          <a:xfrm>
            <a:off x="2051050" y="2419350"/>
            <a:ext cx="792163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46" name="Line 50"/>
          <p:cNvSpPr>
            <a:spLocks noChangeShapeType="1"/>
          </p:cNvSpPr>
          <p:nvPr/>
        </p:nvSpPr>
        <p:spPr bwMode="auto">
          <a:xfrm flipV="1">
            <a:off x="2411413" y="1916113"/>
            <a:ext cx="0" cy="503237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47" name="Oval 51"/>
          <p:cNvSpPr>
            <a:spLocks noChangeArrowheads="1"/>
          </p:cNvSpPr>
          <p:nvPr/>
        </p:nvSpPr>
        <p:spPr bwMode="auto">
          <a:xfrm>
            <a:off x="971550" y="5084763"/>
            <a:ext cx="360363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</a:t>
            </a:r>
          </a:p>
        </p:txBody>
      </p:sp>
      <p:sp>
        <p:nvSpPr>
          <p:cNvPr id="157748" name="Oval 52"/>
          <p:cNvSpPr>
            <a:spLocks noChangeArrowheads="1"/>
          </p:cNvSpPr>
          <p:nvPr/>
        </p:nvSpPr>
        <p:spPr bwMode="auto">
          <a:xfrm>
            <a:off x="971550" y="5876925"/>
            <a:ext cx="360363" cy="3603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</a:t>
            </a:r>
          </a:p>
        </p:txBody>
      </p:sp>
      <p:sp>
        <p:nvSpPr>
          <p:cNvPr id="157749" name="Line 53"/>
          <p:cNvSpPr>
            <a:spLocks noChangeShapeType="1"/>
          </p:cNvSpPr>
          <p:nvPr/>
        </p:nvSpPr>
        <p:spPr bwMode="auto">
          <a:xfrm flipH="1">
            <a:off x="3851275" y="1916113"/>
            <a:ext cx="1588" cy="9366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7750" name="Oval 54"/>
          <p:cNvSpPr>
            <a:spLocks noChangeArrowheads="1"/>
          </p:cNvSpPr>
          <p:nvPr/>
        </p:nvSpPr>
        <p:spPr bwMode="auto">
          <a:xfrm>
            <a:off x="5364163" y="5084763"/>
            <a:ext cx="360362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3</a:t>
            </a:r>
          </a:p>
        </p:txBody>
      </p:sp>
      <p:sp>
        <p:nvSpPr>
          <p:cNvPr id="157751" name="Oval 55"/>
          <p:cNvSpPr>
            <a:spLocks noChangeArrowheads="1"/>
          </p:cNvSpPr>
          <p:nvPr/>
        </p:nvSpPr>
        <p:spPr bwMode="auto">
          <a:xfrm>
            <a:off x="7380288" y="1484313"/>
            <a:ext cx="360362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3</a:t>
            </a:r>
          </a:p>
        </p:txBody>
      </p:sp>
      <p:sp>
        <p:nvSpPr>
          <p:cNvPr id="157752" name="Oval 56"/>
          <p:cNvSpPr>
            <a:spLocks noChangeArrowheads="1"/>
          </p:cNvSpPr>
          <p:nvPr/>
        </p:nvSpPr>
        <p:spPr bwMode="auto">
          <a:xfrm>
            <a:off x="3635375" y="1484313"/>
            <a:ext cx="360363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</a:t>
            </a:r>
          </a:p>
        </p:txBody>
      </p:sp>
      <p:sp>
        <p:nvSpPr>
          <p:cNvPr id="157753" name="Oval 57"/>
          <p:cNvSpPr>
            <a:spLocks noChangeArrowheads="1"/>
          </p:cNvSpPr>
          <p:nvPr/>
        </p:nvSpPr>
        <p:spPr bwMode="auto">
          <a:xfrm>
            <a:off x="6372225" y="1484313"/>
            <a:ext cx="360363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64E4-AC4E-45A3-827C-88698CCA427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 NF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zh-TW">
                <a:solidFill>
                  <a:schemeClr val="bg2"/>
                </a:solidFill>
              </a:rPr>
              <a:t>A</a:t>
            </a:r>
            <a:r>
              <a:rPr lang="fi-FI">
                <a:solidFill>
                  <a:schemeClr val="bg2"/>
                </a:solidFill>
              </a:rPr>
              <a:t> relation is in </a:t>
            </a:r>
            <a:r>
              <a:rPr lang="fi-FI" altLang="zh-TW">
                <a:solidFill>
                  <a:schemeClr val="bg2"/>
                </a:solidFill>
              </a:rPr>
              <a:t>1NF</a:t>
            </a:r>
          </a:p>
          <a:p>
            <a:r>
              <a:rPr lang="fi-FI" altLang="zh-TW">
                <a:solidFill>
                  <a:schemeClr val="bg2"/>
                </a:solidFill>
              </a:rPr>
              <a:t>E</a:t>
            </a:r>
            <a:r>
              <a:rPr lang="fi-FI">
                <a:solidFill>
                  <a:schemeClr val="bg2"/>
                </a:solidFill>
              </a:rPr>
              <a:t>very </a:t>
            </a:r>
            <a:r>
              <a:rPr lang="fi-FI" i="1">
                <a:solidFill>
                  <a:srgbClr val="0000FF"/>
                </a:solidFill>
              </a:rPr>
              <a:t>non</a:t>
            </a:r>
            <a:r>
              <a:rPr lang="fi-FI" altLang="zh-TW" i="1">
                <a:solidFill>
                  <a:srgbClr val="0000FF"/>
                </a:solidFill>
              </a:rPr>
              <a:t> </a:t>
            </a:r>
            <a:r>
              <a:rPr lang="fi-FI" i="1">
                <a:solidFill>
                  <a:srgbClr val="0000FF"/>
                </a:solidFill>
              </a:rPr>
              <a:t>key</a:t>
            </a:r>
            <a:r>
              <a:rPr lang="fi-FI">
                <a:solidFill>
                  <a:schemeClr val="bg2"/>
                </a:solidFill>
              </a:rPr>
              <a:t> attribute is </a:t>
            </a:r>
            <a:r>
              <a:rPr lang="fi-FI" altLang="zh-TW">
                <a:solidFill>
                  <a:srgbClr val="0000FF"/>
                </a:solidFill>
              </a:rPr>
              <a:t>FFD</a:t>
            </a:r>
            <a:r>
              <a:rPr lang="fi-FI">
                <a:solidFill>
                  <a:schemeClr val="bg2"/>
                </a:solidFill>
              </a:rPr>
              <a:t> on </a:t>
            </a:r>
            <a:r>
              <a:rPr lang="fi-FI" i="1">
                <a:solidFill>
                  <a:srgbClr val="0000FF"/>
                </a:solidFill>
              </a:rPr>
              <a:t>key</a:t>
            </a:r>
            <a:endParaRPr lang="fi-FI" altLang="zh-TW" i="1">
              <a:solidFill>
                <a:srgbClr val="0000FF"/>
              </a:solidFill>
            </a:endParaRPr>
          </a:p>
          <a:p>
            <a:endParaRPr lang="fi-FI" altLang="zh-TW" i="1">
              <a:solidFill>
                <a:srgbClr val="0000FF"/>
              </a:solidFill>
            </a:endParaRPr>
          </a:p>
          <a:p>
            <a:r>
              <a:rPr lang="fi-FI" altLang="zh-TW" i="1">
                <a:solidFill>
                  <a:srgbClr val="0000FF"/>
                </a:solidFill>
              </a:rPr>
              <a:t>If a relation with single attribute key, then 2NF</a:t>
            </a:r>
          </a:p>
          <a:p>
            <a:pPr>
              <a:buFont typeface="Wingdings" pitchFamily="2" charset="2"/>
              <a:buNone/>
            </a:pPr>
            <a:endParaRPr lang="fi-FI" altLang="zh-TW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942F-89AE-4CB7-8AA0-4A897B3E634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 NF (Cont.)</a:t>
            </a:r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 flipV="1">
            <a:off x="6802438" y="4219575"/>
            <a:ext cx="0" cy="1008063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 flipH="1">
            <a:off x="3130550" y="5227638"/>
            <a:ext cx="3671888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86" name="Line 6"/>
          <p:cNvSpPr>
            <a:spLocks noChangeShapeType="1"/>
          </p:cNvSpPr>
          <p:nvPr/>
        </p:nvSpPr>
        <p:spPr bwMode="auto">
          <a:xfrm>
            <a:off x="3130550" y="4291013"/>
            <a:ext cx="0" cy="9366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87" name="Line 7"/>
          <p:cNvSpPr>
            <a:spLocks noChangeShapeType="1"/>
          </p:cNvSpPr>
          <p:nvPr/>
        </p:nvSpPr>
        <p:spPr bwMode="auto">
          <a:xfrm>
            <a:off x="4065588" y="4291013"/>
            <a:ext cx="0" cy="5048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 flipV="1">
            <a:off x="2193925" y="4291013"/>
            <a:ext cx="0" cy="5048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2193925" y="4795838"/>
            <a:ext cx="3746500" cy="158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90" name="Oval 10"/>
          <p:cNvSpPr>
            <a:spLocks noChangeArrowheads="1"/>
          </p:cNvSpPr>
          <p:nvPr/>
        </p:nvSpPr>
        <p:spPr bwMode="auto">
          <a:xfrm>
            <a:off x="1690688" y="4651375"/>
            <a:ext cx="360362" cy="3603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</a:t>
            </a: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2698750" y="5156200"/>
            <a:ext cx="360363" cy="3603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</a:t>
            </a: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1690688" y="3427413"/>
            <a:ext cx="6481762" cy="86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 bwMode="auto">
          <a:xfrm>
            <a:off x="2698750" y="342741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94" name="Line 14"/>
          <p:cNvSpPr>
            <a:spLocks noChangeShapeType="1"/>
          </p:cNvSpPr>
          <p:nvPr/>
        </p:nvSpPr>
        <p:spPr bwMode="auto">
          <a:xfrm>
            <a:off x="3562350" y="342741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4498975" y="342741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96" name="Line 16"/>
          <p:cNvSpPr>
            <a:spLocks noChangeShapeType="1"/>
          </p:cNvSpPr>
          <p:nvPr/>
        </p:nvSpPr>
        <p:spPr bwMode="auto">
          <a:xfrm>
            <a:off x="5435600" y="342741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1835150" y="3643313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Cid</a:t>
            </a:r>
          </a:p>
        </p:txBody>
      </p:sp>
      <p:sp>
        <p:nvSpPr>
          <p:cNvPr id="174098" name="Text Box 18"/>
          <p:cNvSpPr txBox="1">
            <a:spLocks noChangeArrowheads="1"/>
          </p:cNvSpPr>
          <p:nvPr/>
        </p:nvSpPr>
        <p:spPr bwMode="auto">
          <a:xfrm>
            <a:off x="2770188" y="3643313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Sid</a:t>
            </a:r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3562350" y="3714750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 Black" pitchFamily="34" charset="0"/>
              </a:rPr>
              <a:t>Cname</a:t>
            </a:r>
          </a:p>
        </p:txBody>
      </p: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4729163" y="3714750"/>
            <a:ext cx="490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Tid</a:t>
            </a:r>
          </a:p>
        </p:txBody>
      </p: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5522913" y="3714750"/>
            <a:ext cx="847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Tname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6372225" y="342741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7308850" y="342741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04" name="Text Box 24"/>
          <p:cNvSpPr txBox="1">
            <a:spLocks noChangeArrowheads="1"/>
          </p:cNvSpPr>
          <p:nvPr/>
        </p:nvSpPr>
        <p:spPr bwMode="auto">
          <a:xfrm>
            <a:off x="6459538" y="3714750"/>
            <a:ext cx="847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Sname</a:t>
            </a:r>
          </a:p>
        </p:txBody>
      </p:sp>
      <p:sp>
        <p:nvSpPr>
          <p:cNvPr id="174105" name="Text Box 25"/>
          <p:cNvSpPr txBox="1">
            <a:spLocks noChangeArrowheads="1"/>
          </p:cNvSpPr>
          <p:nvPr/>
        </p:nvSpPr>
        <p:spPr bwMode="auto">
          <a:xfrm>
            <a:off x="7378700" y="3714750"/>
            <a:ext cx="768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Grade</a:t>
            </a:r>
          </a:p>
        </p:txBody>
      </p:sp>
      <p:sp>
        <p:nvSpPr>
          <p:cNvPr id="174106" name="Line 26"/>
          <p:cNvSpPr>
            <a:spLocks noChangeShapeType="1"/>
          </p:cNvSpPr>
          <p:nvPr/>
        </p:nvSpPr>
        <p:spPr bwMode="auto">
          <a:xfrm flipV="1">
            <a:off x="2266950" y="2995613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 flipV="1">
            <a:off x="3059113" y="2995613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08" name="Line 28"/>
          <p:cNvSpPr>
            <a:spLocks noChangeShapeType="1"/>
          </p:cNvSpPr>
          <p:nvPr/>
        </p:nvSpPr>
        <p:spPr bwMode="auto">
          <a:xfrm>
            <a:off x="2625725" y="2490788"/>
            <a:ext cx="5113338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10" name="Line 30"/>
          <p:cNvSpPr>
            <a:spLocks noChangeShapeType="1"/>
          </p:cNvSpPr>
          <p:nvPr/>
        </p:nvSpPr>
        <p:spPr bwMode="auto">
          <a:xfrm>
            <a:off x="7739063" y="2490788"/>
            <a:ext cx="0" cy="9366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11" name="Line 31"/>
          <p:cNvSpPr>
            <a:spLocks noChangeShapeType="1"/>
          </p:cNvSpPr>
          <p:nvPr/>
        </p:nvSpPr>
        <p:spPr bwMode="auto">
          <a:xfrm>
            <a:off x="2265363" y="2994025"/>
            <a:ext cx="792162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12" name="Line 32"/>
          <p:cNvSpPr>
            <a:spLocks noChangeShapeType="1"/>
          </p:cNvSpPr>
          <p:nvPr/>
        </p:nvSpPr>
        <p:spPr bwMode="auto">
          <a:xfrm flipV="1">
            <a:off x="2625725" y="2490788"/>
            <a:ext cx="0" cy="503237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14" name="Oval 34"/>
          <p:cNvSpPr>
            <a:spLocks noChangeArrowheads="1"/>
          </p:cNvSpPr>
          <p:nvPr/>
        </p:nvSpPr>
        <p:spPr bwMode="auto">
          <a:xfrm>
            <a:off x="7594600" y="2058988"/>
            <a:ext cx="360363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3</a:t>
            </a:r>
          </a:p>
        </p:txBody>
      </p:sp>
      <p:sp>
        <p:nvSpPr>
          <p:cNvPr id="174118" name="Line 38"/>
          <p:cNvSpPr>
            <a:spLocks noChangeShapeType="1"/>
          </p:cNvSpPr>
          <p:nvPr/>
        </p:nvSpPr>
        <p:spPr bwMode="auto">
          <a:xfrm>
            <a:off x="5003800" y="4292600"/>
            <a:ext cx="0" cy="5048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19" name="Line 39"/>
          <p:cNvSpPr>
            <a:spLocks noChangeShapeType="1"/>
          </p:cNvSpPr>
          <p:nvPr/>
        </p:nvSpPr>
        <p:spPr bwMode="auto">
          <a:xfrm>
            <a:off x="5940425" y="4292600"/>
            <a:ext cx="0" cy="5048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FCA-199F-4BFA-832B-60CC2BC78D34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20713"/>
            <a:ext cx="7315200" cy="838200"/>
          </a:xfrm>
        </p:spPr>
        <p:txBody>
          <a:bodyPr/>
          <a:lstStyle/>
          <a:p>
            <a:r>
              <a:rPr lang="en-US" altLang="zh-TW"/>
              <a:t>2 NF (Cont.)</a:t>
            </a:r>
          </a:p>
        </p:txBody>
      </p:sp>
      <p:grpSp>
        <p:nvGrpSpPr>
          <p:cNvPr id="159775" name="Group 31"/>
          <p:cNvGrpSpPr>
            <a:grpSpLocks/>
          </p:cNvGrpSpPr>
          <p:nvPr/>
        </p:nvGrpSpPr>
        <p:grpSpPr bwMode="auto">
          <a:xfrm flipV="1">
            <a:off x="5508625" y="3810000"/>
            <a:ext cx="2303463" cy="360363"/>
            <a:chOff x="3198" y="3838"/>
            <a:chExt cx="1451" cy="227"/>
          </a:xfrm>
        </p:grpSpPr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4649" y="3838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54" name="Line 10"/>
            <p:cNvSpPr>
              <a:spLocks noChangeShapeType="1"/>
            </p:cNvSpPr>
            <p:nvPr/>
          </p:nvSpPr>
          <p:spPr bwMode="auto">
            <a:xfrm flipH="1">
              <a:off x="3198" y="4065"/>
              <a:ext cx="145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55" name="Line 11"/>
            <p:cNvSpPr>
              <a:spLocks noChangeShapeType="1"/>
            </p:cNvSpPr>
            <p:nvPr/>
          </p:nvSpPr>
          <p:spPr bwMode="auto">
            <a:xfrm flipV="1">
              <a:off x="3969" y="3838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56" name="Line 12"/>
            <p:cNvSpPr>
              <a:spLocks noChangeShapeType="1"/>
            </p:cNvSpPr>
            <p:nvPr/>
          </p:nvSpPr>
          <p:spPr bwMode="auto">
            <a:xfrm flipV="1">
              <a:off x="3198" y="3838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59774" name="Group 30"/>
          <p:cNvGrpSpPr>
            <a:grpSpLocks/>
          </p:cNvGrpSpPr>
          <p:nvPr/>
        </p:nvGrpSpPr>
        <p:grpSpPr bwMode="auto">
          <a:xfrm flipV="1">
            <a:off x="2339975" y="3644900"/>
            <a:ext cx="1223963" cy="504825"/>
            <a:chOff x="1474" y="3793"/>
            <a:chExt cx="771" cy="272"/>
          </a:xfrm>
        </p:grpSpPr>
        <p:sp>
          <p:nvSpPr>
            <p:cNvPr id="159760" name="Line 16"/>
            <p:cNvSpPr>
              <a:spLocks noChangeShapeType="1"/>
            </p:cNvSpPr>
            <p:nvPr/>
          </p:nvSpPr>
          <p:spPr bwMode="auto">
            <a:xfrm>
              <a:off x="2245" y="3838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61" name="Line 17"/>
            <p:cNvSpPr>
              <a:spLocks noChangeShapeType="1"/>
            </p:cNvSpPr>
            <p:nvPr/>
          </p:nvSpPr>
          <p:spPr bwMode="auto">
            <a:xfrm flipH="1" flipV="1">
              <a:off x="1474" y="4065"/>
              <a:ext cx="7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63" name="Line 19"/>
            <p:cNvSpPr>
              <a:spLocks noChangeShapeType="1"/>
            </p:cNvSpPr>
            <p:nvPr/>
          </p:nvSpPr>
          <p:spPr bwMode="auto">
            <a:xfrm flipV="1">
              <a:off x="1474" y="3793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59776" name="Group 32"/>
          <p:cNvGrpSpPr>
            <a:grpSpLocks/>
          </p:cNvGrpSpPr>
          <p:nvPr/>
        </p:nvGrpSpPr>
        <p:grpSpPr bwMode="auto">
          <a:xfrm flipV="1">
            <a:off x="2784475" y="1844675"/>
            <a:ext cx="4176713" cy="360363"/>
            <a:chOff x="1519" y="2024"/>
            <a:chExt cx="2631" cy="227"/>
          </a:xfrm>
        </p:grpSpPr>
        <p:sp>
          <p:nvSpPr>
            <p:cNvPr id="159767" name="Line 23"/>
            <p:cNvSpPr>
              <a:spLocks noChangeShapeType="1"/>
            </p:cNvSpPr>
            <p:nvPr/>
          </p:nvSpPr>
          <p:spPr bwMode="auto">
            <a:xfrm flipH="1">
              <a:off x="1519" y="2251"/>
              <a:ext cx="26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69" name="Line 25"/>
            <p:cNvSpPr>
              <a:spLocks noChangeShapeType="1"/>
            </p:cNvSpPr>
            <p:nvPr/>
          </p:nvSpPr>
          <p:spPr bwMode="auto">
            <a:xfrm flipV="1">
              <a:off x="1519" y="2024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70" name="Line 26"/>
            <p:cNvSpPr>
              <a:spLocks noChangeShapeType="1"/>
            </p:cNvSpPr>
            <p:nvPr/>
          </p:nvSpPr>
          <p:spPr bwMode="auto">
            <a:xfrm>
              <a:off x="4150" y="2024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71" name="Line 27"/>
            <p:cNvSpPr>
              <a:spLocks noChangeShapeType="1"/>
            </p:cNvSpPr>
            <p:nvPr/>
          </p:nvSpPr>
          <p:spPr bwMode="auto">
            <a:xfrm>
              <a:off x="3515" y="2024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9772" name="Line 28"/>
            <p:cNvSpPr>
              <a:spLocks noChangeShapeType="1"/>
            </p:cNvSpPr>
            <p:nvPr/>
          </p:nvSpPr>
          <p:spPr bwMode="auto">
            <a:xfrm>
              <a:off x="2562" y="2024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pic>
        <p:nvPicPr>
          <p:cNvPr id="15977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205038"/>
            <a:ext cx="5791200" cy="1093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78" name="Oval 34"/>
          <p:cNvSpPr>
            <a:spLocks noChangeArrowheads="1"/>
          </p:cNvSpPr>
          <p:nvPr/>
        </p:nvSpPr>
        <p:spPr bwMode="auto">
          <a:xfrm>
            <a:off x="2411413" y="1484313"/>
            <a:ext cx="360362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</a:t>
            </a:r>
          </a:p>
        </p:txBody>
      </p:sp>
      <p:pic>
        <p:nvPicPr>
          <p:cNvPr id="159779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76700"/>
            <a:ext cx="2422525" cy="218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80" name="Oval 36"/>
          <p:cNvSpPr>
            <a:spLocks noChangeArrowheads="1"/>
          </p:cNvSpPr>
          <p:nvPr/>
        </p:nvSpPr>
        <p:spPr bwMode="auto">
          <a:xfrm>
            <a:off x="1835150" y="3500438"/>
            <a:ext cx="360363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</a:t>
            </a:r>
          </a:p>
        </p:txBody>
      </p:sp>
      <p:pic>
        <p:nvPicPr>
          <p:cNvPr id="159781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149725"/>
            <a:ext cx="3573462" cy="218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82" name="Oval 38"/>
          <p:cNvSpPr>
            <a:spLocks noChangeArrowheads="1"/>
          </p:cNvSpPr>
          <p:nvPr/>
        </p:nvSpPr>
        <p:spPr bwMode="auto">
          <a:xfrm>
            <a:off x="5075238" y="3500438"/>
            <a:ext cx="360362" cy="3603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957E-8283-4648-96E9-12C56A109CB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92150"/>
            <a:ext cx="7315200" cy="1223963"/>
          </a:xfrm>
        </p:spPr>
        <p:txBody>
          <a:bodyPr/>
          <a:lstStyle/>
          <a:p>
            <a:r>
              <a:rPr lang="en-US" altLang="zh-TW" sz="4000"/>
              <a:t>Boyce-Codd Normal Form</a:t>
            </a:r>
            <a:br>
              <a:rPr lang="en-US" altLang="zh-TW" sz="4000"/>
            </a:br>
            <a:r>
              <a:rPr lang="en-US" altLang="zh-TW" sz="4000"/>
              <a:t>(BCNF)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488" y="2190750"/>
            <a:ext cx="7315200" cy="4191000"/>
          </a:xfrm>
        </p:spPr>
        <p:txBody>
          <a:bodyPr/>
          <a:lstStyle/>
          <a:p>
            <a:r>
              <a:rPr lang="en-US" altLang="zh-TW"/>
              <a:t>We say a relation </a:t>
            </a:r>
            <a:r>
              <a:rPr lang="en-US" altLang="zh-TW" i="1"/>
              <a:t>R</a:t>
            </a:r>
            <a:r>
              <a:rPr lang="en-US" altLang="zh-TW"/>
              <a:t>  is in </a:t>
            </a:r>
            <a:r>
              <a:rPr lang="en-US" altLang="zh-TW" i="1"/>
              <a:t>BCNF</a:t>
            </a:r>
            <a:r>
              <a:rPr lang="en-US" altLang="zh-TW"/>
              <a:t>  if whenever </a:t>
            </a:r>
            <a:r>
              <a:rPr lang="en-US" altLang="zh-TW" i="1"/>
              <a:t>X </a:t>
            </a:r>
            <a:r>
              <a:rPr lang="en-US" altLang="zh-TW"/>
              <a:t>→</a:t>
            </a:r>
            <a:r>
              <a:rPr lang="en-US" altLang="zh-TW" i="1"/>
              <a:t>A </a:t>
            </a:r>
            <a:r>
              <a:rPr lang="en-US" altLang="zh-TW"/>
              <a:t>is a nontrivial FD that holds in </a:t>
            </a:r>
            <a:r>
              <a:rPr lang="en-US" altLang="zh-TW" i="1"/>
              <a:t>R</a:t>
            </a:r>
            <a:r>
              <a:rPr lang="en-US" altLang="zh-TW"/>
              <a:t>, </a:t>
            </a:r>
            <a:r>
              <a:rPr lang="en-US" altLang="zh-TW" i="1">
                <a:solidFill>
                  <a:srgbClr val="0000FF"/>
                </a:solidFill>
              </a:rPr>
              <a:t>X  is a superkey</a:t>
            </a:r>
            <a:endParaRPr lang="en-US" altLang="zh-TW"/>
          </a:p>
          <a:p>
            <a:pPr lvl="1"/>
            <a:r>
              <a:rPr lang="en-US" altLang="zh-TW"/>
              <a:t>Remember:</a:t>
            </a:r>
            <a:r>
              <a:rPr lang="en-US" altLang="zh-TW" i="1"/>
              <a:t> </a:t>
            </a:r>
            <a:r>
              <a:rPr lang="en-US" altLang="zh-TW" i="1" u="sng">
                <a:solidFill>
                  <a:srgbClr val="FF0000"/>
                </a:solidFill>
              </a:rPr>
              <a:t>nontrivial</a:t>
            </a:r>
            <a:r>
              <a:rPr lang="en-US" altLang="zh-TW" i="1">
                <a:solidFill>
                  <a:srgbClr val="FF0000"/>
                </a:solidFill>
              </a:rPr>
              <a:t> </a:t>
            </a:r>
            <a:r>
              <a:rPr lang="en-US" altLang="zh-TW"/>
              <a:t> means </a:t>
            </a:r>
            <a:r>
              <a:rPr lang="en-US" altLang="zh-TW" i="1"/>
              <a:t>A</a:t>
            </a:r>
            <a:r>
              <a:rPr lang="en-US" altLang="zh-TW"/>
              <a:t>  is not a member of set </a:t>
            </a:r>
            <a:r>
              <a:rPr lang="en-US" altLang="zh-TW" i="1"/>
              <a:t>X</a:t>
            </a:r>
            <a:endParaRPr lang="en-US" altLang="zh-TW"/>
          </a:p>
          <a:p>
            <a:pPr lvl="1"/>
            <a:r>
              <a:rPr lang="en-US" altLang="zh-TW"/>
              <a:t>Remember, a</a:t>
            </a:r>
            <a:r>
              <a:rPr lang="en-US" altLang="zh-TW" i="1" u="sng">
                <a:solidFill>
                  <a:srgbClr val="FF0000"/>
                </a:solidFill>
              </a:rPr>
              <a:t> superkey</a:t>
            </a:r>
            <a:r>
              <a:rPr lang="en-US" altLang="zh-TW"/>
              <a:t>  is any superset of a key (not necessarily a proper superset)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21-B881-490D-AA18-424C090BF8C4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765175"/>
            <a:ext cx="7315200" cy="838200"/>
          </a:xfrm>
        </p:spPr>
        <p:txBody>
          <a:bodyPr/>
          <a:lstStyle/>
          <a:p>
            <a:r>
              <a:rPr lang="en-US" altLang="zh-TW"/>
              <a:t>Example 1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720012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標楷體" pitchFamily="65" charset="-120"/>
              </a:rPr>
              <a:t>Class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(</a:t>
            </a:r>
            <a:r>
              <a:rPr lang="en-US" altLang="zh-TW" u="sng">
                <a:solidFill>
                  <a:srgbClr val="FF0000"/>
                </a:solidFill>
                <a:ea typeface="標楷體" pitchFamily="65" charset="-120"/>
              </a:rPr>
              <a:t>Cid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,</a:t>
            </a: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 u="sng">
                <a:solidFill>
                  <a:srgbClr val="FF0000"/>
                </a:solidFill>
                <a:ea typeface="標楷體" pitchFamily="65" charset="-120"/>
              </a:rPr>
              <a:t>Sid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, Cname, Tname, Sname)</a:t>
            </a:r>
            <a:endParaRPr lang="en-US" altLang="zh-TW"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en-US" altLang="zh-TW"/>
              <a:t>FD’s =  (1) </a:t>
            </a:r>
            <a:r>
              <a:rPr lang="en-US" altLang="zh-TW" sz="3600">
                <a:solidFill>
                  <a:srgbClr val="FF0000"/>
                </a:solidFill>
                <a:ea typeface="標楷體" pitchFamily="65" charset="-120"/>
              </a:rPr>
              <a:t>Cid </a:t>
            </a:r>
            <a:r>
              <a:rPr lang="en-US" altLang="zh-TW" sz="3600">
                <a:ea typeface="標楷體" pitchFamily="65" charset="-120"/>
              </a:rPr>
              <a:t>→</a:t>
            </a:r>
            <a:r>
              <a:rPr lang="en-US" altLang="zh-TW" sz="3600"/>
              <a:t> </a:t>
            </a:r>
            <a:r>
              <a:rPr lang="en-US" altLang="zh-TW" sz="3600">
                <a:solidFill>
                  <a:schemeClr val="bg2"/>
                </a:solidFill>
                <a:ea typeface="標楷體" pitchFamily="65" charset="-120"/>
              </a:rPr>
              <a:t>Cname Tname</a:t>
            </a:r>
            <a:endParaRPr lang="en-US" altLang="zh-TW" sz="3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3600">
                <a:solidFill>
                  <a:srgbClr val="FF0000"/>
                </a:solidFill>
                <a:ea typeface="標楷體" pitchFamily="65" charset="-120"/>
              </a:rPr>
              <a:t>		       </a:t>
            </a:r>
            <a:r>
              <a:rPr lang="en-US" altLang="zh-TW" sz="3600">
                <a:solidFill>
                  <a:schemeClr val="bg2"/>
                </a:solidFill>
                <a:ea typeface="標楷體" pitchFamily="65" charset="-120"/>
              </a:rPr>
              <a:t>(2)</a:t>
            </a:r>
            <a:r>
              <a:rPr lang="en-US" altLang="zh-TW" sz="3600">
                <a:solidFill>
                  <a:srgbClr val="FF0000"/>
                </a:solidFill>
                <a:ea typeface="標楷體" pitchFamily="65" charset="-120"/>
              </a:rPr>
              <a:t> Sid  </a:t>
            </a:r>
            <a:r>
              <a:rPr lang="en-US" altLang="zh-TW" sz="3600">
                <a:ea typeface="標楷體" pitchFamily="65" charset="-120"/>
              </a:rPr>
              <a:t>→ Sname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Only key</a:t>
            </a:r>
            <a:r>
              <a:rPr lang="en-US" altLang="zh-TW"/>
              <a:t> is {</a:t>
            </a:r>
            <a:r>
              <a:rPr lang="en-US" altLang="zh-TW" u="sng">
                <a:solidFill>
                  <a:srgbClr val="FF0000"/>
                </a:solidFill>
                <a:ea typeface="標楷體" pitchFamily="65" charset="-120"/>
              </a:rPr>
              <a:t>Cid</a:t>
            </a:r>
            <a:r>
              <a:rPr lang="en-US" altLang="zh-TW"/>
              <a:t>, </a:t>
            </a:r>
            <a:r>
              <a:rPr lang="en-US" altLang="zh-TW" u="sng">
                <a:solidFill>
                  <a:srgbClr val="FF0000"/>
                </a:solidFill>
              </a:rPr>
              <a:t>Sid</a:t>
            </a:r>
            <a:r>
              <a:rPr lang="en-US" altLang="zh-TW"/>
              <a:t>}</a:t>
            </a:r>
          </a:p>
          <a:p>
            <a:pPr>
              <a:lnSpc>
                <a:spcPct val="90000"/>
              </a:lnSpc>
            </a:pPr>
            <a:r>
              <a:rPr lang="en-US" altLang="zh-TW"/>
              <a:t>In each FD (1) (2), the left side is </a:t>
            </a:r>
            <a:r>
              <a:rPr lang="en-US" altLang="zh-TW" i="1">
                <a:solidFill>
                  <a:srgbClr val="0000FF"/>
                </a:solidFill>
              </a:rPr>
              <a:t>not  a superkey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All (1) and (2) violate BCNF</a:t>
            </a:r>
          </a:p>
          <a:p>
            <a:pPr>
              <a:lnSpc>
                <a:spcPct val="90000"/>
              </a:lnSpc>
            </a:pPr>
            <a:r>
              <a:rPr lang="en-US" altLang="zh-TW"/>
              <a:t>Any one of these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shows </a:t>
            </a:r>
            <a:r>
              <a:rPr lang="en-US" altLang="zh-TW">
                <a:solidFill>
                  <a:srgbClr val="0000FF"/>
                </a:solidFill>
              </a:rPr>
              <a:t>Class</a:t>
            </a:r>
            <a:r>
              <a:rPr lang="en-US" altLang="zh-TW"/>
              <a:t>  is not in BCNF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1A31-2ACE-40EF-85B2-9CB4089E4A4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2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687888"/>
          </a:xfrm>
        </p:spPr>
        <p:txBody>
          <a:bodyPr/>
          <a:lstStyle/>
          <a:p>
            <a:r>
              <a:rPr lang="en-US" altLang="zh-TW"/>
              <a:t>Beers(</a:t>
            </a:r>
            <a:r>
              <a:rPr lang="en-US" altLang="zh-TW" u="sng">
                <a:solidFill>
                  <a:srgbClr val="FF0000"/>
                </a:solidFill>
              </a:rPr>
              <a:t>name</a:t>
            </a:r>
            <a:r>
              <a:rPr lang="en-US" altLang="zh-TW"/>
              <a:t>, manf, manfAddr)</a:t>
            </a:r>
          </a:p>
          <a:p>
            <a:r>
              <a:rPr lang="en-US" altLang="zh-TW"/>
              <a:t>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s= (1) name →manf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   (2) manf →manfAddr</a:t>
            </a:r>
          </a:p>
          <a:p>
            <a:r>
              <a:rPr lang="en-US" altLang="zh-TW"/>
              <a:t>Only key is {</a:t>
            </a:r>
            <a:r>
              <a:rPr lang="en-US" altLang="zh-TW" u="sng">
                <a:solidFill>
                  <a:srgbClr val="FF0000"/>
                </a:solidFill>
              </a:rPr>
              <a:t>name</a:t>
            </a:r>
            <a:r>
              <a:rPr lang="en-US" altLang="zh-TW"/>
              <a:t>}</a:t>
            </a:r>
          </a:p>
          <a:p>
            <a:r>
              <a:rPr lang="en-US" altLang="zh-TW"/>
              <a:t> (1) name→manf does not violate BCNF (</a:t>
            </a:r>
            <a:r>
              <a:rPr lang="en-US" altLang="zh-TW">
                <a:solidFill>
                  <a:srgbClr val="0000FF"/>
                </a:solidFill>
              </a:rPr>
              <a:t>ok</a:t>
            </a:r>
            <a:r>
              <a:rPr lang="en-US" altLang="zh-TW"/>
              <a:t>)</a:t>
            </a:r>
          </a:p>
          <a:p>
            <a:r>
              <a:rPr lang="en-US" altLang="zh-TW"/>
              <a:t> (2) manf→manfAddr violate BCNF (</a:t>
            </a:r>
            <a:r>
              <a:rPr lang="en-US" altLang="zh-TW">
                <a:solidFill>
                  <a:srgbClr val="FF0000"/>
                </a:solidFill>
              </a:rPr>
              <a:t>not ok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97CA-F198-4C4F-B388-2DF68748B9A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993063" cy="909638"/>
          </a:xfrm>
        </p:spPr>
        <p:txBody>
          <a:bodyPr/>
          <a:lstStyle/>
          <a:p>
            <a:r>
              <a:rPr lang="en-US" altLang="zh-TW" sz="4000"/>
              <a:t>Decomposition Algorithm</a:t>
            </a:r>
            <a:br>
              <a:rPr lang="en-US" altLang="zh-TW" sz="4000"/>
            </a:br>
            <a:r>
              <a:rPr lang="en-US" altLang="zh-TW" sz="4000"/>
              <a:t>for BCNF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001000" cy="4968875"/>
          </a:xfrm>
        </p:spPr>
        <p:txBody>
          <a:bodyPr/>
          <a:lstStyle/>
          <a:p>
            <a:r>
              <a:rPr lang="en-US" altLang="zh-TW"/>
              <a:t>Given: relation </a:t>
            </a: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/>
              <a:t>  with </a:t>
            </a:r>
            <a:r>
              <a:rPr lang="en-US" altLang="zh-TW">
                <a:solidFill>
                  <a:srgbClr val="0000FF"/>
                </a:solidFill>
              </a:rPr>
              <a:t>FD</a:t>
            </a:r>
            <a:r>
              <a:rPr lang="en-US" altLang="zh-TW">
                <a:solidFill>
                  <a:srgbClr val="0000FF"/>
                </a:solidFill>
                <a:latin typeface="Tahoma"/>
              </a:rPr>
              <a:t>’</a:t>
            </a:r>
            <a:r>
              <a:rPr lang="en-US" altLang="zh-TW">
                <a:solidFill>
                  <a:srgbClr val="0000FF"/>
                </a:solidFill>
              </a:rPr>
              <a:t>s </a:t>
            </a:r>
            <a:r>
              <a:rPr lang="en-US" altLang="zh-TW" i="1">
                <a:solidFill>
                  <a:srgbClr val="0000FF"/>
                </a:solidFill>
              </a:rPr>
              <a:t>F</a:t>
            </a:r>
            <a:endParaRPr lang="en-US" altLang="zh-TW"/>
          </a:p>
          <a:p>
            <a:r>
              <a:rPr lang="en-US" altLang="zh-TW"/>
              <a:t>Look among the </a:t>
            </a:r>
            <a:r>
              <a:rPr lang="en-US" altLang="zh-TW" i="1">
                <a:solidFill>
                  <a:srgbClr val="0000FF"/>
                </a:solidFill>
              </a:rPr>
              <a:t>F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Discover a BCNF violation</a:t>
            </a:r>
          </a:p>
          <a:p>
            <a:pPr lvl="1"/>
            <a:r>
              <a:rPr lang="en-US" altLang="zh-TW"/>
              <a:t>If </a:t>
            </a:r>
            <a:r>
              <a:rPr lang="en-US" altLang="zh-TW" i="1">
                <a:solidFill>
                  <a:srgbClr val="0000FF"/>
                </a:solidFill>
              </a:rPr>
              <a:t>any FD</a:t>
            </a:r>
            <a:r>
              <a:rPr lang="en-US" altLang="zh-TW"/>
              <a:t>,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 →</a:t>
            </a:r>
            <a:r>
              <a:rPr lang="en-US" altLang="zh-TW" i="1">
                <a:solidFill>
                  <a:srgbClr val="FF0000"/>
                </a:solidFill>
              </a:rPr>
              <a:t>B</a:t>
            </a:r>
            <a:r>
              <a:rPr lang="en-US" altLang="zh-TW" i="1">
                <a:solidFill>
                  <a:schemeClr val="bg2"/>
                </a:solidFill>
              </a:rPr>
              <a:t>,</a:t>
            </a:r>
            <a:r>
              <a:rPr lang="en-US" altLang="zh-TW" i="1">
                <a:solidFill>
                  <a:srgbClr val="FF0000"/>
                </a:solidFill>
              </a:rPr>
              <a:t> </a:t>
            </a:r>
            <a:r>
              <a:rPr lang="en-US" altLang="zh-TW"/>
              <a:t>following from </a:t>
            </a:r>
            <a:r>
              <a:rPr lang="en-US" altLang="zh-TW" i="1"/>
              <a:t>F</a:t>
            </a:r>
            <a:r>
              <a:rPr lang="en-US" altLang="zh-TW"/>
              <a:t>  violates BCNF, then R is not in BCNF</a:t>
            </a:r>
          </a:p>
          <a:p>
            <a:pPr lvl="1"/>
            <a:r>
              <a:rPr lang="en-US" altLang="zh-TW"/>
              <a:t>Start Decomposition from </a:t>
            </a:r>
            <a:r>
              <a:rPr lang="en-US" altLang="zh-TW" i="1">
                <a:solidFill>
                  <a:srgbClr val="FF0000"/>
                </a:solidFill>
              </a:rPr>
              <a:t>X</a:t>
            </a:r>
            <a:r>
              <a:rPr lang="en-US" altLang="zh-TW">
                <a:solidFill>
                  <a:srgbClr val="FF0000"/>
                </a:solidFill>
              </a:rPr>
              <a:t> →</a:t>
            </a:r>
            <a:r>
              <a:rPr lang="en-US" altLang="zh-TW" i="1">
                <a:solidFill>
                  <a:srgbClr val="FF0000"/>
                </a:solidFill>
              </a:rPr>
              <a:t>B</a:t>
            </a:r>
            <a:endParaRPr lang="en-US" altLang="zh-TW"/>
          </a:p>
          <a:p>
            <a:r>
              <a:rPr lang="en-US" altLang="zh-TW"/>
              <a:t>PS: Compute </a:t>
            </a:r>
            <a:r>
              <a:rPr lang="en-US" altLang="zh-TW" i="1">
                <a:solidFill>
                  <a:srgbClr val="0000FF"/>
                </a:solidFill>
              </a:rPr>
              <a:t>X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endParaRPr lang="en-US" altLang="zh-TW"/>
          </a:p>
          <a:p>
            <a:pPr lvl="1"/>
            <a:r>
              <a:rPr lang="en-US" altLang="zh-TW" i="1">
                <a:solidFill>
                  <a:srgbClr val="0000FF"/>
                </a:solidFill>
              </a:rPr>
              <a:t>X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r>
              <a:rPr lang="en-US" altLang="zh-TW"/>
              <a:t> is </a:t>
            </a:r>
            <a:r>
              <a:rPr lang="en-US" altLang="zh-TW">
                <a:solidFill>
                  <a:srgbClr val="FF0000"/>
                </a:solidFill>
              </a:rPr>
              <a:t>Not all attributes</a:t>
            </a:r>
            <a:r>
              <a:rPr lang="en-US" altLang="zh-TW"/>
              <a:t>, or else X is a superkey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7C3C-51C2-412A-B09E-E79F1295E92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820025" cy="1152525"/>
          </a:xfrm>
        </p:spPr>
        <p:txBody>
          <a:bodyPr/>
          <a:lstStyle/>
          <a:p>
            <a:r>
              <a:rPr lang="en-US" altLang="zh-TW" sz="3600"/>
              <a:t>Decomposition Algorithm</a:t>
            </a:r>
            <a:br>
              <a:rPr lang="en-US" altLang="zh-TW" sz="3600"/>
            </a:br>
            <a:r>
              <a:rPr lang="en-US" altLang="zh-TW" sz="3600"/>
              <a:t>for BCNF </a:t>
            </a:r>
            <a:br>
              <a:rPr lang="en-US" altLang="zh-TW" sz="3600"/>
            </a:br>
            <a:r>
              <a:rPr lang="en-US" altLang="zh-TW" sz="3600"/>
              <a:t>by Using </a:t>
            </a:r>
            <a:r>
              <a:rPr lang="en-US" altLang="zh-TW" sz="3600" i="1">
                <a:solidFill>
                  <a:srgbClr val="0000FF"/>
                </a:solidFill>
              </a:rPr>
              <a:t>X </a:t>
            </a:r>
            <a:r>
              <a:rPr lang="en-US" altLang="zh-TW" sz="3600">
                <a:solidFill>
                  <a:srgbClr val="0000FF"/>
                </a:solidFill>
              </a:rPr>
              <a:t>→</a:t>
            </a:r>
            <a:r>
              <a:rPr lang="en-US" altLang="zh-TW" sz="3600" i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01800"/>
            <a:ext cx="7646987" cy="5040313"/>
          </a:xfrm>
        </p:spPr>
        <p:txBody>
          <a:bodyPr/>
          <a:lstStyle/>
          <a:p>
            <a:pPr marL="609600" indent="-609600"/>
            <a:r>
              <a:rPr lang="en-US" altLang="zh-TW"/>
              <a:t>Replace </a:t>
            </a:r>
            <a:r>
              <a:rPr lang="en-US" altLang="zh-TW" i="1"/>
              <a:t>R</a:t>
            </a:r>
            <a:r>
              <a:rPr lang="en-US" altLang="zh-TW"/>
              <a:t>  by relations with schemas: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sz="2400"/>
              <a:t> </a:t>
            </a: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 baseline="-25000">
                <a:solidFill>
                  <a:srgbClr val="0000FF"/>
                </a:solidFill>
              </a:rPr>
              <a:t>1</a:t>
            </a:r>
            <a:r>
              <a:rPr lang="en-US" altLang="zh-TW">
                <a:solidFill>
                  <a:srgbClr val="0000FF"/>
                </a:solidFill>
              </a:rPr>
              <a:t> =</a:t>
            </a:r>
            <a:r>
              <a:rPr lang="en-US" altLang="zh-TW" i="1">
                <a:solidFill>
                  <a:srgbClr val="0000FF"/>
                </a:solidFill>
              </a:rPr>
              <a:t> X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endParaRPr lang="en-US" altLang="zh-TW">
              <a:solidFill>
                <a:srgbClr val="0000FF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 </a:t>
            </a: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 baseline="-25000">
                <a:solidFill>
                  <a:srgbClr val="0000FF"/>
                </a:solidFill>
              </a:rPr>
              <a:t>2</a:t>
            </a:r>
            <a:r>
              <a:rPr lang="en-US" altLang="zh-TW">
                <a:solidFill>
                  <a:srgbClr val="0000FF"/>
                </a:solidFill>
              </a:rPr>
              <a:t> = (</a:t>
            </a:r>
            <a:r>
              <a:rPr lang="en-US" altLang="zh-TW" i="1">
                <a:solidFill>
                  <a:srgbClr val="0000FF"/>
                </a:solidFill>
              </a:rPr>
              <a:t>R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  <a:latin typeface="Tahoma"/>
              </a:rPr>
              <a:t>–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 i="1">
                <a:solidFill>
                  <a:srgbClr val="0000FF"/>
                </a:solidFill>
              </a:rPr>
              <a:t>X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r>
              <a:rPr lang="en-US" altLang="zh-TW">
                <a:solidFill>
                  <a:srgbClr val="0000FF"/>
                </a:solidFill>
              </a:rPr>
              <a:t>) ∪ </a:t>
            </a:r>
            <a:r>
              <a:rPr lang="en-US" altLang="zh-TW" i="1">
                <a:solidFill>
                  <a:srgbClr val="0000FF"/>
                </a:solidFill>
              </a:rPr>
              <a:t>X</a:t>
            </a:r>
            <a:endParaRPr lang="en-US" altLang="zh-TW">
              <a:solidFill>
                <a:srgbClr val="0000FF"/>
              </a:solidFill>
            </a:endParaRPr>
          </a:p>
          <a:p>
            <a:pPr marL="609600" indent="-609600">
              <a:buFont typeface="Monotype Sorts" pitchFamily="2" charset="2"/>
              <a:buChar char="w"/>
            </a:pPr>
            <a:r>
              <a:rPr lang="en-US" altLang="zh-TW"/>
              <a:t>Project </a:t>
            </a:r>
            <a:r>
              <a:rPr lang="en-US" altLang="zh-TW" i="1">
                <a:solidFill>
                  <a:srgbClr val="0000FF"/>
                </a:solidFill>
              </a:rPr>
              <a:t>given FD</a:t>
            </a:r>
            <a:r>
              <a:rPr lang="en-US" altLang="zh-TW" i="1">
                <a:solidFill>
                  <a:srgbClr val="0000FF"/>
                </a:solidFill>
                <a:latin typeface="Tahoma"/>
              </a:rPr>
              <a:t>’</a:t>
            </a:r>
            <a:r>
              <a:rPr lang="en-US" altLang="zh-TW" i="1">
                <a:solidFill>
                  <a:srgbClr val="0000FF"/>
                </a:solidFill>
              </a:rPr>
              <a:t>s F</a:t>
            </a:r>
            <a:r>
              <a:rPr lang="en-US" altLang="zh-TW"/>
              <a:t>  onto the two new relations </a:t>
            </a:r>
            <a:r>
              <a:rPr lang="en-US" altLang="zh-TW" i="1"/>
              <a:t>R</a:t>
            </a:r>
            <a:r>
              <a:rPr lang="en-US" altLang="zh-TW" baseline="-25000"/>
              <a:t>1 </a:t>
            </a:r>
            <a:r>
              <a:rPr lang="en-US" altLang="zh-TW"/>
              <a:t>and</a:t>
            </a:r>
            <a:r>
              <a:rPr lang="en-US" altLang="zh-TW" baseline="-25000"/>
              <a:t> </a:t>
            </a:r>
            <a:r>
              <a:rPr lang="en-US" altLang="zh-TW" i="1"/>
              <a:t>R</a:t>
            </a:r>
            <a:r>
              <a:rPr lang="en-US" altLang="zh-TW" baseline="-25000"/>
              <a:t>2</a:t>
            </a:r>
            <a:r>
              <a:rPr lang="en-US" altLang="zh-TW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Compute the closure of </a:t>
            </a:r>
            <a:r>
              <a:rPr lang="en-US" altLang="zh-TW" i="1"/>
              <a:t>F  =</a:t>
            </a:r>
            <a:r>
              <a:rPr lang="en-US" altLang="zh-TW"/>
              <a:t> all nontrivial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that follow from </a:t>
            </a:r>
            <a:r>
              <a:rPr lang="en-US" altLang="zh-TW" i="1"/>
              <a:t>F</a:t>
            </a:r>
            <a:r>
              <a:rPr lang="en-US" altLang="zh-TW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Use only those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whose attributes are all in </a:t>
            </a:r>
            <a:r>
              <a:rPr lang="en-US" altLang="zh-TW" i="1"/>
              <a:t>R</a:t>
            </a:r>
            <a:r>
              <a:rPr lang="en-US" altLang="zh-TW" baseline="-25000"/>
              <a:t>1</a:t>
            </a:r>
            <a:r>
              <a:rPr lang="en-US" altLang="zh-TW"/>
              <a:t> or all in </a:t>
            </a:r>
            <a:r>
              <a:rPr lang="en-US" altLang="zh-TW" i="1"/>
              <a:t>R</a:t>
            </a:r>
            <a:r>
              <a:rPr lang="en-US" altLang="zh-TW" baseline="-25000"/>
              <a:t>2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0895-6129-4294-A8F3-E11E432DD0F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Anomalies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Goal of relational schema design is to avoid </a:t>
            </a:r>
            <a:r>
              <a:rPr lang="en-US" altLang="zh-TW" i="1">
                <a:solidFill>
                  <a:srgbClr val="0000FF"/>
                </a:solidFill>
              </a:rPr>
              <a:t>anomalies</a:t>
            </a:r>
            <a:r>
              <a:rPr lang="en-US" altLang="zh-TW"/>
              <a:t> and </a:t>
            </a:r>
            <a:r>
              <a:rPr lang="en-US" altLang="zh-TW" i="1">
                <a:solidFill>
                  <a:srgbClr val="0000FF"/>
                </a:solidFill>
              </a:rPr>
              <a:t>redundancy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 i="1">
                <a:solidFill>
                  <a:srgbClr val="0000FF"/>
                </a:solidFill>
              </a:rPr>
              <a:t>Update anomaly</a:t>
            </a:r>
            <a:r>
              <a:rPr lang="en-US" altLang="zh-TW" i="1"/>
              <a:t> </a:t>
            </a:r>
            <a:r>
              <a:rPr lang="en-US" altLang="zh-TW"/>
              <a:t>: one occurrence of a fact is changed, but not all occurrences</a:t>
            </a:r>
          </a:p>
          <a:p>
            <a:r>
              <a:rPr lang="en-US" altLang="zh-TW" i="1">
                <a:solidFill>
                  <a:srgbClr val="0000FF"/>
                </a:solidFill>
              </a:rPr>
              <a:t>Deletion anomaly</a:t>
            </a:r>
            <a:r>
              <a:rPr lang="en-US" altLang="zh-TW"/>
              <a:t> : valid fact is lost when a tuple is deleted</a:t>
            </a:r>
          </a:p>
          <a:p>
            <a:pPr lvl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488-563A-424B-94B6-646131FA20A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44405" name="Rectangle 21" descr="Light horizontal"/>
          <p:cNvSpPr>
            <a:spLocks noChangeArrowheads="1"/>
          </p:cNvSpPr>
          <p:nvPr/>
        </p:nvSpPr>
        <p:spPr bwMode="auto">
          <a:xfrm>
            <a:off x="3635375" y="2420938"/>
            <a:ext cx="2232025" cy="244792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5867400" y="2420938"/>
            <a:ext cx="2305050" cy="2447925"/>
          </a:xfrm>
          <a:prstGeom prst="rect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315200" cy="838200"/>
          </a:xfrm>
        </p:spPr>
        <p:txBody>
          <a:bodyPr/>
          <a:lstStyle/>
          <a:p>
            <a:r>
              <a:rPr lang="en-US" altLang="zh-TW"/>
              <a:t>Decomposition Picture</a:t>
            </a:r>
          </a:p>
        </p:txBody>
      </p:sp>
      <p:sp>
        <p:nvSpPr>
          <p:cNvPr id="144387" name="Rectangle 3" descr="Light horizontal"/>
          <p:cNvSpPr>
            <a:spLocks noChangeArrowheads="1"/>
          </p:cNvSpPr>
          <p:nvPr/>
        </p:nvSpPr>
        <p:spPr bwMode="auto">
          <a:xfrm>
            <a:off x="1116013" y="2420938"/>
            <a:ext cx="2519362" cy="244792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3635375" y="2420938"/>
            <a:ext cx="2236788" cy="2447925"/>
          </a:xfrm>
          <a:prstGeom prst="rect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979613" y="350202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R</a:t>
            </a:r>
            <a:r>
              <a:rPr lang="en-US" altLang="zh-TW">
                <a:latin typeface="Arial Black" pitchFamily="34" charset="0"/>
              </a:rPr>
              <a:t>-</a:t>
            </a:r>
            <a:r>
              <a:rPr lang="en-US" altLang="zh-TW" i="1">
                <a:latin typeface="Arial Black" pitchFamily="34" charset="0"/>
              </a:rPr>
              <a:t>X</a:t>
            </a:r>
            <a:r>
              <a:rPr lang="en-US" altLang="zh-TW">
                <a:latin typeface="Arial Black" pitchFamily="34" charset="0"/>
              </a:rPr>
              <a:t> </a:t>
            </a:r>
            <a:r>
              <a:rPr lang="en-US" altLang="zh-TW" baseline="30000">
                <a:latin typeface="Arial Black" pitchFamily="34" charset="0"/>
              </a:rPr>
              <a:t>+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X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516688" y="3429000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X</a:t>
            </a:r>
            <a:r>
              <a:rPr lang="en-US" altLang="zh-TW">
                <a:latin typeface="Arial Black" pitchFamily="34" charset="0"/>
              </a:rPr>
              <a:t> 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>
                <a:latin typeface="Arial Black" pitchFamily="34" charset="0"/>
              </a:rPr>
              <a:t>-</a:t>
            </a:r>
            <a:r>
              <a:rPr lang="en-US" altLang="zh-TW" i="1">
                <a:latin typeface="Arial Black" pitchFamily="34" charset="0"/>
              </a:rPr>
              <a:t>X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987675" y="5130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R</a:t>
            </a:r>
            <a:r>
              <a:rPr lang="en-US" altLang="zh-TW" baseline="-25000">
                <a:latin typeface="Arial Black" pitchFamily="34" charset="0"/>
              </a:rPr>
              <a:t>2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5724525" y="18446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R</a:t>
            </a:r>
            <a:r>
              <a:rPr lang="en-US" altLang="zh-TW" baseline="-25000">
                <a:latin typeface="Arial Black" pitchFamily="34" charset="0"/>
              </a:rPr>
              <a:t>1</a:t>
            </a:r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H="1">
            <a:off x="3635375" y="2060575"/>
            <a:ext cx="20161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6300788" y="2060575"/>
            <a:ext cx="178593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H="1">
            <a:off x="1116013" y="5346700"/>
            <a:ext cx="19431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3635375" y="5346700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4629150" y="570865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R</a:t>
            </a:r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 flipH="1">
            <a:off x="1116013" y="5995988"/>
            <a:ext cx="33115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00" name="Line 16"/>
          <p:cNvSpPr>
            <a:spLocks noChangeShapeType="1"/>
          </p:cNvSpPr>
          <p:nvPr/>
        </p:nvSpPr>
        <p:spPr bwMode="auto">
          <a:xfrm>
            <a:off x="5148263" y="5995988"/>
            <a:ext cx="29686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5" grpId="0" animBg="1"/>
      <p:bldP spid="144404" grpId="0" animBg="1"/>
      <p:bldP spid="144387" grpId="0" animBg="1"/>
      <p:bldP spid="144388" grpId="0" animBg="1"/>
      <p:bldP spid="144389" grpId="0"/>
      <p:bldP spid="144390" grpId="0"/>
      <p:bldP spid="144391" grpId="0"/>
      <p:bldP spid="144392" grpId="0"/>
      <p:bldP spid="144393" grpId="0"/>
      <p:bldP spid="144394" grpId="0" animBg="1"/>
      <p:bldP spid="144395" grpId="0" animBg="1"/>
      <p:bldP spid="144396" grpId="0" animBg="1"/>
      <p:bldP spid="144397" grpId="0" animBg="1"/>
      <p:bldP spid="144398" grpId="0"/>
      <p:bldP spid="144399" grpId="0" animBg="1"/>
      <p:bldP spid="144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56D-3FEB-4D97-B78D-6CED90D79CC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11970" name="Rectangle 2" descr="Light horizontal"/>
          <p:cNvSpPr>
            <a:spLocks noChangeArrowheads="1"/>
          </p:cNvSpPr>
          <p:nvPr/>
        </p:nvSpPr>
        <p:spPr bwMode="auto">
          <a:xfrm>
            <a:off x="3635375" y="2420938"/>
            <a:ext cx="2232025" cy="244792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5867400" y="2420938"/>
            <a:ext cx="2305050" cy="2447925"/>
          </a:xfrm>
          <a:prstGeom prst="rect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315200" cy="838200"/>
          </a:xfrm>
        </p:spPr>
        <p:txBody>
          <a:bodyPr/>
          <a:lstStyle/>
          <a:p>
            <a:r>
              <a:rPr lang="en-US" altLang="zh-TW"/>
              <a:t>Thinking</a:t>
            </a:r>
          </a:p>
        </p:txBody>
      </p:sp>
      <p:sp>
        <p:nvSpPr>
          <p:cNvPr id="211973" name="Rectangle 5" descr="Light horizontal"/>
          <p:cNvSpPr>
            <a:spLocks noChangeArrowheads="1"/>
          </p:cNvSpPr>
          <p:nvPr/>
        </p:nvSpPr>
        <p:spPr bwMode="auto">
          <a:xfrm>
            <a:off x="1116013" y="2420938"/>
            <a:ext cx="2519362" cy="244792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3635375" y="2420938"/>
            <a:ext cx="2236788" cy="2447925"/>
          </a:xfrm>
          <a:prstGeom prst="rect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1835150" y="328453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3200" b="1" i="1">
                <a:latin typeface="Arial Black" pitchFamily="34" charset="0"/>
                <a:ea typeface="標楷體" pitchFamily="65" charset="-120"/>
              </a:rPr>
              <a:t>深藍</a:t>
            </a:r>
            <a:endParaRPr lang="zh-TW" altLang="en-US" sz="3200" b="1" baseline="30000">
              <a:latin typeface="Arial Black" pitchFamily="34" charset="0"/>
              <a:ea typeface="標楷體" pitchFamily="65" charset="-120"/>
            </a:endParaRP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3841750" y="3068638"/>
            <a:ext cx="1809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3200" b="1" i="1">
                <a:latin typeface="Arial Black" pitchFamily="34" charset="0"/>
                <a:ea typeface="標楷體" pitchFamily="65" charset="-120"/>
              </a:rPr>
              <a:t>藍皮綠骨</a:t>
            </a:r>
          </a:p>
          <a:p>
            <a:pPr eaLnBrk="0" hangingPunct="0"/>
            <a:r>
              <a:rPr lang="zh-TW" altLang="en-US" sz="3200" b="1" i="1">
                <a:latin typeface="Arial Black" pitchFamily="34" charset="0"/>
                <a:ea typeface="標楷體" pitchFamily="65" charset="-120"/>
              </a:rPr>
              <a:t>綠骨藍皮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6516688" y="335756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3200" b="1" i="1">
                <a:latin typeface="Arial Black" pitchFamily="34" charset="0"/>
                <a:ea typeface="標楷體" pitchFamily="65" charset="-120"/>
              </a:rPr>
              <a:t>深綠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2987675" y="5130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R</a:t>
            </a:r>
            <a:r>
              <a:rPr lang="en-US" altLang="zh-TW" baseline="-25000">
                <a:latin typeface="Arial Black" pitchFamily="34" charset="0"/>
              </a:rPr>
              <a:t>2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5724525" y="18446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R</a:t>
            </a:r>
            <a:r>
              <a:rPr lang="en-US" altLang="zh-TW" baseline="-25000">
                <a:latin typeface="Arial Black" pitchFamily="34" charset="0"/>
              </a:rPr>
              <a:t>1</a:t>
            </a:r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H="1">
            <a:off x="3635375" y="2060575"/>
            <a:ext cx="20161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300788" y="2060575"/>
            <a:ext cx="178593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 flipH="1">
            <a:off x="1116013" y="5346700"/>
            <a:ext cx="19431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>
            <a:off x="3635375" y="5346700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4629150" y="570865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R</a:t>
            </a:r>
          </a:p>
        </p:txBody>
      </p:sp>
      <p:sp>
        <p:nvSpPr>
          <p:cNvPr id="211985" name="Line 17"/>
          <p:cNvSpPr>
            <a:spLocks noChangeShapeType="1"/>
          </p:cNvSpPr>
          <p:nvPr/>
        </p:nvSpPr>
        <p:spPr bwMode="auto">
          <a:xfrm flipH="1">
            <a:off x="1116013" y="5995988"/>
            <a:ext cx="33115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1986" name="Line 18"/>
          <p:cNvSpPr>
            <a:spLocks noChangeShapeType="1"/>
          </p:cNvSpPr>
          <p:nvPr/>
        </p:nvSpPr>
        <p:spPr bwMode="auto">
          <a:xfrm>
            <a:off x="5148263" y="5995988"/>
            <a:ext cx="29686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4572000" y="26368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X</a:t>
            </a:r>
          </a:p>
        </p:txBody>
      </p:sp>
      <p:sp>
        <p:nvSpPr>
          <p:cNvPr id="211989" name="Text Box 21"/>
          <p:cNvSpPr txBox="1">
            <a:spLocks noChangeArrowheads="1"/>
          </p:cNvSpPr>
          <p:nvPr/>
        </p:nvSpPr>
        <p:spPr bwMode="auto">
          <a:xfrm>
            <a:off x="6516688" y="27082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X</a:t>
            </a:r>
            <a:r>
              <a:rPr lang="en-US" altLang="zh-TW">
                <a:latin typeface="Arial Black" pitchFamily="34" charset="0"/>
              </a:rPr>
              <a:t> 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>
                <a:latin typeface="Arial Black" pitchFamily="34" charset="0"/>
              </a:rPr>
              <a:t>-</a:t>
            </a:r>
            <a:r>
              <a:rPr lang="en-US" altLang="zh-TW" i="1">
                <a:latin typeface="Arial Black" pitchFamily="34" charset="0"/>
              </a:rPr>
              <a:t>X</a:t>
            </a: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1908175" y="27813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i="1">
                <a:latin typeface="Arial Black" pitchFamily="34" charset="0"/>
              </a:rPr>
              <a:t>R</a:t>
            </a:r>
            <a:r>
              <a:rPr lang="en-US" altLang="zh-TW">
                <a:latin typeface="Arial Black" pitchFamily="34" charset="0"/>
              </a:rPr>
              <a:t>-</a:t>
            </a:r>
            <a:r>
              <a:rPr lang="en-US" altLang="zh-TW" i="1">
                <a:latin typeface="Arial Black" pitchFamily="34" charset="0"/>
              </a:rPr>
              <a:t>X</a:t>
            </a:r>
            <a:r>
              <a:rPr lang="en-US" altLang="zh-TW">
                <a:latin typeface="Arial Black" pitchFamily="34" charset="0"/>
              </a:rPr>
              <a:t> </a:t>
            </a:r>
            <a:r>
              <a:rPr lang="en-US" altLang="zh-TW" baseline="30000">
                <a:latin typeface="Arial Black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nimBg="1"/>
      <p:bldP spid="211971" grpId="0" animBg="1"/>
      <p:bldP spid="211973" grpId="0" animBg="1"/>
      <p:bldP spid="211974" grpId="0" animBg="1"/>
      <p:bldP spid="211975" grpId="0"/>
      <p:bldP spid="211976" grpId="0"/>
      <p:bldP spid="211977" grpId="0"/>
      <p:bldP spid="211978" grpId="0"/>
      <p:bldP spid="211979" grpId="0"/>
      <p:bldP spid="211980" grpId="0" animBg="1"/>
      <p:bldP spid="211981" grpId="0" animBg="1"/>
      <p:bldP spid="211982" grpId="0" animBg="1"/>
      <p:bldP spid="211983" grpId="0" animBg="1"/>
      <p:bldP spid="211984" grpId="0"/>
      <p:bldP spid="211985" grpId="0" animBg="1"/>
      <p:bldP spid="211986" grpId="0" animBg="1"/>
      <p:bldP spid="211988" grpId="0"/>
      <p:bldP spid="211989" grpId="0"/>
      <p:bldP spid="2119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73C8-87FC-4AB0-BEBC-9EEDF96259E9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33375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276475"/>
            <a:ext cx="7359650" cy="4032250"/>
          </a:xfrm>
        </p:spPr>
        <p:txBody>
          <a:bodyPr/>
          <a:lstStyle/>
          <a:p>
            <a:pPr marL="609600" indent="-609600"/>
            <a:r>
              <a:rPr lang="en-US" altLang="zh-TW" i="1">
                <a:solidFill>
                  <a:srgbClr val="0000FF"/>
                </a:solidFill>
              </a:rPr>
              <a:t>FD’s</a:t>
            </a:r>
            <a:r>
              <a:rPr lang="en-US" altLang="zh-TW"/>
              <a:t>  =   </a:t>
            </a:r>
            <a:r>
              <a:rPr lang="en-US" altLang="zh-TW">
                <a:solidFill>
                  <a:schemeClr val="bg2"/>
                </a:solidFill>
              </a:rPr>
              <a:t>(1)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Cname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	    (2) 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Tid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           (3) 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	    (4)  Sid </a:t>
            </a:r>
            <a:r>
              <a:rPr lang="en-US" altLang="zh-TW">
                <a:solidFill>
                  <a:schemeClr val="bg2"/>
                </a:solidFill>
              </a:rPr>
              <a:t>→ Sname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</a:rPr>
              <a:t>                      (5)  Tid → Tname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           (6) Cid Sid </a:t>
            </a:r>
            <a:r>
              <a:rPr lang="en-US" altLang="zh-TW">
                <a:solidFill>
                  <a:schemeClr val="bg2"/>
                </a:solidFill>
              </a:rPr>
              <a:t>→ Grade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84248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chemeClr val="bg2"/>
                </a:solidFill>
              </a:rPr>
              <a:t>Class (</a:t>
            </a:r>
            <a:r>
              <a:rPr lang="en-US" altLang="zh-TW" sz="2800" b="1" u="sng">
                <a:solidFill>
                  <a:srgbClr val="FF0000"/>
                </a:solidFill>
              </a:rPr>
              <a:t>Cid</a:t>
            </a:r>
            <a:r>
              <a:rPr lang="en-US" altLang="zh-TW" sz="2800" b="1">
                <a:solidFill>
                  <a:schemeClr val="bg2"/>
                </a:solidFill>
              </a:rPr>
              <a:t>, </a:t>
            </a:r>
            <a:r>
              <a:rPr lang="en-US" altLang="zh-TW" sz="2800" b="1" u="sng">
                <a:solidFill>
                  <a:srgbClr val="FF0000"/>
                </a:solidFill>
              </a:rPr>
              <a:t>Sid</a:t>
            </a:r>
            <a:r>
              <a:rPr lang="en-US" altLang="zh-TW" sz="2800" b="1">
                <a:solidFill>
                  <a:schemeClr val="bg2"/>
                </a:solidFill>
              </a:rPr>
              <a:t>, Cname, Tid, Tname, Sname, Grade)</a:t>
            </a:r>
            <a:endParaRPr lang="en-US" altLang="zh-TW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C658-8540-467E-9FF0-C6432AC4E29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315200" cy="838200"/>
          </a:xfrm>
        </p:spPr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2057400"/>
            <a:ext cx="7315200" cy="4191000"/>
          </a:xfrm>
        </p:spPr>
        <p:txBody>
          <a:bodyPr/>
          <a:lstStyle/>
          <a:p>
            <a:r>
              <a:rPr lang="en-US" altLang="zh-TW"/>
              <a:t>Pick BCNF violation (1)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Cid</a:t>
            </a:r>
            <a:r>
              <a:rPr lang="en-US" altLang="zh-TW">
                <a:solidFill>
                  <a:schemeClr val="bg2"/>
                </a:solidFill>
              </a:rPr>
              <a:t>→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Cname</a:t>
            </a:r>
            <a:endParaRPr lang="en-US" altLang="zh-TW">
              <a:solidFill>
                <a:schemeClr val="bg2"/>
              </a:solidFill>
            </a:endParaRPr>
          </a:p>
          <a:p>
            <a:r>
              <a:rPr lang="en-US" altLang="zh-TW"/>
              <a:t>Closure the left side: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Cid</a:t>
            </a:r>
            <a:r>
              <a:rPr lang="en-US" altLang="zh-TW" sz="2800"/>
              <a:t>}</a:t>
            </a:r>
            <a:r>
              <a:rPr lang="en-US" altLang="zh-TW" sz="2800" baseline="30000">
                <a:latin typeface="Arial Black" pitchFamily="34" charset="0"/>
              </a:rPr>
              <a:t>+</a:t>
            </a:r>
            <a:r>
              <a:rPr lang="en-US" altLang="zh-TW" sz="2800">
                <a:latin typeface="Arial Black" pitchFamily="34" charset="0"/>
              </a:rPr>
              <a:t> </a:t>
            </a:r>
            <a:r>
              <a:rPr lang="en-US" altLang="zh-TW" sz="2800"/>
              <a:t>= { 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Cid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Cname</a:t>
            </a:r>
            <a:r>
              <a:rPr lang="en-US" altLang="zh-TW" sz="2800"/>
              <a:t>, Tid, 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 sz="2800"/>
              <a:t>}</a:t>
            </a:r>
          </a:p>
          <a:p>
            <a:pPr>
              <a:buFont typeface="Wingdings" pitchFamily="2" charset="2"/>
              <a:buNone/>
            </a:pPr>
            <a:endParaRPr lang="en-US" altLang="zh-TW" sz="2800"/>
          </a:p>
          <a:p>
            <a:r>
              <a:rPr lang="en-US" altLang="zh-TW"/>
              <a:t>Decompose into two </a:t>
            </a:r>
            <a:r>
              <a:rPr lang="en-US" altLang="zh-TW">
                <a:solidFill>
                  <a:srgbClr val="0000FF"/>
                </a:solidFill>
              </a:rPr>
              <a:t>relations</a:t>
            </a:r>
            <a:r>
              <a:rPr lang="en-US" altLang="zh-TW"/>
              <a:t>: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zh-TW" sz="3200">
                <a:ea typeface="標楷體" pitchFamily="65" charset="-120"/>
              </a:rPr>
              <a:t>Class1</a:t>
            </a:r>
            <a:r>
              <a:rPr lang="en-US" altLang="zh-TW" sz="3200"/>
              <a:t>(</a:t>
            </a:r>
            <a:r>
              <a:rPr lang="en-US" altLang="zh-TW" sz="3200">
                <a:solidFill>
                  <a:schemeClr val="bg2"/>
                </a:solidFill>
                <a:ea typeface="標楷體" pitchFamily="65" charset="-120"/>
              </a:rPr>
              <a:t>Cid</a:t>
            </a:r>
            <a:r>
              <a:rPr lang="en-US" altLang="zh-TW" sz="3200">
                <a:solidFill>
                  <a:schemeClr val="bg2"/>
                </a:solidFill>
              </a:rPr>
              <a:t>, </a:t>
            </a:r>
            <a:r>
              <a:rPr lang="en-US" altLang="zh-TW" sz="3200">
                <a:solidFill>
                  <a:schemeClr val="bg2"/>
                </a:solidFill>
                <a:ea typeface="標楷體" pitchFamily="65" charset="-120"/>
              </a:rPr>
              <a:t>Cname</a:t>
            </a:r>
            <a:r>
              <a:rPr lang="en-US" altLang="zh-TW" sz="3200">
                <a:solidFill>
                  <a:schemeClr val="bg2"/>
                </a:solidFill>
              </a:rPr>
              <a:t>, Tid, </a:t>
            </a:r>
            <a:r>
              <a:rPr lang="en-US" altLang="zh-TW" sz="3200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 sz="3200"/>
              <a:t>)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zh-TW" sz="3200"/>
              <a:t>Class2(Cid, Sid, Sname, Grade)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732588" y="2622550"/>
            <a:ext cx="1130300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X→B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2081213" y="3789363"/>
            <a:ext cx="657225" cy="55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altLang="zh-TW" sz="28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1468438" y="4941888"/>
            <a:ext cx="657225" cy="55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altLang="zh-TW" sz="28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134938" y="5589588"/>
            <a:ext cx="1989137" cy="55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{R-X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} </a:t>
            </a:r>
            <a:r>
              <a:rPr lang="en-US" altLang="zh-TW" b="1">
                <a:solidFill>
                  <a:srgbClr val="FF0000"/>
                </a:solidFill>
                <a:latin typeface="Arial Black" pitchFamily="34" charset="0"/>
              </a:rPr>
              <a:t>∪</a:t>
            </a:r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539750" y="1484313"/>
            <a:ext cx="84248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chemeClr val="bg2"/>
                </a:solidFill>
              </a:rPr>
              <a:t>Class (</a:t>
            </a:r>
            <a:r>
              <a:rPr lang="en-US" altLang="zh-TW" sz="2800" b="1" u="sng">
                <a:solidFill>
                  <a:srgbClr val="FF0000"/>
                </a:solidFill>
              </a:rPr>
              <a:t>Cid</a:t>
            </a:r>
            <a:r>
              <a:rPr lang="en-US" altLang="zh-TW" sz="2800" b="1">
                <a:solidFill>
                  <a:schemeClr val="bg2"/>
                </a:solidFill>
              </a:rPr>
              <a:t>, </a:t>
            </a:r>
            <a:r>
              <a:rPr lang="en-US" altLang="zh-TW" sz="2800" b="1" u="sng">
                <a:solidFill>
                  <a:srgbClr val="FF0000"/>
                </a:solidFill>
              </a:rPr>
              <a:t>Sid</a:t>
            </a:r>
            <a:r>
              <a:rPr lang="en-US" altLang="zh-TW" sz="2800" b="1">
                <a:solidFill>
                  <a:schemeClr val="bg2"/>
                </a:solidFill>
              </a:rPr>
              <a:t>, Cname, Tid, Tname, Sname, Grade)</a:t>
            </a:r>
            <a:endParaRPr lang="en-US" altLang="zh-TW" sz="2800"/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900113" y="1844675"/>
            <a:ext cx="498475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35B-5380-4E86-AC1D-9261AF333549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431213" cy="4968875"/>
          </a:xfrm>
        </p:spPr>
        <p:txBody>
          <a:bodyPr/>
          <a:lstStyle/>
          <a:p>
            <a:r>
              <a:rPr lang="en-US" altLang="zh-TW"/>
              <a:t>For Class1(</a:t>
            </a:r>
            <a:r>
              <a:rPr lang="en-US" altLang="zh-TW" u="sng">
                <a:solidFill>
                  <a:srgbClr val="FF0000"/>
                </a:solidFill>
                <a:ea typeface="標楷體" pitchFamily="65" charset="-120"/>
              </a:rPr>
              <a:t>Cid</a:t>
            </a:r>
            <a:r>
              <a:rPr lang="en-US" altLang="zh-TW"/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Cname</a:t>
            </a:r>
            <a:r>
              <a:rPr lang="en-US" altLang="zh-TW"/>
              <a:t>, Tid,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Relevant FD’s: (1)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Cname</a:t>
            </a:r>
          </a:p>
          <a:p>
            <a:pPr lvl="1"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                   (2) 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Tid</a:t>
            </a:r>
          </a:p>
          <a:p>
            <a:pPr lvl="1">
              <a:buFont typeface="Wingdings" pitchFamily="2" charset="2"/>
              <a:buNone/>
            </a:pP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                             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(3)</a:t>
            </a: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</a:p>
          <a:p>
            <a:pPr lvl="1"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                   (5) Tid </a:t>
            </a:r>
            <a:r>
              <a:rPr lang="en-US" altLang="zh-TW">
                <a:solidFill>
                  <a:schemeClr val="bg2"/>
                </a:solidFill>
              </a:rPr>
              <a:t>→ Tname</a:t>
            </a:r>
            <a:endParaRPr lang="en-US" altLang="zh-TW"/>
          </a:p>
          <a:p>
            <a:r>
              <a:rPr lang="en-US" altLang="zh-TW"/>
              <a:t>For Class2(</a:t>
            </a:r>
            <a:r>
              <a:rPr lang="en-US" altLang="zh-TW" u="sng">
                <a:solidFill>
                  <a:srgbClr val="FF0000"/>
                </a:solidFill>
              </a:rPr>
              <a:t>Cid</a:t>
            </a:r>
            <a:r>
              <a:rPr lang="en-US" altLang="zh-TW"/>
              <a:t>, </a:t>
            </a:r>
            <a:r>
              <a:rPr lang="en-US" altLang="zh-TW" u="sng">
                <a:solidFill>
                  <a:srgbClr val="FF0000"/>
                </a:solidFill>
              </a:rPr>
              <a:t>Sid</a:t>
            </a:r>
            <a:r>
              <a:rPr lang="en-US" altLang="zh-TW"/>
              <a:t>, Sname, Grade)</a:t>
            </a:r>
          </a:p>
          <a:p>
            <a:pPr lvl="1"/>
            <a:r>
              <a:rPr lang="en-US" altLang="zh-TW"/>
              <a:t>Relevant FD’s:  (4)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Sid </a:t>
            </a:r>
            <a:r>
              <a:rPr lang="en-US" altLang="zh-TW"/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Sname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                                    (6) Cid Sid → Grade</a:t>
            </a:r>
            <a:endParaRPr lang="en-US" altLang="zh-TW" sz="2800">
              <a:solidFill>
                <a:schemeClr val="bg2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550C-C6D0-41A6-AEFB-2041C394E3D0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687888"/>
          </a:xfrm>
        </p:spPr>
        <p:txBody>
          <a:bodyPr/>
          <a:lstStyle/>
          <a:p>
            <a:pPr marL="609600" indent="-609600"/>
            <a:r>
              <a:rPr lang="en-US" altLang="zh-TW"/>
              <a:t>Do we finish? </a:t>
            </a:r>
          </a:p>
          <a:p>
            <a:pPr marL="609600" indent="-609600"/>
            <a:r>
              <a:rPr lang="en-US" altLang="zh-TW"/>
              <a:t>Need to check: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>
                <a:ea typeface="標楷體" pitchFamily="65" charset="-120"/>
              </a:rPr>
              <a:t>        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Are Class1</a:t>
            </a:r>
            <a:r>
              <a:rPr lang="en-US" altLang="zh-TW">
                <a:solidFill>
                  <a:schemeClr val="bg2"/>
                </a:solidFill>
              </a:rPr>
              <a:t> and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Class2</a:t>
            </a:r>
            <a:r>
              <a:rPr lang="en-US" altLang="zh-TW">
                <a:solidFill>
                  <a:schemeClr val="bg2"/>
                </a:solidFill>
              </a:rPr>
              <a:t> all</a:t>
            </a:r>
            <a:r>
              <a:rPr lang="en-US" altLang="zh-TW">
                <a:solidFill>
                  <a:srgbClr val="0000FF"/>
                </a:solidFill>
              </a:rPr>
              <a:t> in BCNF?</a:t>
            </a:r>
            <a:endParaRPr lang="en-US" altLang="zh-TW">
              <a:solidFill>
                <a:schemeClr val="bg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972F-5552-4E22-B6D8-1636099231B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431213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For Class1(</a:t>
            </a:r>
            <a:r>
              <a:rPr lang="en-US" altLang="zh-TW" u="sng">
                <a:solidFill>
                  <a:srgbClr val="FF0000"/>
                </a:solidFill>
                <a:ea typeface="標楷體" pitchFamily="65" charset="-120"/>
              </a:rPr>
              <a:t>Cid</a:t>
            </a:r>
            <a:r>
              <a:rPr lang="en-US" altLang="zh-TW"/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Cname</a:t>
            </a:r>
            <a:r>
              <a:rPr lang="en-US" altLang="zh-TW"/>
              <a:t>, Tid,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Relevant FD’s: (1)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Cname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                   (2) 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Tid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                             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(3)</a:t>
            </a: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                   (5) Tid </a:t>
            </a:r>
            <a:r>
              <a:rPr lang="en-US" altLang="zh-TW">
                <a:solidFill>
                  <a:schemeClr val="bg2"/>
                </a:solidFill>
              </a:rPr>
              <a:t>→ Tname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(not ok)</a:t>
            </a:r>
          </a:p>
          <a:p>
            <a:pPr>
              <a:lnSpc>
                <a:spcPct val="90000"/>
              </a:lnSpc>
            </a:pPr>
            <a:r>
              <a:rPr lang="en-US" altLang="zh-TW"/>
              <a:t>For Class2(</a:t>
            </a:r>
            <a:r>
              <a:rPr lang="en-US" altLang="zh-TW" u="sng">
                <a:solidFill>
                  <a:srgbClr val="FF0000"/>
                </a:solidFill>
              </a:rPr>
              <a:t>Cid</a:t>
            </a:r>
            <a:r>
              <a:rPr lang="en-US" altLang="zh-TW"/>
              <a:t>, </a:t>
            </a:r>
            <a:r>
              <a:rPr lang="en-US" altLang="zh-TW" u="sng">
                <a:solidFill>
                  <a:srgbClr val="FF0000"/>
                </a:solidFill>
              </a:rPr>
              <a:t>Sid</a:t>
            </a:r>
            <a:r>
              <a:rPr lang="en-US" altLang="zh-TW"/>
              <a:t>, Sname, Grade)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Relevant FD’s:  (4)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Sid </a:t>
            </a:r>
            <a:r>
              <a:rPr lang="en-US" altLang="zh-TW"/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                                    (6) Cid Sid → Grade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(not 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996-2A57-45FB-B5CC-C79148AE1D0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15200" cy="838200"/>
          </a:xfrm>
        </p:spPr>
        <p:txBody>
          <a:bodyPr/>
          <a:lstStyle/>
          <a:p>
            <a:r>
              <a:rPr lang="en-US" altLang="zh-TW"/>
              <a:t>Example (Cont.)-Class1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912938"/>
            <a:ext cx="7156450" cy="4395787"/>
          </a:xfrm>
        </p:spPr>
        <p:txBody>
          <a:bodyPr/>
          <a:lstStyle/>
          <a:p>
            <a:r>
              <a:rPr lang="en-US" altLang="zh-TW"/>
              <a:t>For Class1(</a:t>
            </a:r>
            <a:r>
              <a:rPr lang="en-US" altLang="zh-TW" u="sng">
                <a:solidFill>
                  <a:srgbClr val="FF0000"/>
                </a:solidFill>
                <a:ea typeface="標楷體" pitchFamily="65" charset="-120"/>
              </a:rPr>
              <a:t>Cid</a:t>
            </a:r>
            <a:r>
              <a:rPr lang="en-US" altLang="zh-TW"/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Cname</a:t>
            </a:r>
            <a:r>
              <a:rPr lang="en-US" altLang="zh-TW"/>
              <a:t>, Tid,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Pick BCNF violation (1)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Tid</a:t>
            </a:r>
            <a:r>
              <a:rPr lang="en-US" altLang="zh-TW">
                <a:solidFill>
                  <a:schemeClr val="bg2"/>
                </a:solidFill>
              </a:rPr>
              <a:t>→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</a:p>
          <a:p>
            <a:pPr lvl="1"/>
            <a:r>
              <a:rPr lang="en-US" altLang="zh-TW"/>
              <a:t>Closure the left side: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   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Tid</a:t>
            </a:r>
            <a:r>
              <a:rPr lang="en-US" altLang="zh-TW" sz="2800"/>
              <a:t>}</a:t>
            </a:r>
            <a:r>
              <a:rPr lang="en-US" altLang="zh-TW" sz="2800" baseline="30000">
                <a:latin typeface="Arial Black" pitchFamily="34" charset="0"/>
              </a:rPr>
              <a:t>+</a:t>
            </a:r>
            <a:r>
              <a:rPr lang="en-US" altLang="zh-TW" sz="2800">
                <a:latin typeface="Arial Black" pitchFamily="34" charset="0"/>
              </a:rPr>
              <a:t> </a:t>
            </a:r>
            <a:r>
              <a:rPr lang="en-US" altLang="zh-TW" sz="2800"/>
              <a:t>= {Tid, 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 sz="2800"/>
              <a:t>}</a:t>
            </a:r>
          </a:p>
          <a:p>
            <a:pPr>
              <a:buFont typeface="Wingdings" pitchFamily="2" charset="2"/>
              <a:buNone/>
            </a:pPr>
            <a:endParaRPr lang="en-US" altLang="zh-TW" sz="2400"/>
          </a:p>
          <a:p>
            <a:r>
              <a:rPr lang="en-US" altLang="zh-TW"/>
              <a:t>Decompose into two </a:t>
            </a:r>
            <a:r>
              <a:rPr lang="en-US" altLang="zh-TW">
                <a:solidFill>
                  <a:srgbClr val="0000FF"/>
                </a:solidFill>
              </a:rPr>
              <a:t>relations</a:t>
            </a:r>
            <a:r>
              <a:rPr lang="en-US" altLang="zh-TW"/>
              <a:t>: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zh-TW">
                <a:ea typeface="標楷體" pitchFamily="65" charset="-120"/>
              </a:rPr>
              <a:t>Class1-1</a:t>
            </a:r>
            <a:r>
              <a:rPr lang="en-US" altLang="zh-TW"/>
              <a:t>(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Tid</a:t>
            </a:r>
            <a:r>
              <a:rPr lang="en-US" altLang="zh-TW">
                <a:solidFill>
                  <a:schemeClr val="bg2"/>
                </a:solidFill>
              </a:rPr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/>
              <a:t>)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zh-TW"/>
              <a:t>Class1-2(Cid, Tid, Cname)</a:t>
            </a:r>
            <a:endParaRPr lang="en-US" altLang="zh-TW">
              <a:solidFill>
                <a:schemeClr val="bg2"/>
              </a:solidFill>
              <a:ea typeface="標楷體" pitchFamily="65" charset="-120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6443663" y="2981325"/>
            <a:ext cx="1130300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X→B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635375" y="1412875"/>
            <a:ext cx="488950" cy="5476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2584450" y="4076700"/>
            <a:ext cx="657225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altLang="zh-TW" sz="28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360488" y="5070475"/>
            <a:ext cx="657225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altLang="zh-TW" sz="28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28575" y="5734050"/>
            <a:ext cx="1989138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{R-X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} </a:t>
            </a:r>
            <a:r>
              <a:rPr lang="en-US" altLang="zh-TW" b="1">
                <a:solidFill>
                  <a:srgbClr val="FF0000"/>
                </a:solidFill>
                <a:latin typeface="Arial Black" pitchFamily="34" charset="0"/>
              </a:rPr>
              <a:t>∪</a:t>
            </a:r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C896-08C2-4B40-A4FC-7A00A5F60333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/>
              <a:t>Example (Cont.)-Class1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783513" cy="4897437"/>
          </a:xfrm>
        </p:spPr>
        <p:txBody>
          <a:bodyPr/>
          <a:lstStyle/>
          <a:p>
            <a:r>
              <a:rPr lang="en-US" altLang="zh-TW"/>
              <a:t>For Class1-1(</a:t>
            </a:r>
            <a:r>
              <a:rPr lang="en-US" altLang="zh-TW" u="sng">
                <a:solidFill>
                  <a:srgbClr val="FF0000"/>
                </a:solidFill>
                <a:ea typeface="標楷體" pitchFamily="65" charset="-120"/>
              </a:rPr>
              <a:t>Tid</a:t>
            </a:r>
            <a:r>
              <a:rPr lang="en-US" altLang="zh-TW">
                <a:solidFill>
                  <a:schemeClr val="bg2"/>
                </a:solidFill>
              </a:rPr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Relevant FD’s: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(5) Tid </a:t>
            </a:r>
            <a:r>
              <a:rPr lang="en-US" altLang="zh-TW">
                <a:solidFill>
                  <a:schemeClr val="bg2"/>
                </a:solidFill>
              </a:rPr>
              <a:t>→ Tname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(ok)</a:t>
            </a:r>
          </a:p>
          <a:p>
            <a:r>
              <a:rPr lang="en-US" altLang="zh-TW"/>
              <a:t>For Class1-2 (</a:t>
            </a:r>
            <a:r>
              <a:rPr lang="en-US" altLang="zh-TW" u="sng">
                <a:solidFill>
                  <a:srgbClr val="FF0000"/>
                </a:solidFill>
              </a:rPr>
              <a:t>Cid</a:t>
            </a:r>
            <a:r>
              <a:rPr lang="en-US" altLang="zh-TW"/>
              <a:t>, </a:t>
            </a:r>
            <a:r>
              <a:rPr lang="en-US" altLang="zh-TW">
                <a:solidFill>
                  <a:schemeClr val="bg2"/>
                </a:solidFill>
              </a:rPr>
              <a:t>Tid</a:t>
            </a:r>
            <a:r>
              <a:rPr lang="en-US" altLang="zh-TW"/>
              <a:t>, Cname) </a:t>
            </a:r>
          </a:p>
          <a:p>
            <a:pPr lvl="1"/>
            <a:r>
              <a:rPr lang="en-US" altLang="zh-TW"/>
              <a:t>Relevant FD’s: (1)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Cname</a:t>
            </a:r>
          </a:p>
          <a:p>
            <a:pPr lvl="1"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                              (2) 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Tid</a:t>
            </a:r>
          </a:p>
          <a:p>
            <a:pPr lvl="1">
              <a:buFont typeface="Wingdings" pitchFamily="2" charset="2"/>
              <a:buNone/>
            </a:pP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                             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(3)</a:t>
            </a: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Cid </a:t>
            </a:r>
            <a:r>
              <a:rPr lang="en-US" altLang="zh-TW">
                <a:solidFill>
                  <a:schemeClr val="bg2"/>
                </a:solidFill>
              </a:rPr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ea typeface="標楷體" pitchFamily="65" charset="-120"/>
              </a:rPr>
              <a:t>(ok)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624A-FDC0-41C9-AE33-B57FADE94DE4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15200" cy="838200"/>
          </a:xfrm>
        </p:spPr>
        <p:txBody>
          <a:bodyPr/>
          <a:lstStyle/>
          <a:p>
            <a:r>
              <a:rPr lang="en-US" altLang="zh-TW"/>
              <a:t>Example (Cont.)-Class2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912938"/>
            <a:ext cx="7156450" cy="4395787"/>
          </a:xfrm>
        </p:spPr>
        <p:txBody>
          <a:bodyPr/>
          <a:lstStyle/>
          <a:p>
            <a:r>
              <a:rPr lang="en-US" altLang="zh-TW"/>
              <a:t>For Class2(</a:t>
            </a:r>
            <a:r>
              <a:rPr lang="en-US" altLang="zh-TW" u="sng">
                <a:solidFill>
                  <a:srgbClr val="FF0000"/>
                </a:solidFill>
              </a:rPr>
              <a:t>Cid</a:t>
            </a:r>
            <a:r>
              <a:rPr lang="en-US" altLang="zh-TW"/>
              <a:t>, </a:t>
            </a:r>
            <a:r>
              <a:rPr lang="en-US" altLang="zh-TW" u="sng">
                <a:solidFill>
                  <a:srgbClr val="FF0000"/>
                </a:solidFill>
              </a:rPr>
              <a:t>Sid</a:t>
            </a:r>
            <a:r>
              <a:rPr lang="en-US" altLang="zh-TW"/>
              <a:t>, Sname, Grade)</a:t>
            </a:r>
          </a:p>
          <a:p>
            <a:pPr lvl="1"/>
            <a:r>
              <a:rPr lang="en-US" altLang="zh-TW"/>
              <a:t>Pick BCNF violation (1)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Sid </a:t>
            </a:r>
            <a:r>
              <a:rPr lang="en-US" altLang="zh-TW"/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Sname</a:t>
            </a:r>
          </a:p>
          <a:p>
            <a:pPr lvl="1"/>
            <a:r>
              <a:rPr lang="en-US" altLang="zh-TW"/>
              <a:t>Closure the left side: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   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Sid</a:t>
            </a:r>
            <a:r>
              <a:rPr lang="en-US" altLang="zh-TW" sz="2800"/>
              <a:t>}</a:t>
            </a:r>
            <a:r>
              <a:rPr lang="en-US" altLang="zh-TW" sz="2800" baseline="30000">
                <a:latin typeface="Arial Black" pitchFamily="34" charset="0"/>
              </a:rPr>
              <a:t>+</a:t>
            </a:r>
            <a:r>
              <a:rPr lang="en-US" altLang="zh-TW" sz="2800">
                <a:latin typeface="Arial Black" pitchFamily="34" charset="0"/>
              </a:rPr>
              <a:t> </a:t>
            </a:r>
            <a:r>
              <a:rPr lang="en-US" altLang="zh-TW" sz="2800"/>
              <a:t>= {Sid, 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Sname</a:t>
            </a:r>
            <a:r>
              <a:rPr lang="en-US" altLang="zh-TW" sz="2800"/>
              <a:t>}</a:t>
            </a:r>
          </a:p>
          <a:p>
            <a:pPr>
              <a:buFont typeface="Wingdings" pitchFamily="2" charset="2"/>
              <a:buNone/>
            </a:pPr>
            <a:endParaRPr lang="en-US" altLang="zh-TW" sz="2400"/>
          </a:p>
          <a:p>
            <a:r>
              <a:rPr lang="en-US" altLang="zh-TW"/>
              <a:t>Decompose into two </a:t>
            </a:r>
            <a:r>
              <a:rPr lang="en-US" altLang="zh-TW">
                <a:solidFill>
                  <a:srgbClr val="0000FF"/>
                </a:solidFill>
              </a:rPr>
              <a:t>relations</a:t>
            </a:r>
            <a:r>
              <a:rPr lang="en-US" altLang="zh-TW"/>
              <a:t>: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zh-TW">
                <a:ea typeface="標楷體" pitchFamily="65" charset="-120"/>
              </a:rPr>
              <a:t>Class2-1</a:t>
            </a:r>
            <a:r>
              <a:rPr lang="en-US" altLang="zh-TW"/>
              <a:t>(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Sid</a:t>
            </a:r>
            <a:r>
              <a:rPr lang="en-US" altLang="zh-TW">
                <a:solidFill>
                  <a:schemeClr val="bg2"/>
                </a:solidFill>
              </a:rPr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Sname</a:t>
            </a:r>
            <a:r>
              <a:rPr lang="en-US" altLang="zh-TW"/>
              <a:t>)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zh-TW"/>
              <a:t>Class2-2(Cid, Sid, Grade)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6443663" y="2981325"/>
            <a:ext cx="1130300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X→B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3635375" y="1412875"/>
            <a:ext cx="498475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2555875" y="4076700"/>
            <a:ext cx="657225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altLang="zh-TW" sz="28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1393825" y="5070475"/>
            <a:ext cx="657225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altLang="zh-TW" sz="28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61913" y="5734050"/>
            <a:ext cx="1989137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{R-X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} </a:t>
            </a:r>
            <a:r>
              <a:rPr lang="en-US" altLang="zh-TW" b="1">
                <a:solidFill>
                  <a:srgbClr val="FF0000"/>
                </a:solidFill>
                <a:latin typeface="Arial Black" pitchFamily="34" charset="0"/>
              </a:rPr>
              <a:t>∪</a:t>
            </a:r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86D-A712-4E25-9AC0-C09A1DB75A3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/>
              <a:t>Example of Bad Design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47688" y="5410200"/>
            <a:ext cx="8416925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>
                <a:solidFill>
                  <a:srgbClr val="0000FF"/>
                </a:solidFill>
                <a:latin typeface="Tahoma" pitchFamily="34" charset="0"/>
              </a:rPr>
              <a:t>Data is redundant</a:t>
            </a:r>
            <a:r>
              <a:rPr lang="en-US" altLang="zh-TW">
                <a:latin typeface="Tahoma" pitchFamily="34" charset="0"/>
              </a:rPr>
              <a:t>, because each of the ??? can be figured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out by using the FD’s </a:t>
            </a:r>
          </a:p>
          <a:p>
            <a:pPr eaLnBrk="0" hangingPunct="0"/>
            <a:r>
              <a:rPr lang="en-US" altLang="zh-TW" b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Cid</a:t>
            </a:r>
            <a:r>
              <a:rPr lang="zh-TW" altLang="zh-TW" b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→</a:t>
            </a:r>
            <a:r>
              <a:rPr lang="en-US" altLang="zh-TW" b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Cname Tname</a:t>
            </a:r>
            <a:r>
              <a:rPr lang="en-US" altLang="zh-TW">
                <a:latin typeface="Tahoma" pitchFamily="34" charset="0"/>
              </a:rPr>
              <a:t> and </a:t>
            </a:r>
            <a:r>
              <a:rPr lang="en-US" altLang="zh-TW" b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Sid→Sname</a:t>
            </a:r>
            <a:r>
              <a:rPr lang="en-US" altLang="zh-TW">
                <a:latin typeface="Tahoma" pitchFamily="34" charset="0"/>
              </a:rPr>
              <a:t> 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1116013" y="1447800"/>
            <a:ext cx="7218362" cy="984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bg2"/>
                </a:solidFill>
                <a:latin typeface="Tahoma" pitchFamily="34" charset="0"/>
                <a:ea typeface="標楷體" pitchFamily="65" charset="-120"/>
              </a:rPr>
              <a:t>Relation :</a:t>
            </a:r>
          </a:p>
          <a:p>
            <a:r>
              <a:rPr lang="en-US" altLang="zh-TW" sz="2800" b="1">
                <a:solidFill>
                  <a:schemeClr val="bg2"/>
                </a:solidFill>
                <a:latin typeface="Tahoma" pitchFamily="34" charset="0"/>
                <a:ea typeface="標楷體" pitchFamily="65" charset="-120"/>
              </a:rPr>
              <a:t>Class (</a:t>
            </a:r>
            <a:r>
              <a:rPr lang="en-US" altLang="zh-TW" sz="2800" b="1" u="sng">
                <a:solidFill>
                  <a:srgbClr val="FF0000"/>
                </a:solidFill>
                <a:latin typeface="Tahoma" pitchFamily="34" charset="0"/>
                <a:ea typeface="標楷體" pitchFamily="65" charset="-120"/>
              </a:rPr>
              <a:t>Cid, Sid</a:t>
            </a:r>
            <a:r>
              <a:rPr lang="en-US" altLang="zh-TW" sz="2800" b="1">
                <a:solidFill>
                  <a:schemeClr val="bg2"/>
                </a:solidFill>
                <a:latin typeface="Tahoma" pitchFamily="34" charset="0"/>
                <a:ea typeface="標楷體" pitchFamily="65" charset="-120"/>
              </a:rPr>
              <a:t>, Cname, Tname, Sname)</a:t>
            </a:r>
          </a:p>
        </p:txBody>
      </p:sp>
      <p:pic>
        <p:nvPicPr>
          <p:cNvPr id="137234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65400"/>
            <a:ext cx="7112000" cy="2592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AD6-AD1F-4B16-A0D5-A12E1AA95588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/>
              <a:t>Example (Cont.)-Class2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783513" cy="48974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lang="en-US" altLang="zh-TW"/>
              <a:t>For </a:t>
            </a:r>
            <a:r>
              <a:rPr lang="en-US" altLang="zh-TW">
                <a:ea typeface="標楷體" pitchFamily="65" charset="-120"/>
              </a:rPr>
              <a:t>Class2-1</a:t>
            </a:r>
            <a:r>
              <a:rPr lang="en-US" altLang="zh-TW"/>
              <a:t>(</a:t>
            </a:r>
            <a:r>
              <a:rPr lang="en-US" altLang="zh-TW" u="sng">
                <a:solidFill>
                  <a:srgbClr val="FF0000"/>
                </a:solidFill>
                <a:ea typeface="標楷體" pitchFamily="65" charset="-120"/>
              </a:rPr>
              <a:t>Sid</a:t>
            </a:r>
            <a:r>
              <a:rPr lang="en-US" altLang="zh-TW">
                <a:solidFill>
                  <a:schemeClr val="bg2"/>
                </a:solidFill>
              </a:rPr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Sname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Relevant FD’s: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(5) Sid </a:t>
            </a:r>
            <a:r>
              <a:rPr lang="en-US" altLang="zh-TW">
                <a:solidFill>
                  <a:schemeClr val="bg2"/>
                </a:solidFill>
              </a:rPr>
              <a:t>→ Sname</a:t>
            </a:r>
          </a:p>
          <a:p>
            <a:pPr marL="990600" lvl="1" indent="-533400"/>
            <a:r>
              <a:rPr lang="en-US" altLang="zh-TW">
                <a:solidFill>
                  <a:srgbClr val="0000FF"/>
                </a:solidFill>
              </a:rPr>
              <a:t>(ok)</a:t>
            </a:r>
          </a:p>
          <a:p>
            <a:pPr marL="609600" indent="-609600"/>
            <a:r>
              <a:rPr lang="en-US" altLang="zh-TW"/>
              <a:t>For Class1-2 (</a:t>
            </a:r>
            <a:r>
              <a:rPr lang="en-US" altLang="zh-TW" u="sng">
                <a:solidFill>
                  <a:srgbClr val="FF0000"/>
                </a:solidFill>
              </a:rPr>
              <a:t>Cid</a:t>
            </a:r>
            <a:r>
              <a:rPr lang="en-US" altLang="zh-TW"/>
              <a:t>, </a:t>
            </a:r>
            <a:r>
              <a:rPr lang="en-US" altLang="zh-TW" u="sng">
                <a:solidFill>
                  <a:srgbClr val="FF0000"/>
                </a:solidFill>
              </a:rPr>
              <a:t>Sid</a:t>
            </a:r>
            <a:r>
              <a:rPr lang="en-US" altLang="zh-TW"/>
              <a:t>, Grade) </a:t>
            </a:r>
          </a:p>
          <a:p>
            <a:pPr marL="990600" lvl="1" indent="-533400"/>
            <a:r>
              <a:rPr lang="en-US" altLang="zh-TW"/>
              <a:t>Relevant FD’s: (6) Cid Sid → Grade</a:t>
            </a:r>
          </a:p>
          <a:p>
            <a:pPr marL="990600" lvl="1" indent="-533400"/>
            <a:r>
              <a:rPr lang="en-US" altLang="zh-TW">
                <a:solidFill>
                  <a:srgbClr val="0000FF"/>
                </a:solidFill>
                <a:ea typeface="標楷體" pitchFamily="65" charset="-120"/>
              </a:rPr>
              <a:t>(ok)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694-4F57-40A0-A6DA-1444E3CB2A9D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315200" cy="838200"/>
          </a:xfrm>
        </p:spPr>
        <p:txBody>
          <a:bodyPr/>
          <a:lstStyle/>
          <a:p>
            <a:r>
              <a:rPr lang="en-US" altLang="zh-TW"/>
              <a:t>Example- Result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484313"/>
            <a:ext cx="7315200" cy="4824412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zh-TW"/>
              <a:t>Result of decomposing </a:t>
            </a:r>
            <a:r>
              <a:rPr lang="en-US" altLang="zh-TW" i="1"/>
              <a:t>Class</a:t>
            </a:r>
            <a:r>
              <a:rPr lang="en-US" altLang="zh-TW"/>
              <a:t>:</a:t>
            </a:r>
          </a:p>
          <a:p>
            <a:pPr marL="990600" lvl="1" indent="-5334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zh-TW">
                <a:ea typeface="標楷體" pitchFamily="65" charset="-120"/>
              </a:rPr>
              <a:t>Class1-1</a:t>
            </a:r>
            <a:r>
              <a:rPr lang="en-US" altLang="zh-TW"/>
              <a:t>(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Tid</a:t>
            </a:r>
            <a:r>
              <a:rPr lang="en-US" altLang="zh-TW">
                <a:solidFill>
                  <a:schemeClr val="bg2"/>
                </a:solidFill>
              </a:rPr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Tname</a:t>
            </a:r>
            <a:r>
              <a:rPr lang="en-US" altLang="zh-TW"/>
              <a:t>)</a:t>
            </a:r>
          </a:p>
          <a:p>
            <a:pPr marL="990600" lvl="1" indent="-5334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zh-TW"/>
              <a:t>Class1-2(Cid, Tid, Cname)</a:t>
            </a:r>
          </a:p>
          <a:p>
            <a:pPr marL="990600" lvl="1" indent="-5334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zh-TW">
                <a:ea typeface="標楷體" pitchFamily="65" charset="-120"/>
              </a:rPr>
              <a:t>Class2-1</a:t>
            </a:r>
            <a:r>
              <a:rPr lang="en-US" altLang="zh-TW"/>
              <a:t>(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Sid</a:t>
            </a:r>
            <a:r>
              <a:rPr lang="en-US" altLang="zh-TW">
                <a:solidFill>
                  <a:schemeClr val="bg2"/>
                </a:solidFill>
              </a:rPr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Sname</a:t>
            </a:r>
            <a:r>
              <a:rPr lang="en-US" altLang="zh-TW"/>
              <a:t>)</a:t>
            </a:r>
          </a:p>
          <a:p>
            <a:pPr marL="990600" lvl="1" indent="-5334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zh-TW"/>
              <a:t>Class2-2(Cid, Sid, Grade)</a:t>
            </a:r>
          </a:p>
          <a:p>
            <a:pPr marL="990600" lvl="1" indent="-533400">
              <a:lnSpc>
                <a:spcPct val="80000"/>
              </a:lnSpc>
              <a:buFont typeface="Monotype Sorts" pitchFamily="2" charset="2"/>
              <a:buNone/>
            </a:pPr>
            <a:endParaRPr lang="en-US" altLang="zh-TW"/>
          </a:p>
          <a:p>
            <a:pPr marL="609600" indent="-609600">
              <a:lnSpc>
                <a:spcPct val="80000"/>
              </a:lnSpc>
              <a:buFont typeface="Monotype Sorts" pitchFamily="2" charset="2"/>
              <a:buChar char="w"/>
            </a:pPr>
            <a:r>
              <a:rPr lang="en-US" altLang="zh-TW" sz="2800">
                <a:solidFill>
                  <a:srgbClr val="0000FF"/>
                </a:solidFill>
              </a:rPr>
              <a:t>Notice: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Char char="w"/>
            </a:pPr>
            <a:r>
              <a:rPr lang="en-US" altLang="zh-TW" sz="2800">
                <a:ea typeface="標楷體" pitchFamily="65" charset="-120"/>
              </a:rPr>
              <a:t>Class1-1:Teacher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Char char="w"/>
            </a:pPr>
            <a:r>
              <a:rPr lang="en-US" altLang="zh-TW" sz="2800">
                <a:ea typeface="標楷體" pitchFamily="65" charset="-120"/>
              </a:rPr>
              <a:t>Class2-1:Student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Char char="w"/>
            </a:pPr>
            <a:r>
              <a:rPr lang="en-US" altLang="zh-TW" sz="2800">
                <a:ea typeface="標楷體" pitchFamily="65" charset="-120"/>
              </a:rPr>
              <a:t>Class1-2:Class and Teacher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Char char="w"/>
            </a:pPr>
            <a:r>
              <a:rPr lang="en-US" altLang="zh-TW" sz="2800"/>
              <a:t>Class2-2:Class, Student and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87FE-610C-4B89-A007-DDAEEDB05922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315200" cy="1150938"/>
          </a:xfrm>
        </p:spPr>
        <p:txBody>
          <a:bodyPr/>
          <a:lstStyle/>
          <a:p>
            <a:r>
              <a:rPr lang="en-US" altLang="zh-TW" sz="4000"/>
              <a:t>Recovering Information</a:t>
            </a:r>
            <a:br>
              <a:rPr lang="en-US" altLang="zh-TW" sz="4000"/>
            </a:br>
            <a:r>
              <a:rPr lang="en-US" altLang="zh-TW" sz="4000"/>
              <a:t>From a Decomposition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Follow Decomposition Algorithm</a:t>
            </a:r>
          </a:p>
          <a:p>
            <a:r>
              <a:rPr lang="en-US" altLang="zh-TW"/>
              <a:t>Then the projections of the original tuples </a:t>
            </a:r>
          </a:p>
          <a:p>
            <a:r>
              <a:rPr lang="en-US" altLang="zh-TW"/>
              <a:t>Can be “joined” again to produce all and only the original 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782D-E64C-44E9-A22B-5DC469B02718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424863" cy="5184775"/>
          </a:xfrm>
        </p:spPr>
        <p:txBody>
          <a:bodyPr/>
          <a:lstStyle/>
          <a:p>
            <a:r>
              <a:rPr lang="en-US" altLang="zh-TW"/>
              <a:t>R (A, B, C) with FD’s </a:t>
            </a:r>
          </a:p>
          <a:p>
            <a:r>
              <a:rPr lang="en-US" altLang="zh-TW" u="sng">
                <a:solidFill>
                  <a:srgbClr val="000099"/>
                </a:solidFill>
              </a:rPr>
              <a:t>Assume FD’s has BCNF violation B→C</a:t>
            </a: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Case 1: A→B is also contained in FD’s</a:t>
            </a:r>
          </a:p>
          <a:p>
            <a:pPr lvl="2"/>
            <a:r>
              <a:rPr lang="en-US" altLang="zh-TW"/>
              <a:t>A is the only key, B→C violates BCNF</a:t>
            </a:r>
          </a:p>
          <a:p>
            <a:pPr lvl="2"/>
            <a:r>
              <a:rPr lang="en-US" altLang="zh-TW"/>
              <a:t>We decompose {A, B, C} into {A, B} {B,C}</a:t>
            </a: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Case 2: Only B→C</a:t>
            </a:r>
          </a:p>
          <a:p>
            <a:pPr lvl="2"/>
            <a:r>
              <a:rPr lang="en-US" altLang="zh-TW"/>
              <a:t>{A, B} is the only key, B→C violates BCNF</a:t>
            </a:r>
          </a:p>
          <a:p>
            <a:pPr lvl="2"/>
            <a:r>
              <a:rPr lang="en-US" altLang="zh-TW"/>
              <a:t>We decompose {A, B, C} into {A, B} {B,C}</a:t>
            </a:r>
          </a:p>
          <a:p>
            <a:r>
              <a:rPr lang="en-US" altLang="zh-TW"/>
              <a:t>{a, b} on {A, B} and {b, c} on {B, C}</a:t>
            </a:r>
          </a:p>
          <a:p>
            <a:r>
              <a:rPr lang="en-US" altLang="zh-TW"/>
              <a:t>We can join {a, b, c} on {A, B, 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3131-94A4-4F7E-940D-1F96CE3A399A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990600"/>
            <a:ext cx="6869113" cy="838200"/>
          </a:xfrm>
        </p:spPr>
        <p:txBody>
          <a:bodyPr/>
          <a:lstStyle/>
          <a:p>
            <a:r>
              <a:rPr lang="en-US" altLang="zh-TW"/>
              <a:t>Trouble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315200" cy="4191000"/>
          </a:xfrm>
        </p:spPr>
        <p:txBody>
          <a:bodyPr/>
          <a:lstStyle/>
          <a:p>
            <a:r>
              <a:rPr lang="en-US" altLang="zh-TW"/>
              <a:t>There is one structure of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that </a:t>
            </a:r>
            <a:r>
              <a:rPr lang="en-US" altLang="zh-TW" i="1">
                <a:solidFill>
                  <a:srgbClr val="0000FF"/>
                </a:solidFill>
              </a:rPr>
              <a:t>causes trouble</a:t>
            </a:r>
            <a:r>
              <a:rPr lang="en-US" altLang="zh-TW"/>
              <a:t> when we decompose</a:t>
            </a:r>
          </a:p>
          <a:p>
            <a:r>
              <a:rPr lang="en-US" altLang="zh-TW"/>
              <a:t>Additionally, to join the projections into the original will cause </a:t>
            </a:r>
            <a:r>
              <a:rPr lang="en-US" altLang="zh-TW" i="1">
                <a:solidFill>
                  <a:srgbClr val="0000FF"/>
                </a:solidFill>
              </a:rPr>
              <a:t>bogus tuples</a:t>
            </a:r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1983-E35C-42E6-89BE-47E8488CDB14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6225" y="1485900"/>
            <a:ext cx="6913563" cy="5038725"/>
          </a:xfrm>
        </p:spPr>
        <p:txBody>
          <a:bodyPr/>
          <a:lstStyle/>
          <a:p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R(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A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B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/>
          </a:p>
          <a:p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AB</a:t>
            </a:r>
            <a:r>
              <a:rPr lang="en-US" altLang="zh-TW" baseline="-25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/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/>
              <a:t>and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 baseline="-25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/>
              <a:t>→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B</a:t>
            </a:r>
            <a:endParaRPr lang="en-US" altLang="zh-TW" baseline="-25000">
              <a:solidFill>
                <a:schemeClr val="bg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/>
              <a:t>Two keys, {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A</a:t>
            </a:r>
            <a:r>
              <a:rPr lang="en-US" altLang="zh-TW" sz="28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B</a:t>
            </a:r>
            <a:r>
              <a:rPr lang="en-US" altLang="zh-TW" sz="2800"/>
              <a:t>} and {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A</a:t>
            </a:r>
            <a:r>
              <a:rPr lang="en-US" altLang="zh-TW" sz="28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 sz="2800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 sz="2800"/>
              <a:t>}.</a:t>
            </a:r>
          </a:p>
          <a:p>
            <a:pPr>
              <a:buFont typeface="Wingdings" pitchFamily="2" charset="2"/>
              <a:buNone/>
            </a:pPr>
            <a:endParaRPr lang="en-US" altLang="zh-TW" sz="2800" baseline="30000"/>
          </a:p>
          <a:p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C </a:t>
            </a:r>
            <a:r>
              <a:rPr lang="en-US" altLang="zh-TW">
                <a:solidFill>
                  <a:srgbClr val="FF0000"/>
                </a:solidFill>
              </a:rPr>
              <a:t>→ </a:t>
            </a:r>
            <a:r>
              <a:rPr lang="en-US" altLang="zh-TW">
                <a:solidFill>
                  <a:srgbClr val="FF0000"/>
                </a:solidFill>
                <a:ea typeface="標楷體" pitchFamily="65" charset="-120"/>
              </a:rPr>
              <a:t>B violates </a:t>
            </a:r>
            <a:r>
              <a:rPr lang="en-US" altLang="zh-TW">
                <a:solidFill>
                  <a:srgbClr val="FF0000"/>
                </a:solidFill>
              </a:rPr>
              <a:t>BCNF</a:t>
            </a:r>
          </a:p>
          <a:p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/>
              <a:t>={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B</a:t>
            </a:r>
            <a:r>
              <a:rPr lang="en-US" altLang="zh-TW"/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/>
              <a:t>}</a:t>
            </a:r>
          </a:p>
          <a:p>
            <a:r>
              <a:rPr lang="en-US" altLang="zh-TW"/>
              <a:t>so decompose into </a:t>
            </a:r>
          </a:p>
          <a:p>
            <a:pPr lvl="1"/>
            <a:r>
              <a:rPr lang="en-US" altLang="zh-TW"/>
              <a:t>{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B</a:t>
            </a:r>
            <a:r>
              <a:rPr lang="en-US" altLang="zh-TW" i="1"/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}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and {A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}</a:t>
            </a:r>
            <a:endParaRPr lang="en-US" altLang="zh-TW"/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407988" y="3573463"/>
            <a:ext cx="1130300" cy="55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X→B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890588" y="4222750"/>
            <a:ext cx="657225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altLang="zh-TW" sz="28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2555875" y="5805488"/>
            <a:ext cx="657225" cy="55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en-US" altLang="zh-TW" sz="280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4284663" y="5805488"/>
            <a:ext cx="1989137" cy="55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{R-X</a:t>
            </a:r>
            <a:r>
              <a:rPr lang="en-US" altLang="zh-TW" sz="2800" baseline="30000">
                <a:solidFill>
                  <a:srgbClr val="FF0000"/>
                </a:solidFill>
                <a:latin typeface="Arial Black" pitchFamily="34" charset="0"/>
              </a:rPr>
              <a:t>+</a:t>
            </a:r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} </a:t>
            </a:r>
            <a:r>
              <a:rPr lang="en-US" altLang="zh-TW" b="1">
                <a:solidFill>
                  <a:srgbClr val="FF0000"/>
                </a:solidFill>
                <a:latin typeface="Arial Black" pitchFamily="34" charset="0"/>
              </a:rPr>
              <a:t>∪</a:t>
            </a:r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1035050" y="1557338"/>
            <a:ext cx="498475" cy="557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5435600" y="836613"/>
            <a:ext cx="3313113" cy="576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6372225" y="8366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7597775" y="8366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5508625" y="822325"/>
            <a:ext cx="84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A</a:t>
            </a:r>
            <a:r>
              <a:rPr lang="en-US" altLang="zh-TW" sz="2800" b="1" baseline="-25000">
                <a:solidFill>
                  <a:srgbClr val="FF0000"/>
                </a:solidFill>
              </a:rPr>
              <a:t>[</a:t>
            </a:r>
            <a:r>
              <a:rPr lang="zh-TW" altLang="en-US" sz="2800" b="1" baseline="-25000">
                <a:solidFill>
                  <a:srgbClr val="FF0000"/>
                </a:solidFill>
                <a:ea typeface="標楷體" pitchFamily="65" charset="-120"/>
              </a:rPr>
              <a:t>隊</a:t>
            </a:r>
            <a:r>
              <a:rPr lang="en-US" altLang="zh-TW" sz="2800" b="1" baseline="-25000">
                <a:solidFill>
                  <a:srgbClr val="FF0000"/>
                </a:solidFill>
                <a:ea typeface="標楷體" pitchFamily="65" charset="-120"/>
              </a:rPr>
              <a:t>]</a:t>
            </a:r>
            <a:endParaRPr lang="en-US" altLang="zh-TW" sz="2800" b="1" baseline="-25000">
              <a:solidFill>
                <a:srgbClr val="FF0000"/>
              </a:solidFill>
            </a:endParaRP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6380163" y="822325"/>
            <a:ext cx="1144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B</a:t>
            </a:r>
            <a:r>
              <a:rPr lang="en-US" altLang="zh-TW" sz="2800" b="1" baseline="-250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b="1" baseline="-250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背號</a:t>
            </a:r>
            <a:r>
              <a:rPr lang="en-US" altLang="zh-TW" sz="2800" b="1" baseline="-250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]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7597775" y="822325"/>
            <a:ext cx="116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bg2"/>
                </a:solidFill>
              </a:rPr>
              <a:t>C</a:t>
            </a:r>
            <a:r>
              <a:rPr lang="en-US" altLang="zh-TW" sz="2800" b="1" baseline="-25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b="1" baseline="-25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姓名</a:t>
            </a:r>
            <a:r>
              <a:rPr lang="en-US" altLang="zh-TW" sz="2800" b="1" baseline="-25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]</a:t>
            </a:r>
          </a:p>
        </p:txBody>
      </p:sp>
      <p:sp>
        <p:nvSpPr>
          <p:cNvPr id="149520" name="Line 16"/>
          <p:cNvSpPr>
            <a:spLocks noChangeShapeType="1"/>
          </p:cNvSpPr>
          <p:nvPr/>
        </p:nvSpPr>
        <p:spPr bwMode="auto">
          <a:xfrm flipV="1">
            <a:off x="6084888" y="4048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V="1">
            <a:off x="7237413" y="4048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6084888" y="40481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8172450" y="4048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>
            <a:off x="8316913" y="1412875"/>
            <a:ext cx="1587" cy="4079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 flipH="1">
            <a:off x="7308850" y="1844675"/>
            <a:ext cx="1008063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 flipV="1">
            <a:off x="7308850" y="1412875"/>
            <a:ext cx="1588" cy="4079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11CE-5BF2-4A3F-ACC8-2EFF831D2CFC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We Cannot Enforce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 Relations: {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B</a:t>
            </a:r>
            <a:r>
              <a:rPr lang="en-US" altLang="zh-TW" i="1"/>
              <a:t>,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} 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and {A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>
                <a:solidFill>
                  <a:schemeClr val="bg2"/>
                </a:solidFill>
                <a:ea typeface="標楷體" pitchFamily="65" charset="-120"/>
              </a:rPr>
              <a:t>C</a:t>
            </a:r>
            <a:r>
              <a:rPr lang="en-US" altLang="zh-TW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}</a:t>
            </a:r>
          </a:p>
          <a:p>
            <a:endParaRPr lang="en-US" altLang="zh-TW"/>
          </a:p>
          <a:p>
            <a:r>
              <a:rPr lang="en-US" altLang="zh-TW"/>
              <a:t> Problem: 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   If we use </a:t>
            </a:r>
            <a:r>
              <a:rPr lang="en-US" altLang="zh-TW" i="1"/>
              <a:t>BC</a:t>
            </a:r>
            <a:r>
              <a:rPr lang="en-US" altLang="zh-TW"/>
              <a:t>  and </a:t>
            </a:r>
            <a:r>
              <a:rPr lang="en-US" altLang="zh-TW" i="1"/>
              <a:t>AC </a:t>
            </a:r>
            <a:r>
              <a:rPr lang="en-US" altLang="zh-TW"/>
              <a:t> as our database schema, we cannot enforce the </a:t>
            </a:r>
            <a:r>
              <a:rPr lang="en-US" altLang="zh-TW" i="1">
                <a:solidFill>
                  <a:srgbClr val="0000FF"/>
                </a:solidFill>
              </a:rPr>
              <a:t>AB</a:t>
            </a:r>
            <a:r>
              <a:rPr lang="en-US" altLang="zh-TW">
                <a:solidFill>
                  <a:srgbClr val="0000FF"/>
                </a:solidFill>
              </a:rPr>
              <a:t> →</a:t>
            </a:r>
            <a:r>
              <a:rPr lang="en-US" altLang="zh-TW" i="1">
                <a:solidFill>
                  <a:srgbClr val="0000FF"/>
                </a:solidFill>
              </a:rPr>
              <a:t>C</a:t>
            </a:r>
            <a:r>
              <a:rPr lang="en-US" altLang="zh-TW" i="1"/>
              <a:t> </a:t>
            </a:r>
            <a:r>
              <a:rPr lang="en-US" altLang="zh-TW"/>
              <a:t> by checking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in these decomposed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F1D-B046-4959-B8AA-EF13C933627D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990600"/>
            <a:ext cx="3844925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5435600" y="836613"/>
            <a:ext cx="3313113" cy="576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6443663" y="8366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>
            <a:off x="7597775" y="8366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5508625" y="822325"/>
            <a:ext cx="84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A</a:t>
            </a:r>
            <a:r>
              <a:rPr lang="en-US" altLang="zh-TW" sz="2800" b="1" baseline="-25000">
                <a:solidFill>
                  <a:srgbClr val="FF0000"/>
                </a:solidFill>
              </a:rPr>
              <a:t>[</a:t>
            </a:r>
            <a:r>
              <a:rPr lang="zh-TW" altLang="en-US" sz="2800" b="1" baseline="-25000">
                <a:solidFill>
                  <a:srgbClr val="FF0000"/>
                </a:solidFill>
                <a:ea typeface="標楷體" pitchFamily="65" charset="-120"/>
              </a:rPr>
              <a:t>隊</a:t>
            </a:r>
            <a:r>
              <a:rPr lang="en-US" altLang="zh-TW" sz="2800" b="1" baseline="-25000">
                <a:solidFill>
                  <a:srgbClr val="FF0000"/>
                </a:solidFill>
                <a:ea typeface="標楷體" pitchFamily="65" charset="-120"/>
              </a:rPr>
              <a:t>]</a:t>
            </a:r>
            <a:endParaRPr lang="en-US" altLang="zh-TW" sz="2800" b="1" baseline="-25000">
              <a:solidFill>
                <a:srgbClr val="FF0000"/>
              </a:solidFill>
            </a:endParaRP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6443663" y="822325"/>
            <a:ext cx="1144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B</a:t>
            </a:r>
            <a:r>
              <a:rPr lang="en-US" altLang="zh-TW" sz="2800" b="1" baseline="-250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b="1" baseline="-250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背號</a:t>
            </a:r>
            <a:r>
              <a:rPr lang="en-US" altLang="zh-TW" sz="2800" b="1" baseline="-250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]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7597775" y="822325"/>
            <a:ext cx="116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bg2"/>
                </a:solidFill>
              </a:rPr>
              <a:t>C</a:t>
            </a:r>
            <a:r>
              <a:rPr lang="en-US" altLang="zh-TW" sz="2800" b="1" baseline="-25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b="1" baseline="-25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姓名</a:t>
            </a:r>
            <a:r>
              <a:rPr lang="en-US" altLang="zh-TW" sz="2800" b="1" baseline="-25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]</a:t>
            </a:r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 flipV="1">
            <a:off x="6084888" y="4048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 flipV="1">
            <a:off x="7237413" y="4048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48" name="Line 16"/>
          <p:cNvSpPr>
            <a:spLocks noChangeShapeType="1"/>
          </p:cNvSpPr>
          <p:nvPr/>
        </p:nvSpPr>
        <p:spPr bwMode="auto">
          <a:xfrm>
            <a:off x="6084888" y="40481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49" name="Line 17"/>
          <p:cNvSpPr>
            <a:spLocks noChangeShapeType="1"/>
          </p:cNvSpPr>
          <p:nvPr/>
        </p:nvSpPr>
        <p:spPr bwMode="auto">
          <a:xfrm>
            <a:off x="8172450" y="4048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50" name="Line 18"/>
          <p:cNvSpPr>
            <a:spLocks noChangeShapeType="1"/>
          </p:cNvSpPr>
          <p:nvPr/>
        </p:nvSpPr>
        <p:spPr bwMode="auto">
          <a:xfrm>
            <a:off x="8316913" y="1412875"/>
            <a:ext cx="1587" cy="4079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 flipH="1">
            <a:off x="7308850" y="1844675"/>
            <a:ext cx="1008063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 flipV="1">
            <a:off x="7308850" y="1412875"/>
            <a:ext cx="1588" cy="4079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pic>
        <p:nvPicPr>
          <p:cNvPr id="19765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3284538"/>
            <a:ext cx="3016250" cy="149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5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3300413"/>
            <a:ext cx="3016250" cy="149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5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89138"/>
            <a:ext cx="4300537" cy="993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59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5084763"/>
            <a:ext cx="4308475" cy="149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F8FF-D0B6-472C-83F3-DF29D90E6F45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382000" cy="1143000"/>
          </a:xfrm>
        </p:spPr>
        <p:txBody>
          <a:bodyPr/>
          <a:lstStyle/>
          <a:p>
            <a:r>
              <a:rPr lang="en-US" altLang="zh-TW" sz="4000"/>
              <a:t>3NF </a:t>
            </a:r>
            <a:br>
              <a:rPr lang="en-US" altLang="zh-TW" sz="4000"/>
            </a:br>
            <a:r>
              <a:rPr lang="en-US" altLang="zh-TW" sz="4000"/>
              <a:t>Let</a:t>
            </a:r>
            <a:r>
              <a:rPr lang="en-US" altLang="zh-TW" sz="4000">
                <a:latin typeface="Tahoma"/>
              </a:rPr>
              <a:t>’</a:t>
            </a:r>
            <a:r>
              <a:rPr lang="en-US" altLang="zh-TW" sz="4000"/>
              <a:t>s Us Avoid This Problem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16113"/>
            <a:ext cx="72739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3</a:t>
            </a:r>
            <a:r>
              <a:rPr lang="en-US" altLang="zh-TW" baseline="30000"/>
              <a:t>rd</a:t>
            </a:r>
            <a:r>
              <a:rPr lang="en-US" altLang="zh-TW"/>
              <a:t> Normal Form (3NF) modifies the BCNF condition, so we do not have to decompose in this problem situation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An attribute is </a:t>
            </a:r>
            <a:r>
              <a:rPr lang="en-US" altLang="zh-TW" i="1">
                <a:solidFill>
                  <a:srgbClr val="0000FF"/>
                </a:solidFill>
              </a:rPr>
              <a:t>prime</a:t>
            </a:r>
            <a:r>
              <a:rPr lang="en-US" altLang="zh-TW"/>
              <a:t> if it is </a:t>
            </a:r>
            <a:r>
              <a:rPr lang="en-US" altLang="zh-TW" i="1">
                <a:solidFill>
                  <a:srgbClr val="0000FF"/>
                </a:solidFill>
              </a:rPr>
              <a:t>a member of any key</a:t>
            </a:r>
          </a:p>
          <a:p>
            <a:pPr>
              <a:lnSpc>
                <a:spcPct val="90000"/>
              </a:lnSpc>
            </a:pPr>
            <a:r>
              <a:rPr lang="en-US" altLang="zh-TW" i="1" u="sng">
                <a:solidFill>
                  <a:srgbClr val="FF0000"/>
                </a:solidFill>
              </a:rPr>
              <a:t>X</a:t>
            </a:r>
            <a:r>
              <a:rPr lang="en-US" altLang="zh-TW" u="sng">
                <a:solidFill>
                  <a:srgbClr val="FF0000"/>
                </a:solidFill>
              </a:rPr>
              <a:t> →</a:t>
            </a:r>
            <a:r>
              <a:rPr lang="en-US" altLang="zh-TW" i="1" u="sng">
                <a:solidFill>
                  <a:srgbClr val="FF0000"/>
                </a:solidFill>
              </a:rPr>
              <a:t>A </a:t>
            </a:r>
            <a:r>
              <a:rPr lang="en-US" altLang="zh-TW" u="sng">
                <a:solidFill>
                  <a:srgbClr val="FF0000"/>
                </a:solidFill>
              </a:rPr>
              <a:t>violates 3NF if and only if </a:t>
            </a:r>
            <a:r>
              <a:rPr lang="en-US" altLang="zh-TW" i="1" u="sng">
                <a:solidFill>
                  <a:srgbClr val="FF0000"/>
                </a:solidFill>
              </a:rPr>
              <a:t>X</a:t>
            </a:r>
            <a:r>
              <a:rPr lang="en-US" altLang="zh-TW" u="sng">
                <a:solidFill>
                  <a:srgbClr val="FF0000"/>
                </a:solidFill>
              </a:rPr>
              <a:t>  is not a superkey, and also </a:t>
            </a:r>
            <a:r>
              <a:rPr lang="en-US" altLang="zh-TW" i="1" u="sng">
                <a:solidFill>
                  <a:srgbClr val="FF0000"/>
                </a:solidFill>
              </a:rPr>
              <a:t>A</a:t>
            </a:r>
            <a:r>
              <a:rPr lang="en-US" altLang="zh-TW" u="sng">
                <a:solidFill>
                  <a:srgbClr val="FF0000"/>
                </a:solidFill>
              </a:rPr>
              <a:t>  is not prime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A8D7-8433-4EE4-B09E-07EB6D6D2569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 our problem situation with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    </a:t>
            </a:r>
            <a:r>
              <a:rPr lang="en-US" altLang="zh-TW" i="1"/>
              <a:t>AB</a:t>
            </a:r>
            <a:r>
              <a:rPr lang="en-US" altLang="zh-TW"/>
              <a:t> →</a:t>
            </a:r>
            <a:r>
              <a:rPr lang="en-US" altLang="zh-TW" i="1"/>
              <a:t>C</a:t>
            </a:r>
            <a:r>
              <a:rPr lang="en-US" altLang="zh-TW"/>
              <a:t>  and </a:t>
            </a:r>
            <a:r>
              <a:rPr lang="en-US" altLang="zh-TW" i="1"/>
              <a:t>C </a:t>
            </a:r>
            <a:r>
              <a:rPr lang="en-US" altLang="zh-TW"/>
              <a:t>→</a:t>
            </a:r>
            <a:r>
              <a:rPr lang="en-US" altLang="zh-TW" i="1"/>
              <a:t>B</a:t>
            </a:r>
            <a:r>
              <a:rPr lang="en-US" altLang="zh-TW"/>
              <a:t>, we have keys </a:t>
            </a:r>
            <a:r>
              <a:rPr lang="en-US" altLang="zh-TW" i="1"/>
              <a:t>AB</a:t>
            </a:r>
            <a:r>
              <a:rPr lang="en-US" altLang="zh-TW"/>
              <a:t>  and </a:t>
            </a:r>
            <a:r>
              <a:rPr lang="en-US" altLang="zh-TW" i="1"/>
              <a:t>AC</a:t>
            </a:r>
            <a:endParaRPr lang="en-US" altLang="zh-TW"/>
          </a:p>
          <a:p>
            <a:r>
              <a:rPr lang="en-US" altLang="zh-TW"/>
              <a:t>Thus </a:t>
            </a:r>
            <a:r>
              <a:rPr lang="en-US" altLang="zh-TW" i="1"/>
              <a:t>A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/>
              <a:t>, and </a:t>
            </a:r>
            <a:r>
              <a:rPr lang="en-US" altLang="zh-TW" i="1"/>
              <a:t>C</a:t>
            </a:r>
            <a:r>
              <a:rPr lang="en-US" altLang="zh-TW"/>
              <a:t>  are all prime</a:t>
            </a:r>
          </a:p>
          <a:p>
            <a:r>
              <a:rPr lang="en-US" altLang="zh-TW" i="1" u="sng">
                <a:solidFill>
                  <a:srgbClr val="FF0000"/>
                </a:solidFill>
              </a:rPr>
              <a:t>C</a:t>
            </a:r>
            <a:r>
              <a:rPr lang="en-US" altLang="zh-TW" u="sng">
                <a:solidFill>
                  <a:srgbClr val="FF0000"/>
                </a:solidFill>
              </a:rPr>
              <a:t> →</a:t>
            </a:r>
            <a:r>
              <a:rPr lang="en-US" altLang="zh-TW" i="1" u="sng">
                <a:solidFill>
                  <a:srgbClr val="FF0000"/>
                </a:solidFill>
              </a:rPr>
              <a:t>B</a:t>
            </a:r>
            <a:r>
              <a:rPr lang="en-US" altLang="zh-TW" u="sng">
                <a:solidFill>
                  <a:srgbClr val="FF0000"/>
                </a:solidFill>
              </a:rPr>
              <a:t> violates BCNF, but it does not violate 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BDB4-8B05-4C1B-96C5-2BCA9E290ED5}" type="slidenum">
              <a:rPr lang="en-US" altLang="zh-TW"/>
              <a:pPr/>
              <a:t>4</a:t>
            </a:fld>
            <a:endParaRPr lang="en-US" altLang="zh-TW"/>
          </a:p>
        </p:txBody>
      </p:sp>
      <p:pic>
        <p:nvPicPr>
          <p:cNvPr id="138270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89138"/>
            <a:ext cx="7996238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76250"/>
            <a:ext cx="6769100" cy="1143000"/>
          </a:xfrm>
        </p:spPr>
        <p:txBody>
          <a:bodyPr/>
          <a:lstStyle/>
          <a:p>
            <a:r>
              <a:rPr lang="en-US" altLang="zh-TW"/>
              <a:t>This Bad Design Also</a:t>
            </a:r>
            <a:br>
              <a:rPr lang="en-US" altLang="zh-TW"/>
            </a:br>
            <a:r>
              <a:rPr lang="en-US" altLang="zh-TW"/>
              <a:t>Exhibits Anomalies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684213" y="4797425"/>
            <a:ext cx="8280400" cy="159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 </a:t>
            </a:r>
            <a:r>
              <a:rPr lang="en-US" altLang="zh-TW" i="1">
                <a:solidFill>
                  <a:srgbClr val="0000FF"/>
                </a:solidFill>
                <a:latin typeface="Tahoma" pitchFamily="34" charset="0"/>
              </a:rPr>
              <a:t>Update anomaly</a:t>
            </a: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: if </a:t>
            </a:r>
            <a:r>
              <a:rPr lang="zh-TW" altLang="en-US" b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資料庫系統</a:t>
            </a:r>
            <a:r>
              <a:rPr lang="zh-TW" altLang="en-US">
                <a:solidFill>
                  <a:schemeClr val="bg2"/>
                </a:solidFill>
                <a:latin typeface="Tahoma" pitchFamily="34" charset="0"/>
              </a:rPr>
              <a:t> </a:t>
            </a: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is transferred to </a:t>
            </a:r>
            <a:r>
              <a:rPr lang="zh-TW" altLang="en-US" b="1" i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音樂欣賞</a:t>
            </a: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,</a:t>
            </a:r>
          </a:p>
          <a:p>
            <a:pPr eaLnBrk="0" hangingPunct="0"/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  will we remember to change </a:t>
            </a:r>
            <a:r>
              <a:rPr lang="en-US" altLang="zh-TW" i="1">
                <a:solidFill>
                  <a:schemeClr val="bg2"/>
                </a:solidFill>
                <a:latin typeface="Tahoma" pitchFamily="34" charset="0"/>
              </a:rPr>
              <a:t>each of her tuples</a:t>
            </a: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?</a:t>
            </a:r>
          </a:p>
          <a:p>
            <a:pPr eaLnBrk="0" hangingPunct="0">
              <a:buFontTx/>
              <a:buChar char="•"/>
            </a:pP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 </a:t>
            </a:r>
            <a:r>
              <a:rPr lang="en-US" altLang="zh-TW" i="1">
                <a:solidFill>
                  <a:srgbClr val="0000FF"/>
                </a:solidFill>
                <a:latin typeface="Tahoma" pitchFamily="34" charset="0"/>
              </a:rPr>
              <a:t>Deletion anomaly</a:t>
            </a: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: If </a:t>
            </a:r>
            <a:r>
              <a:rPr lang="zh-TW" altLang="en-US" b="1" i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鐵雄 休學</a:t>
            </a: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, we lose track</a:t>
            </a:r>
          </a:p>
          <a:p>
            <a:pPr eaLnBrk="0" hangingPunct="0"/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  of the fact that </a:t>
            </a:r>
            <a:r>
              <a:rPr lang="zh-TW" altLang="en-US" b="1" i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鐵雄</a:t>
            </a:r>
            <a:r>
              <a:rPr lang="zh-TW" altLang="en-US" b="1" i="1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zh-TW" altLang="en-US" b="1" i="1">
                <a:solidFill>
                  <a:srgbClr val="0000FF"/>
                </a:solidFill>
                <a:latin typeface="Tahoma" pitchFamily="34" charset="0"/>
                <a:ea typeface="標楷體" pitchFamily="65" charset="-120"/>
              </a:rPr>
              <a:t>修過 王建民的課</a:t>
            </a:r>
            <a:r>
              <a:rPr lang="en-US" altLang="zh-TW">
                <a:solidFill>
                  <a:schemeClr val="bg2"/>
                </a:solidFill>
                <a:latin typeface="Tahoma" pitchFamily="34" charset="0"/>
              </a:rPr>
              <a:t>.</a:t>
            </a:r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3635375" y="2349500"/>
            <a:ext cx="2160588" cy="3587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8263" name="Line 23"/>
          <p:cNvSpPr>
            <a:spLocks noChangeShapeType="1"/>
          </p:cNvSpPr>
          <p:nvPr/>
        </p:nvSpPr>
        <p:spPr bwMode="auto">
          <a:xfrm flipV="1">
            <a:off x="3635375" y="2349500"/>
            <a:ext cx="2160588" cy="3587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138266" name="Group 26"/>
          <p:cNvGrpSpPr>
            <a:grpSpLocks/>
          </p:cNvGrpSpPr>
          <p:nvPr/>
        </p:nvGrpSpPr>
        <p:grpSpPr bwMode="auto">
          <a:xfrm>
            <a:off x="7451725" y="2349500"/>
            <a:ext cx="1223963" cy="358775"/>
            <a:chOff x="4558" y="1480"/>
            <a:chExt cx="726" cy="226"/>
          </a:xfrm>
        </p:grpSpPr>
        <p:sp>
          <p:nvSpPr>
            <p:cNvPr id="138264" name="Line 24"/>
            <p:cNvSpPr>
              <a:spLocks noChangeShapeType="1"/>
            </p:cNvSpPr>
            <p:nvPr/>
          </p:nvSpPr>
          <p:spPr bwMode="auto">
            <a:xfrm>
              <a:off x="4558" y="1480"/>
              <a:ext cx="726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8265" name="Line 25"/>
            <p:cNvSpPr>
              <a:spLocks noChangeShapeType="1"/>
            </p:cNvSpPr>
            <p:nvPr/>
          </p:nvSpPr>
          <p:spPr bwMode="auto">
            <a:xfrm flipV="1">
              <a:off x="4558" y="1525"/>
              <a:ext cx="726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38267" name="Group 27"/>
          <p:cNvGrpSpPr>
            <a:grpSpLocks/>
          </p:cNvGrpSpPr>
          <p:nvPr/>
        </p:nvGrpSpPr>
        <p:grpSpPr bwMode="auto">
          <a:xfrm>
            <a:off x="7451725" y="4221163"/>
            <a:ext cx="1223963" cy="287337"/>
            <a:chOff x="4558" y="1480"/>
            <a:chExt cx="726" cy="226"/>
          </a:xfrm>
        </p:grpSpPr>
        <p:sp>
          <p:nvSpPr>
            <p:cNvPr id="138268" name="Line 28"/>
            <p:cNvSpPr>
              <a:spLocks noChangeShapeType="1"/>
            </p:cNvSpPr>
            <p:nvPr/>
          </p:nvSpPr>
          <p:spPr bwMode="auto">
            <a:xfrm>
              <a:off x="4558" y="1480"/>
              <a:ext cx="726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8269" name="Line 29"/>
            <p:cNvSpPr>
              <a:spLocks noChangeShapeType="1"/>
            </p:cNvSpPr>
            <p:nvPr/>
          </p:nvSpPr>
          <p:spPr bwMode="auto">
            <a:xfrm flipV="1">
              <a:off x="4558" y="1525"/>
              <a:ext cx="726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8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8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8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2" grpId="0" animBg="1"/>
      <p:bldP spid="13826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5C04-6614-4BC1-A069-24E513020AFF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90600"/>
            <a:ext cx="7315200" cy="838200"/>
          </a:xfrm>
        </p:spPr>
        <p:txBody>
          <a:bodyPr/>
          <a:lstStyle/>
          <a:p>
            <a:r>
              <a:rPr lang="en-US" altLang="zh-TW"/>
              <a:t>3NF but not BCNF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2916238" y="3568700"/>
            <a:ext cx="3887787" cy="576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3852863" y="35687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4789488" y="35687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3205163" y="35687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A</a:t>
            </a:r>
            <a:endParaRPr lang="en-US" altLang="zh-TW" sz="2800" b="1" baseline="-25000">
              <a:solidFill>
                <a:srgbClr val="FF0000"/>
              </a:solidFill>
            </a:endParaRP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4140200" y="35687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B</a:t>
            </a:r>
            <a:endParaRPr lang="en-US" altLang="zh-TW" sz="2800" b="1" baseline="-250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5148263" y="35687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bg2"/>
                </a:solidFill>
              </a:rPr>
              <a:t>C</a:t>
            </a:r>
            <a:endParaRPr lang="en-US" altLang="zh-TW" sz="2800" b="1" baseline="-25000">
              <a:solidFill>
                <a:schemeClr val="bg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flipV="1">
            <a:off x="3276600" y="31369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flipV="1">
            <a:off x="4429125" y="31369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3276600" y="3136900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5364163" y="31369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6300788" y="4146550"/>
            <a:ext cx="1587" cy="4079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H="1" flipV="1">
            <a:off x="4500563" y="4576763"/>
            <a:ext cx="1800225" cy="158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4500563" y="4144963"/>
            <a:ext cx="1587" cy="40798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 flipV="1">
            <a:off x="3205163" y="4216400"/>
            <a:ext cx="215900" cy="792163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 flipV="1">
            <a:off x="3205163" y="4216400"/>
            <a:ext cx="1079500" cy="792163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2555875" y="4937125"/>
            <a:ext cx="131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 i="1">
                <a:solidFill>
                  <a:srgbClr val="0000FF"/>
                </a:solidFill>
              </a:rPr>
              <a:t>primes</a:t>
            </a: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5868988" y="357028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73" name="Text Box 25"/>
          <p:cNvSpPr txBox="1">
            <a:spLocks noChangeArrowheads="1"/>
          </p:cNvSpPr>
          <p:nvPr/>
        </p:nvSpPr>
        <p:spPr bwMode="auto">
          <a:xfrm>
            <a:off x="6135688" y="35893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6445250" y="31369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877" name="Line 29"/>
          <p:cNvSpPr>
            <a:spLocks noChangeShapeType="1"/>
          </p:cNvSpPr>
          <p:nvPr/>
        </p:nvSpPr>
        <p:spPr bwMode="auto">
          <a:xfrm>
            <a:off x="5364163" y="3136900"/>
            <a:ext cx="10810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F9A-3BF8-4EC8-80E0-786FC7ED746F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981075"/>
            <a:ext cx="7315200" cy="838200"/>
          </a:xfrm>
        </p:spPr>
        <p:txBody>
          <a:bodyPr/>
          <a:lstStyle/>
          <a:p>
            <a:r>
              <a:rPr lang="en-US" altLang="zh-TW"/>
              <a:t>Not 3NF and Not BCNF</a:t>
            </a:r>
          </a:p>
        </p:txBody>
      </p:sp>
      <p:sp>
        <p:nvSpPr>
          <p:cNvPr id="208928" name="Rectangle 32"/>
          <p:cNvSpPr>
            <a:spLocks noChangeArrowheads="1"/>
          </p:cNvSpPr>
          <p:nvPr/>
        </p:nvSpPr>
        <p:spPr bwMode="auto">
          <a:xfrm>
            <a:off x="3059113" y="3213100"/>
            <a:ext cx="3887787" cy="576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>
            <a:off x="3995738" y="32131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30" name="Line 34"/>
          <p:cNvSpPr>
            <a:spLocks noChangeShapeType="1"/>
          </p:cNvSpPr>
          <p:nvPr/>
        </p:nvSpPr>
        <p:spPr bwMode="auto">
          <a:xfrm>
            <a:off x="4932363" y="32131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31" name="Text Box 35"/>
          <p:cNvSpPr txBox="1">
            <a:spLocks noChangeArrowheads="1"/>
          </p:cNvSpPr>
          <p:nvPr/>
        </p:nvSpPr>
        <p:spPr bwMode="auto">
          <a:xfrm>
            <a:off x="3348038" y="32131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A</a:t>
            </a:r>
            <a:endParaRPr lang="en-US" altLang="zh-TW" sz="2800" b="1" baseline="-25000">
              <a:solidFill>
                <a:srgbClr val="FF0000"/>
              </a:solidFill>
            </a:endParaRPr>
          </a:p>
        </p:txBody>
      </p:sp>
      <p:sp>
        <p:nvSpPr>
          <p:cNvPr id="208932" name="Text Box 36"/>
          <p:cNvSpPr txBox="1">
            <a:spLocks noChangeArrowheads="1"/>
          </p:cNvSpPr>
          <p:nvPr/>
        </p:nvSpPr>
        <p:spPr bwMode="auto">
          <a:xfrm>
            <a:off x="4283075" y="32131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B</a:t>
            </a:r>
            <a:endParaRPr lang="en-US" altLang="zh-TW" sz="2800" b="1" baseline="-250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8933" name="Text Box 37"/>
          <p:cNvSpPr txBox="1">
            <a:spLocks noChangeArrowheads="1"/>
          </p:cNvSpPr>
          <p:nvPr/>
        </p:nvSpPr>
        <p:spPr bwMode="auto">
          <a:xfrm>
            <a:off x="5291138" y="32131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bg2"/>
                </a:solidFill>
              </a:rPr>
              <a:t>C</a:t>
            </a:r>
            <a:endParaRPr lang="en-US" altLang="zh-TW" sz="2800" b="1" baseline="-25000">
              <a:solidFill>
                <a:schemeClr val="bg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8934" name="Line 38"/>
          <p:cNvSpPr>
            <a:spLocks noChangeShapeType="1"/>
          </p:cNvSpPr>
          <p:nvPr/>
        </p:nvSpPr>
        <p:spPr bwMode="auto">
          <a:xfrm flipV="1">
            <a:off x="3419475" y="27813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35" name="Line 39"/>
          <p:cNvSpPr>
            <a:spLocks noChangeShapeType="1"/>
          </p:cNvSpPr>
          <p:nvPr/>
        </p:nvSpPr>
        <p:spPr bwMode="auto">
          <a:xfrm flipV="1">
            <a:off x="4572000" y="27813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36" name="Line 40"/>
          <p:cNvSpPr>
            <a:spLocks noChangeShapeType="1"/>
          </p:cNvSpPr>
          <p:nvPr/>
        </p:nvSpPr>
        <p:spPr bwMode="auto">
          <a:xfrm>
            <a:off x="3419475" y="2781300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37" name="Line 41"/>
          <p:cNvSpPr>
            <a:spLocks noChangeShapeType="1"/>
          </p:cNvSpPr>
          <p:nvPr/>
        </p:nvSpPr>
        <p:spPr bwMode="auto">
          <a:xfrm>
            <a:off x="5507038" y="27813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38" name="Line 42"/>
          <p:cNvSpPr>
            <a:spLocks noChangeShapeType="1"/>
          </p:cNvSpPr>
          <p:nvPr/>
        </p:nvSpPr>
        <p:spPr bwMode="auto">
          <a:xfrm>
            <a:off x="6443663" y="3790950"/>
            <a:ext cx="1587" cy="4079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39" name="Line 43"/>
          <p:cNvSpPr>
            <a:spLocks noChangeShapeType="1"/>
          </p:cNvSpPr>
          <p:nvPr/>
        </p:nvSpPr>
        <p:spPr bwMode="auto">
          <a:xfrm flipH="1" flipV="1">
            <a:off x="5508625" y="4221163"/>
            <a:ext cx="935038" cy="158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40" name="Line 44"/>
          <p:cNvSpPr>
            <a:spLocks noChangeShapeType="1"/>
          </p:cNvSpPr>
          <p:nvPr/>
        </p:nvSpPr>
        <p:spPr bwMode="auto">
          <a:xfrm flipV="1">
            <a:off x="5508625" y="3789363"/>
            <a:ext cx="0" cy="4318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41" name="Line 45"/>
          <p:cNvSpPr>
            <a:spLocks noChangeShapeType="1"/>
          </p:cNvSpPr>
          <p:nvPr/>
        </p:nvSpPr>
        <p:spPr bwMode="auto">
          <a:xfrm>
            <a:off x="6011863" y="321468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42" name="Text Box 46"/>
          <p:cNvSpPr txBox="1">
            <a:spLocks noChangeArrowheads="1"/>
          </p:cNvSpPr>
          <p:nvPr/>
        </p:nvSpPr>
        <p:spPr bwMode="auto">
          <a:xfrm>
            <a:off x="6278563" y="32337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208943" name="Line 47"/>
          <p:cNvSpPr>
            <a:spLocks noChangeShapeType="1"/>
          </p:cNvSpPr>
          <p:nvPr/>
        </p:nvSpPr>
        <p:spPr bwMode="auto">
          <a:xfrm>
            <a:off x="6588125" y="27813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8944" name="Line 48"/>
          <p:cNvSpPr>
            <a:spLocks noChangeShapeType="1"/>
          </p:cNvSpPr>
          <p:nvPr/>
        </p:nvSpPr>
        <p:spPr bwMode="auto">
          <a:xfrm>
            <a:off x="5507038" y="2781300"/>
            <a:ext cx="10810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83E-F192-425D-85D5-7381E294FE89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13038" name="Line 46"/>
          <p:cNvSpPr>
            <a:spLocks noChangeShapeType="1"/>
          </p:cNvSpPr>
          <p:nvPr/>
        </p:nvSpPr>
        <p:spPr bwMode="auto">
          <a:xfrm>
            <a:off x="1835150" y="3068638"/>
            <a:ext cx="1296988" cy="792162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39" name="Line 47"/>
          <p:cNvSpPr>
            <a:spLocks noChangeShapeType="1"/>
          </p:cNvSpPr>
          <p:nvPr/>
        </p:nvSpPr>
        <p:spPr bwMode="auto">
          <a:xfrm flipV="1">
            <a:off x="1835150" y="3068638"/>
            <a:ext cx="1223963" cy="7207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765175"/>
            <a:ext cx="7315200" cy="838200"/>
          </a:xfrm>
        </p:spPr>
        <p:txBody>
          <a:bodyPr/>
          <a:lstStyle/>
          <a:p>
            <a:r>
              <a:rPr lang="en-US" altLang="zh-TW"/>
              <a:t>3NF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412875"/>
            <a:ext cx="7315200" cy="4191000"/>
          </a:xfrm>
        </p:spPr>
        <p:txBody>
          <a:bodyPr/>
          <a:lstStyle/>
          <a:p>
            <a:r>
              <a:rPr lang="fi-FI" altLang="zh-TW">
                <a:solidFill>
                  <a:schemeClr val="tx1"/>
                </a:solidFill>
              </a:rPr>
              <a:t>N</a:t>
            </a:r>
            <a:r>
              <a:rPr lang="fi-FI">
                <a:solidFill>
                  <a:schemeClr val="tx1"/>
                </a:solidFill>
              </a:rPr>
              <a:t>o non-key attribute is </a:t>
            </a:r>
            <a:r>
              <a:rPr lang="fi-FI">
                <a:solidFill>
                  <a:schemeClr val="tx2"/>
                </a:solidFill>
              </a:rPr>
              <a:t>transitively</a:t>
            </a:r>
            <a:r>
              <a:rPr lang="fi-FI">
                <a:solidFill>
                  <a:schemeClr val="tx1"/>
                </a:solidFill>
              </a:rPr>
              <a:t> </a:t>
            </a:r>
            <a:r>
              <a:rPr lang="fi-FI" altLang="zh-TW">
                <a:solidFill>
                  <a:schemeClr val="tx1"/>
                </a:solidFill>
              </a:rPr>
              <a:t>deterimned</a:t>
            </a:r>
            <a:r>
              <a:rPr lang="fi-FI">
                <a:solidFill>
                  <a:schemeClr val="tx1"/>
                </a:solidFill>
              </a:rPr>
              <a:t> </a:t>
            </a:r>
            <a:r>
              <a:rPr lang="fi-FI" altLang="zh-TW">
                <a:solidFill>
                  <a:schemeClr val="tx1"/>
                </a:solidFill>
              </a:rPr>
              <a:t>by </a:t>
            </a:r>
            <a:r>
              <a:rPr lang="fi-FI">
                <a:solidFill>
                  <a:schemeClr val="tx1"/>
                </a:solidFill>
              </a:rPr>
              <a:t>key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611188" y="4365625"/>
            <a:ext cx="3887787" cy="576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1547813" y="43656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2484438" y="43656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900113" y="436562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A</a:t>
            </a:r>
            <a:endParaRPr lang="en-US" altLang="zh-TW" sz="2800" b="1" baseline="-25000">
              <a:solidFill>
                <a:srgbClr val="FF0000"/>
              </a:solidFill>
            </a:endParaRP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835150" y="436562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B</a:t>
            </a:r>
            <a:endParaRPr lang="en-US" altLang="zh-TW" sz="2800" b="1" baseline="-250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2843213" y="436562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bg2"/>
                </a:solidFill>
              </a:rPr>
              <a:t>C</a:t>
            </a:r>
            <a:endParaRPr lang="en-US" altLang="zh-TW" sz="2800" b="1" baseline="-25000">
              <a:solidFill>
                <a:schemeClr val="bg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3002" name="Line 10"/>
          <p:cNvSpPr>
            <a:spLocks noChangeShapeType="1"/>
          </p:cNvSpPr>
          <p:nvPr/>
        </p:nvSpPr>
        <p:spPr bwMode="auto">
          <a:xfrm flipV="1">
            <a:off x="971550" y="39338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03" name="Line 11"/>
          <p:cNvSpPr>
            <a:spLocks noChangeShapeType="1"/>
          </p:cNvSpPr>
          <p:nvPr/>
        </p:nvSpPr>
        <p:spPr bwMode="auto">
          <a:xfrm flipV="1">
            <a:off x="2124075" y="39338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04" name="Line 12"/>
          <p:cNvSpPr>
            <a:spLocks noChangeShapeType="1"/>
          </p:cNvSpPr>
          <p:nvPr/>
        </p:nvSpPr>
        <p:spPr bwMode="auto">
          <a:xfrm>
            <a:off x="971550" y="3933825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05" name="Line 13"/>
          <p:cNvSpPr>
            <a:spLocks noChangeShapeType="1"/>
          </p:cNvSpPr>
          <p:nvPr/>
        </p:nvSpPr>
        <p:spPr bwMode="auto">
          <a:xfrm>
            <a:off x="3059113" y="39338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06" name="Line 14"/>
          <p:cNvSpPr>
            <a:spLocks noChangeShapeType="1"/>
          </p:cNvSpPr>
          <p:nvPr/>
        </p:nvSpPr>
        <p:spPr bwMode="auto">
          <a:xfrm>
            <a:off x="3995738" y="4943475"/>
            <a:ext cx="1587" cy="4079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07" name="Line 15"/>
          <p:cNvSpPr>
            <a:spLocks noChangeShapeType="1"/>
          </p:cNvSpPr>
          <p:nvPr/>
        </p:nvSpPr>
        <p:spPr bwMode="auto">
          <a:xfrm flipH="1" flipV="1">
            <a:off x="3060700" y="5373688"/>
            <a:ext cx="935038" cy="158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08" name="Line 16"/>
          <p:cNvSpPr>
            <a:spLocks noChangeShapeType="1"/>
          </p:cNvSpPr>
          <p:nvPr/>
        </p:nvSpPr>
        <p:spPr bwMode="auto">
          <a:xfrm flipV="1">
            <a:off x="3060700" y="4941888"/>
            <a:ext cx="0" cy="4318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09" name="Line 17"/>
          <p:cNvSpPr>
            <a:spLocks noChangeShapeType="1"/>
          </p:cNvSpPr>
          <p:nvPr/>
        </p:nvSpPr>
        <p:spPr bwMode="auto">
          <a:xfrm>
            <a:off x="3563938" y="43672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10" name="Text Box 18"/>
          <p:cNvSpPr txBox="1">
            <a:spLocks noChangeArrowheads="1"/>
          </p:cNvSpPr>
          <p:nvPr/>
        </p:nvSpPr>
        <p:spPr bwMode="auto">
          <a:xfrm>
            <a:off x="3830638" y="4386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213011" name="Line 19"/>
          <p:cNvSpPr>
            <a:spLocks noChangeShapeType="1"/>
          </p:cNvSpPr>
          <p:nvPr/>
        </p:nvSpPr>
        <p:spPr bwMode="auto">
          <a:xfrm>
            <a:off x="4140200" y="39338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12" name="Line 20"/>
          <p:cNvSpPr>
            <a:spLocks noChangeShapeType="1"/>
          </p:cNvSpPr>
          <p:nvPr/>
        </p:nvSpPr>
        <p:spPr bwMode="auto">
          <a:xfrm>
            <a:off x="3059113" y="3933825"/>
            <a:ext cx="10810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13" name="Rectangle 21"/>
          <p:cNvSpPr>
            <a:spLocks noChangeArrowheads="1"/>
          </p:cNvSpPr>
          <p:nvPr/>
        </p:nvSpPr>
        <p:spPr bwMode="auto">
          <a:xfrm>
            <a:off x="5148263" y="4365625"/>
            <a:ext cx="3887787" cy="576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213014" name="Line 22"/>
          <p:cNvSpPr>
            <a:spLocks noChangeShapeType="1"/>
          </p:cNvSpPr>
          <p:nvPr/>
        </p:nvSpPr>
        <p:spPr bwMode="auto">
          <a:xfrm>
            <a:off x="6084888" y="43656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15" name="Line 23"/>
          <p:cNvSpPr>
            <a:spLocks noChangeShapeType="1"/>
          </p:cNvSpPr>
          <p:nvPr/>
        </p:nvSpPr>
        <p:spPr bwMode="auto">
          <a:xfrm>
            <a:off x="7021513" y="43656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16" name="Text Box 24"/>
          <p:cNvSpPr txBox="1">
            <a:spLocks noChangeArrowheads="1"/>
          </p:cNvSpPr>
          <p:nvPr/>
        </p:nvSpPr>
        <p:spPr bwMode="auto">
          <a:xfrm>
            <a:off x="5437188" y="436562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A</a:t>
            </a:r>
            <a:endParaRPr lang="en-US" altLang="zh-TW" sz="2800" b="1" baseline="-25000">
              <a:solidFill>
                <a:srgbClr val="FF0000"/>
              </a:solidFill>
            </a:endParaRPr>
          </a:p>
        </p:txBody>
      </p:sp>
      <p:sp>
        <p:nvSpPr>
          <p:cNvPr id="213017" name="Text Box 25"/>
          <p:cNvSpPr txBox="1">
            <a:spLocks noChangeArrowheads="1"/>
          </p:cNvSpPr>
          <p:nvPr/>
        </p:nvSpPr>
        <p:spPr bwMode="auto">
          <a:xfrm>
            <a:off x="6372225" y="436562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rgbClr val="FF0000"/>
                </a:solidFill>
              </a:rPr>
              <a:t>B</a:t>
            </a:r>
            <a:endParaRPr lang="en-US" altLang="zh-TW" sz="2800" b="1" baseline="-250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3018" name="Text Box 26"/>
          <p:cNvSpPr txBox="1">
            <a:spLocks noChangeArrowheads="1"/>
          </p:cNvSpPr>
          <p:nvPr/>
        </p:nvSpPr>
        <p:spPr bwMode="auto">
          <a:xfrm>
            <a:off x="7380288" y="436562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bg2"/>
                </a:solidFill>
              </a:rPr>
              <a:t>C</a:t>
            </a:r>
            <a:endParaRPr lang="en-US" altLang="zh-TW" sz="2800" b="1" baseline="-25000">
              <a:solidFill>
                <a:schemeClr val="bg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3019" name="Line 27"/>
          <p:cNvSpPr>
            <a:spLocks noChangeShapeType="1"/>
          </p:cNvSpPr>
          <p:nvPr/>
        </p:nvSpPr>
        <p:spPr bwMode="auto">
          <a:xfrm flipV="1">
            <a:off x="5508625" y="39338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0" name="Line 28"/>
          <p:cNvSpPr>
            <a:spLocks noChangeShapeType="1"/>
          </p:cNvSpPr>
          <p:nvPr/>
        </p:nvSpPr>
        <p:spPr bwMode="auto">
          <a:xfrm flipV="1">
            <a:off x="6661150" y="39338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1" name="Line 29"/>
          <p:cNvSpPr>
            <a:spLocks noChangeShapeType="1"/>
          </p:cNvSpPr>
          <p:nvPr/>
        </p:nvSpPr>
        <p:spPr bwMode="auto">
          <a:xfrm>
            <a:off x="5508625" y="3933825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2" name="Line 30"/>
          <p:cNvSpPr>
            <a:spLocks noChangeShapeType="1"/>
          </p:cNvSpPr>
          <p:nvPr/>
        </p:nvSpPr>
        <p:spPr bwMode="auto">
          <a:xfrm>
            <a:off x="7596188" y="39338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3" name="Line 31"/>
          <p:cNvSpPr>
            <a:spLocks noChangeShapeType="1"/>
          </p:cNvSpPr>
          <p:nvPr/>
        </p:nvSpPr>
        <p:spPr bwMode="auto">
          <a:xfrm>
            <a:off x="8532813" y="4943475"/>
            <a:ext cx="1587" cy="4079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4" name="Line 32"/>
          <p:cNvSpPr>
            <a:spLocks noChangeShapeType="1"/>
          </p:cNvSpPr>
          <p:nvPr/>
        </p:nvSpPr>
        <p:spPr bwMode="auto">
          <a:xfrm flipH="1" flipV="1">
            <a:off x="6732588" y="5373688"/>
            <a:ext cx="1800225" cy="158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5" name="Line 33"/>
          <p:cNvSpPr>
            <a:spLocks noChangeShapeType="1"/>
          </p:cNvSpPr>
          <p:nvPr/>
        </p:nvSpPr>
        <p:spPr bwMode="auto">
          <a:xfrm flipV="1">
            <a:off x="6732588" y="4941888"/>
            <a:ext cx="1587" cy="40798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6" name="Line 34"/>
          <p:cNvSpPr>
            <a:spLocks noChangeShapeType="1"/>
          </p:cNvSpPr>
          <p:nvPr/>
        </p:nvSpPr>
        <p:spPr bwMode="auto">
          <a:xfrm flipV="1">
            <a:off x="5437188" y="5013325"/>
            <a:ext cx="215900" cy="792163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7" name="Line 35"/>
          <p:cNvSpPr>
            <a:spLocks noChangeShapeType="1"/>
          </p:cNvSpPr>
          <p:nvPr/>
        </p:nvSpPr>
        <p:spPr bwMode="auto">
          <a:xfrm flipV="1">
            <a:off x="5437188" y="5013325"/>
            <a:ext cx="1079500" cy="792163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28" name="Text Box 36"/>
          <p:cNvSpPr txBox="1">
            <a:spLocks noChangeArrowheads="1"/>
          </p:cNvSpPr>
          <p:nvPr/>
        </p:nvSpPr>
        <p:spPr bwMode="auto">
          <a:xfrm>
            <a:off x="4787900" y="5734050"/>
            <a:ext cx="131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 i="1">
                <a:solidFill>
                  <a:srgbClr val="0000FF"/>
                </a:solidFill>
              </a:rPr>
              <a:t>primes</a:t>
            </a:r>
          </a:p>
        </p:txBody>
      </p:sp>
      <p:sp>
        <p:nvSpPr>
          <p:cNvPr id="213029" name="Line 37"/>
          <p:cNvSpPr>
            <a:spLocks noChangeShapeType="1"/>
          </p:cNvSpPr>
          <p:nvPr/>
        </p:nvSpPr>
        <p:spPr bwMode="auto">
          <a:xfrm>
            <a:off x="8101013" y="43672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30" name="Text Box 38"/>
          <p:cNvSpPr txBox="1">
            <a:spLocks noChangeArrowheads="1"/>
          </p:cNvSpPr>
          <p:nvPr/>
        </p:nvSpPr>
        <p:spPr bwMode="auto">
          <a:xfrm>
            <a:off x="8367713" y="4386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213031" name="Line 39"/>
          <p:cNvSpPr>
            <a:spLocks noChangeShapeType="1"/>
          </p:cNvSpPr>
          <p:nvPr/>
        </p:nvSpPr>
        <p:spPr bwMode="auto">
          <a:xfrm>
            <a:off x="8677275" y="39338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32" name="Line 40"/>
          <p:cNvSpPr>
            <a:spLocks noChangeShapeType="1"/>
          </p:cNvSpPr>
          <p:nvPr/>
        </p:nvSpPr>
        <p:spPr bwMode="auto">
          <a:xfrm>
            <a:off x="7596188" y="3933825"/>
            <a:ext cx="10810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33" name="Line 41"/>
          <p:cNvSpPr>
            <a:spLocks noChangeShapeType="1"/>
          </p:cNvSpPr>
          <p:nvPr/>
        </p:nvSpPr>
        <p:spPr bwMode="auto">
          <a:xfrm flipV="1">
            <a:off x="1009650" y="5084763"/>
            <a:ext cx="215900" cy="792162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34" name="Line 42"/>
          <p:cNvSpPr>
            <a:spLocks noChangeShapeType="1"/>
          </p:cNvSpPr>
          <p:nvPr/>
        </p:nvSpPr>
        <p:spPr bwMode="auto">
          <a:xfrm flipV="1">
            <a:off x="1009650" y="5084763"/>
            <a:ext cx="1079500" cy="792162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3035" name="Text Box 43"/>
          <p:cNvSpPr txBox="1">
            <a:spLocks noChangeArrowheads="1"/>
          </p:cNvSpPr>
          <p:nvPr/>
        </p:nvSpPr>
        <p:spPr bwMode="auto">
          <a:xfrm>
            <a:off x="360363" y="5805488"/>
            <a:ext cx="1314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 i="1">
                <a:solidFill>
                  <a:srgbClr val="0000FF"/>
                </a:solidFill>
              </a:rPr>
              <a:t>primes</a:t>
            </a:r>
          </a:p>
        </p:txBody>
      </p:sp>
      <p:sp>
        <p:nvSpPr>
          <p:cNvPr id="213036" name="Text Box 44"/>
          <p:cNvSpPr txBox="1">
            <a:spLocks noChangeArrowheads="1"/>
          </p:cNvSpPr>
          <p:nvPr/>
        </p:nvSpPr>
        <p:spPr bwMode="auto">
          <a:xfrm>
            <a:off x="6732588" y="3213100"/>
            <a:ext cx="92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/>
              <a:t>3NF</a:t>
            </a:r>
          </a:p>
        </p:txBody>
      </p:sp>
      <p:sp>
        <p:nvSpPr>
          <p:cNvPr id="213037" name="Text Box 45"/>
          <p:cNvSpPr txBox="1">
            <a:spLocks noChangeArrowheads="1"/>
          </p:cNvSpPr>
          <p:nvPr/>
        </p:nvSpPr>
        <p:spPr bwMode="auto">
          <a:xfrm>
            <a:off x="2051050" y="3213100"/>
            <a:ext cx="928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/>
              <a:t>3NF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AC49-A1E2-41B5-BAE7-874961361EBF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315200" cy="838200"/>
          </a:xfrm>
        </p:spPr>
        <p:txBody>
          <a:bodyPr/>
          <a:lstStyle/>
          <a:p>
            <a:r>
              <a:rPr lang="en-US" altLang="zh-TW"/>
              <a:t>What 3NF and BCNF </a:t>
            </a:r>
            <a:br>
              <a:rPr lang="en-US" altLang="zh-TW"/>
            </a:br>
            <a:r>
              <a:rPr lang="en-US" altLang="zh-TW"/>
              <a:t>Give You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2133600"/>
            <a:ext cx="7867650" cy="4114800"/>
          </a:xfrm>
        </p:spPr>
        <p:txBody>
          <a:bodyPr/>
          <a:lstStyle/>
          <a:p>
            <a:pPr marL="609600" indent="-609600"/>
            <a:r>
              <a:rPr lang="en-US" altLang="zh-TW"/>
              <a:t>There are two important properties of a decomposition: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 u="sng">
                <a:solidFill>
                  <a:srgbClr val="FF0000"/>
                </a:solidFill>
              </a:rPr>
              <a:t>Recovery</a:t>
            </a:r>
            <a:r>
              <a:rPr lang="en-US" altLang="zh-TW"/>
              <a:t> : it should be possible to project the original relations onto the decomposed schema, and then reconstruct the original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 u="sng">
                <a:solidFill>
                  <a:srgbClr val="FF0000"/>
                </a:solidFill>
              </a:rPr>
              <a:t>Dependency preservation</a:t>
            </a:r>
            <a:r>
              <a:rPr lang="en-US" altLang="zh-TW"/>
              <a:t> : it should be possible to check in the projected relations whether all the given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are satisfied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C06B-9AF5-42FD-ABE1-AD044741A6A4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1223962"/>
          </a:xfrm>
        </p:spPr>
        <p:txBody>
          <a:bodyPr/>
          <a:lstStyle/>
          <a:p>
            <a:r>
              <a:rPr lang="en-US" altLang="zh-TW" sz="4000"/>
              <a:t>Un-Normalized Form </a:t>
            </a:r>
            <a:br>
              <a:rPr lang="en-US" altLang="zh-TW" sz="4000"/>
            </a:br>
            <a:r>
              <a:rPr lang="en-US" altLang="zh-TW" sz="4000"/>
              <a:t>(UNF) 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81525"/>
            <a:ext cx="7632700" cy="10080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i-FI" sz="2800">
                <a:solidFill>
                  <a:schemeClr val="tx1"/>
                </a:solidFill>
              </a:rPr>
              <a:t>A table that contains</a:t>
            </a:r>
            <a:r>
              <a:rPr lang="fi-FI" sz="2800" b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fi-FI" altLang="zh-TW" sz="2800" i="1">
                <a:solidFill>
                  <a:srgbClr val="0000FF"/>
                </a:solidFill>
              </a:rPr>
              <a:t>non-atomic values</a:t>
            </a:r>
            <a:endParaRPr lang="en-US" altLang="zh-TW" sz="2800" i="1">
              <a:solidFill>
                <a:srgbClr val="0000FF"/>
              </a:solidFill>
            </a:endParaRPr>
          </a:p>
        </p:txBody>
      </p:sp>
      <p:pic>
        <p:nvPicPr>
          <p:cNvPr id="15156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317750"/>
            <a:ext cx="9021762" cy="190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F5AB-5F60-431E-92E4-0F9139024AF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5175"/>
            <a:ext cx="7315200" cy="838200"/>
          </a:xfrm>
        </p:spPr>
        <p:txBody>
          <a:bodyPr/>
          <a:lstStyle/>
          <a:p>
            <a:r>
              <a:rPr lang="en-US" altLang="zh-TW" sz="4000"/>
              <a:t>First Normal Form</a:t>
            </a:r>
            <a:br>
              <a:rPr lang="en-US" altLang="zh-TW" sz="4000"/>
            </a:br>
            <a:r>
              <a:rPr lang="en-US" altLang="zh-TW" sz="4000"/>
              <a:t>(1NF)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488" y="2117725"/>
            <a:ext cx="7315200" cy="4191000"/>
          </a:xfrm>
        </p:spPr>
        <p:txBody>
          <a:bodyPr/>
          <a:lstStyle/>
          <a:p>
            <a:r>
              <a:rPr lang="fi-FI" altLang="zh-TW">
                <a:solidFill>
                  <a:schemeClr val="bg2"/>
                </a:solidFill>
              </a:rPr>
              <a:t>A </a:t>
            </a:r>
            <a:r>
              <a:rPr lang="fi-FI">
                <a:solidFill>
                  <a:schemeClr val="bg2"/>
                </a:solidFill>
              </a:rPr>
              <a:t>relation in which the intersection of each</a:t>
            </a:r>
            <a:r>
              <a:rPr lang="fi-FI" altLang="zh-TW">
                <a:solidFill>
                  <a:schemeClr val="bg2"/>
                </a:solidFill>
              </a:rPr>
              <a:t> </a:t>
            </a:r>
            <a:r>
              <a:rPr lang="fi-FI">
                <a:solidFill>
                  <a:schemeClr val="bg2"/>
                </a:solidFill>
              </a:rPr>
              <a:t>row and column </a:t>
            </a:r>
            <a:r>
              <a:rPr lang="fi-FI" i="1">
                <a:solidFill>
                  <a:schemeClr val="bg2"/>
                </a:solidFill>
              </a:rPr>
              <a:t>contains </a:t>
            </a:r>
            <a:r>
              <a:rPr lang="fi-FI" i="1">
                <a:solidFill>
                  <a:srgbClr val="0000FF"/>
                </a:solidFill>
              </a:rPr>
              <a:t>one and only one value</a:t>
            </a:r>
            <a:r>
              <a:rPr lang="fi-FI" altLang="zh-TW" i="1">
                <a:solidFill>
                  <a:srgbClr val="0000FF"/>
                </a:solidFill>
              </a:rPr>
              <a:t> (Atomic)</a:t>
            </a:r>
            <a:endParaRPr lang="fi-FI" altLang="zh-TW">
              <a:solidFill>
                <a:schemeClr val="bg2"/>
              </a:solidFill>
            </a:endParaRPr>
          </a:p>
          <a:p>
            <a:r>
              <a:rPr lang="fi-FI" altLang="zh-TW">
                <a:solidFill>
                  <a:schemeClr val="bg2"/>
                </a:solidFill>
              </a:rPr>
              <a:t>Each domain has its own meaning</a:t>
            </a:r>
          </a:p>
          <a:p>
            <a:r>
              <a:rPr lang="en-US" altLang="zh-TW">
                <a:solidFill>
                  <a:schemeClr val="bg2"/>
                </a:solidFill>
              </a:rPr>
              <a:t>A </a:t>
            </a:r>
            <a:r>
              <a:rPr lang="en-US" altLang="zh-TW" i="1">
                <a:solidFill>
                  <a:srgbClr val="0000FF"/>
                </a:solidFill>
              </a:rPr>
              <a:t>key</a:t>
            </a:r>
            <a:r>
              <a:rPr lang="en-US" altLang="zh-TW">
                <a:solidFill>
                  <a:schemeClr val="bg2"/>
                </a:solidFill>
              </a:rPr>
              <a:t> is identified for the new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D844-233E-4033-9474-A7DB53B5DDB2}" type="slidenum">
              <a:rPr lang="en-US" altLang="zh-TW"/>
              <a:pPr/>
              <a:t>7</a:t>
            </a:fld>
            <a:endParaRPr lang="en-US" altLang="zh-TW"/>
          </a:p>
        </p:txBody>
      </p:sp>
      <p:pic>
        <p:nvPicPr>
          <p:cNvPr id="15463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462213"/>
            <a:ext cx="9021762" cy="19034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90600"/>
            <a:ext cx="7315200" cy="838200"/>
          </a:xfrm>
        </p:spPr>
        <p:txBody>
          <a:bodyPr/>
          <a:lstStyle/>
          <a:p>
            <a:r>
              <a:rPr lang="en-US" altLang="zh-TW"/>
              <a:t>1NF (Cont.)</a:t>
            </a: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5148263" y="2205038"/>
            <a:ext cx="993775" cy="237648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H="1">
            <a:off x="5292725" y="2205038"/>
            <a:ext cx="719138" cy="24479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 flipH="1" flipV="1">
            <a:off x="1258888" y="4437063"/>
            <a:ext cx="433387" cy="6477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V="1">
            <a:off x="1692275" y="4437063"/>
            <a:ext cx="431800" cy="6477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V="1">
            <a:off x="1692275" y="4437063"/>
            <a:ext cx="1800225" cy="6477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 flipV="1">
            <a:off x="1692275" y="4437063"/>
            <a:ext cx="2879725" cy="6477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1042988" y="513873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  <a:ea typeface="標楷體" pitchFamily="65" charset="-120"/>
              </a:rPr>
              <a:t>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40E1-1F07-408E-B10C-08FA71C4DA1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1NF (Cont.)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1493838" y="4608513"/>
            <a:ext cx="6678612" cy="739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chemeClr val="bg2"/>
                </a:solidFill>
                <a:latin typeface="Tahoma" pitchFamily="34" charset="0"/>
                <a:ea typeface="標楷體" pitchFamily="65" charset="-120"/>
              </a:rPr>
              <a:t>Relation :</a:t>
            </a:r>
          </a:p>
          <a:p>
            <a:r>
              <a:rPr lang="en-US" altLang="zh-TW" sz="2000" b="1">
                <a:solidFill>
                  <a:schemeClr val="bg2"/>
                </a:solidFill>
                <a:latin typeface="Tahoma" pitchFamily="34" charset="0"/>
                <a:ea typeface="標楷體" pitchFamily="65" charset="-120"/>
              </a:rPr>
              <a:t>Class (</a:t>
            </a:r>
            <a:r>
              <a:rPr lang="en-US" altLang="zh-TW" sz="2000" b="1" u="sng">
                <a:solidFill>
                  <a:srgbClr val="FF0000"/>
                </a:solidFill>
                <a:latin typeface="Tahoma" pitchFamily="34" charset="0"/>
                <a:ea typeface="標楷體" pitchFamily="65" charset="-120"/>
              </a:rPr>
              <a:t>Cid, Sid</a:t>
            </a:r>
            <a:r>
              <a:rPr lang="en-US" altLang="zh-TW" sz="2000" b="1">
                <a:solidFill>
                  <a:schemeClr val="bg2"/>
                </a:solidFill>
                <a:latin typeface="Tahoma" pitchFamily="34" charset="0"/>
                <a:ea typeface="標楷體" pitchFamily="65" charset="-120"/>
              </a:rPr>
              <a:t>, Cname, Tid, Tname, Sname, Grade)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2668588" y="5408613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FF"/>
                </a:solidFill>
                <a:latin typeface="Arial Black" pitchFamily="34" charset="0"/>
              </a:rPr>
              <a:t>key</a:t>
            </a:r>
          </a:p>
        </p:txBody>
      </p:sp>
      <p:pic>
        <p:nvPicPr>
          <p:cNvPr id="15361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3600"/>
            <a:ext cx="8569325" cy="2065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A9BE-81B6-4A3C-AEDC-69AAF04233C2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Sketch Diagram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547813" y="3502025"/>
            <a:ext cx="6481762" cy="86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2555875" y="350202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3419475" y="350202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4356100" y="350202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5292725" y="350202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1692275" y="371792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Cid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627313" y="3717925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 Black" pitchFamily="34" charset="0"/>
              </a:rPr>
              <a:t>Sid</a:t>
            </a: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3419475" y="3789363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 Black" pitchFamily="34" charset="0"/>
              </a:rPr>
              <a:t>Cname</a:t>
            </a:r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4586288" y="3789363"/>
            <a:ext cx="490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Tid</a:t>
            </a:r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5380038" y="3789363"/>
            <a:ext cx="847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Tname</a:t>
            </a:r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6229350" y="350202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7165975" y="350202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6316663" y="3789363"/>
            <a:ext cx="847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Sname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7235825" y="3789363"/>
            <a:ext cx="768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 Black" pitchFamily="34" charset="0"/>
              </a:rPr>
              <a:t>Grade</a:t>
            </a:r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V="1">
            <a:off x="2124075" y="30702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 flipV="1">
            <a:off x="2916238" y="30702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>
            <a:off x="2482850" y="2565400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 flipH="1">
            <a:off x="3851275" y="2565400"/>
            <a:ext cx="1588" cy="936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 flipH="1">
            <a:off x="4859338" y="2565400"/>
            <a:ext cx="1587" cy="936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 flipH="1">
            <a:off x="5722938" y="2565400"/>
            <a:ext cx="1587" cy="936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H="1">
            <a:off x="6659563" y="2565400"/>
            <a:ext cx="1587" cy="936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>
            <a:off x="7596188" y="256540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>
            <a:off x="2122488" y="3068638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V="1">
            <a:off x="2482850" y="256540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2964</TotalTime>
  <Words>1695</Words>
  <Application>Microsoft Office PowerPoint</Application>
  <PresentationFormat>如螢幕大小 (4:3)</PresentationFormat>
  <Paragraphs>405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Arial</vt:lpstr>
      <vt:lpstr>新細明體</vt:lpstr>
      <vt:lpstr>Times New Roman</vt:lpstr>
      <vt:lpstr>Wingdings</vt:lpstr>
      <vt:lpstr>Tahoma</vt:lpstr>
      <vt:lpstr>標楷體</vt:lpstr>
      <vt:lpstr>Arial Black</vt:lpstr>
      <vt:lpstr>Monotype Sorts</vt:lpstr>
      <vt:lpstr>古典-1</vt:lpstr>
      <vt:lpstr>Normalization</vt:lpstr>
      <vt:lpstr>Anomalies</vt:lpstr>
      <vt:lpstr>Example of Bad Design</vt:lpstr>
      <vt:lpstr>This Bad Design Also Exhibits Anomalies</vt:lpstr>
      <vt:lpstr>Un-Normalized Form  (UNF) </vt:lpstr>
      <vt:lpstr>First Normal Form (1NF)</vt:lpstr>
      <vt:lpstr>1NF (Cont.)</vt:lpstr>
      <vt:lpstr>1NF (Cont.)</vt:lpstr>
      <vt:lpstr>Sketch Diagram</vt:lpstr>
      <vt:lpstr>Full Functional Dependency</vt:lpstr>
      <vt:lpstr>Partial Functional Dependency</vt:lpstr>
      <vt:lpstr>2 NF</vt:lpstr>
      <vt:lpstr>2 NF (Cont.)</vt:lpstr>
      <vt:lpstr>2 NF (Cont.)</vt:lpstr>
      <vt:lpstr>Boyce-Codd Normal Form (BCNF) </vt:lpstr>
      <vt:lpstr>Example 1</vt:lpstr>
      <vt:lpstr>Example 2</vt:lpstr>
      <vt:lpstr>Decomposition Algorithm for BCNF</vt:lpstr>
      <vt:lpstr>Decomposition Algorithm for BCNF  by Using X →B</vt:lpstr>
      <vt:lpstr>Decomposition Picture</vt:lpstr>
      <vt:lpstr>Thinking</vt:lpstr>
      <vt:lpstr>Example</vt:lpstr>
      <vt:lpstr>Example (Cont.)</vt:lpstr>
      <vt:lpstr>Example (Cont.)</vt:lpstr>
      <vt:lpstr>Example (Cont.)</vt:lpstr>
      <vt:lpstr>Example (Cont.)</vt:lpstr>
      <vt:lpstr>Example (Cont.)-Class1</vt:lpstr>
      <vt:lpstr>Example (Cont.)-Class1</vt:lpstr>
      <vt:lpstr>Example (Cont.)-Class2</vt:lpstr>
      <vt:lpstr>Example (Cont.)-Class2</vt:lpstr>
      <vt:lpstr>Example- Result</vt:lpstr>
      <vt:lpstr>Recovering Information From a Decomposition</vt:lpstr>
      <vt:lpstr>Example</vt:lpstr>
      <vt:lpstr>Trouble</vt:lpstr>
      <vt:lpstr>PowerPoint 簡報</vt:lpstr>
      <vt:lpstr>We Cannot Enforce FD’s</vt:lpstr>
      <vt:lpstr>Example</vt:lpstr>
      <vt:lpstr>3NF  Let’s Us Avoid This Problem</vt:lpstr>
      <vt:lpstr>Example</vt:lpstr>
      <vt:lpstr>3NF but not BCNF</vt:lpstr>
      <vt:lpstr>Not 3NF and Not BCNF</vt:lpstr>
      <vt:lpstr>3NF</vt:lpstr>
      <vt:lpstr>What 3NF and BCNF  Give You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968</cp:revision>
  <dcterms:created xsi:type="dcterms:W3CDTF">2007-09-19T03:56:29Z</dcterms:created>
  <dcterms:modified xsi:type="dcterms:W3CDTF">2012-10-18T19:25:37Z</dcterms:modified>
</cp:coreProperties>
</file>